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344" r:id="rId4"/>
    <p:sldId id="346" r:id="rId5"/>
    <p:sldId id="347" r:id="rId6"/>
    <p:sldId id="348" r:id="rId7"/>
    <p:sldId id="349" r:id="rId8"/>
    <p:sldId id="261" r:id="rId9"/>
    <p:sldId id="262" r:id="rId10"/>
    <p:sldId id="263" r:id="rId11"/>
    <p:sldId id="265" r:id="rId12"/>
    <p:sldId id="264" r:id="rId13"/>
    <p:sldId id="266" r:id="rId14"/>
    <p:sldId id="267" r:id="rId15"/>
    <p:sldId id="268" r:id="rId16"/>
    <p:sldId id="270" r:id="rId17"/>
    <p:sldId id="271" r:id="rId18"/>
    <p:sldId id="286" r:id="rId19"/>
    <p:sldId id="287" r:id="rId20"/>
    <p:sldId id="273" r:id="rId21"/>
    <p:sldId id="288" r:id="rId22"/>
    <p:sldId id="289" r:id="rId23"/>
    <p:sldId id="275" r:id="rId24"/>
    <p:sldId id="276" r:id="rId25"/>
    <p:sldId id="277" r:id="rId26"/>
    <p:sldId id="278" r:id="rId27"/>
    <p:sldId id="279" r:id="rId28"/>
    <p:sldId id="280" r:id="rId29"/>
    <p:sldId id="285" r:id="rId30"/>
    <p:sldId id="350" r:id="rId31"/>
    <p:sldId id="353" r:id="rId32"/>
    <p:sldId id="351" r:id="rId33"/>
    <p:sldId id="352" r:id="rId34"/>
    <p:sldId id="290" r:id="rId35"/>
    <p:sldId id="291" r:id="rId36"/>
    <p:sldId id="292" r:id="rId37"/>
    <p:sldId id="293" r:id="rId38"/>
    <p:sldId id="314" r:id="rId39"/>
    <p:sldId id="294" r:id="rId40"/>
    <p:sldId id="295" r:id="rId41"/>
    <p:sldId id="296" r:id="rId42"/>
    <p:sldId id="297" r:id="rId43"/>
    <p:sldId id="298" r:id="rId44"/>
    <p:sldId id="301" r:id="rId45"/>
    <p:sldId id="299" r:id="rId46"/>
    <p:sldId id="300" r:id="rId47"/>
    <p:sldId id="303" r:id="rId48"/>
    <p:sldId id="326" r:id="rId49"/>
    <p:sldId id="307" r:id="rId50"/>
    <p:sldId id="309" r:id="rId51"/>
    <p:sldId id="313" r:id="rId52"/>
    <p:sldId id="355" r:id="rId53"/>
    <p:sldId id="315" r:id="rId54"/>
    <p:sldId id="319" r:id="rId55"/>
    <p:sldId id="316" r:id="rId56"/>
    <p:sldId id="356" r:id="rId57"/>
    <p:sldId id="357" r:id="rId58"/>
    <p:sldId id="358" r:id="rId59"/>
    <p:sldId id="317" r:id="rId60"/>
    <p:sldId id="359" r:id="rId61"/>
    <p:sldId id="318" r:id="rId62"/>
    <p:sldId id="320" r:id="rId63"/>
    <p:sldId id="333" r:id="rId64"/>
    <p:sldId id="321" r:id="rId65"/>
    <p:sldId id="335" r:id="rId66"/>
    <p:sldId id="323" r:id="rId67"/>
    <p:sldId id="324" r:id="rId68"/>
    <p:sldId id="322" r:id="rId69"/>
    <p:sldId id="330" r:id="rId70"/>
    <p:sldId id="343" r:id="rId71"/>
    <p:sldId id="331" r:id="rId72"/>
    <p:sldId id="337" r:id="rId73"/>
    <p:sldId id="338" r:id="rId74"/>
    <p:sldId id="329" r:id="rId75"/>
    <p:sldId id="327" r:id="rId76"/>
    <p:sldId id="339" r:id="rId77"/>
    <p:sldId id="340" r:id="rId78"/>
    <p:sldId id="341" r:id="rId79"/>
    <p:sldId id="360" r:id="rId80"/>
    <p:sldId id="361" r:id="rId81"/>
    <p:sldId id="362" r:id="rId82"/>
    <p:sldId id="363" r:id="rId83"/>
    <p:sldId id="33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5E50-2C1B-4AFE-B898-C447BD9B6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CF30B8-6B37-4A43-95E2-6219FF83B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9B1AF8-6C0F-4374-A8C7-2E20EF866591}"/>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5" name="Footer Placeholder 4">
            <a:extLst>
              <a:ext uri="{FF2B5EF4-FFF2-40B4-BE49-F238E27FC236}">
                <a16:creationId xmlns:a16="http://schemas.microsoft.com/office/drawing/2014/main" id="{3CFFCB38-4B3D-4605-9FE7-F075A8525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9D864-91AD-48DC-AC27-C293A56A2917}"/>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236749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D22B-B42C-4EFD-8079-70816289A3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3912B4-B10C-482B-99D0-FA73A7DF0F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03421-8C7A-4E17-BAA7-CECF2F52589F}"/>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5" name="Footer Placeholder 4">
            <a:extLst>
              <a:ext uri="{FF2B5EF4-FFF2-40B4-BE49-F238E27FC236}">
                <a16:creationId xmlns:a16="http://schemas.microsoft.com/office/drawing/2014/main" id="{FBDE1894-743F-4741-99D0-C7CE8FAA2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995EC-F4CF-48DA-8909-54D5684A58C2}"/>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112874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70BBA-056D-4D7B-824B-812E4DDADB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E804FA-19C7-413C-9AC8-3CFE8FE99B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1A661-E4CB-4DE5-BD2E-605A548086F5}"/>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5" name="Footer Placeholder 4">
            <a:extLst>
              <a:ext uri="{FF2B5EF4-FFF2-40B4-BE49-F238E27FC236}">
                <a16:creationId xmlns:a16="http://schemas.microsoft.com/office/drawing/2014/main" id="{4C868CA8-710B-4195-BB9F-F933580B5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72D74-39DA-4748-AE14-ECB10CE0C06E}"/>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379714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9133-DD7B-4272-AFEE-61DC79222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971B5-26F4-4641-A14C-846D014906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B2F56-2B7F-47BB-B293-7542BCEBE395}"/>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5" name="Footer Placeholder 4">
            <a:extLst>
              <a:ext uri="{FF2B5EF4-FFF2-40B4-BE49-F238E27FC236}">
                <a16:creationId xmlns:a16="http://schemas.microsoft.com/office/drawing/2014/main" id="{069EC079-F018-4780-84A6-89FA09B90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D946F-1001-421C-9CF0-385D547D2B32}"/>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222276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A957-1649-426B-BA86-77400AAE01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815FFE-B673-475E-9F35-9CBB7A76A0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5EA6A0-4FC5-40A9-8977-20718A2E78A1}"/>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5" name="Footer Placeholder 4">
            <a:extLst>
              <a:ext uri="{FF2B5EF4-FFF2-40B4-BE49-F238E27FC236}">
                <a16:creationId xmlns:a16="http://schemas.microsoft.com/office/drawing/2014/main" id="{F3ED0406-A9B3-4D0B-8191-8728939EE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0D9B-9F8A-410D-A213-09B3E247DB9E}"/>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392390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87F3-4417-4E02-AAD4-903C052687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F4D34E-954B-47F9-B9C1-D76CD00D96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1AEF3-E3B4-404A-95C6-9CD4E726F6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273CB-4A4B-45BB-A8EB-7BDC1AB388E4}"/>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6" name="Footer Placeholder 5">
            <a:extLst>
              <a:ext uri="{FF2B5EF4-FFF2-40B4-BE49-F238E27FC236}">
                <a16:creationId xmlns:a16="http://schemas.microsoft.com/office/drawing/2014/main" id="{5591F827-7EE7-41A8-A5C0-1A0876015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841C8-F8D9-4A9E-894C-291E88915E5D}"/>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353659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8B25-54A5-4DBE-AB55-FEC1332675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4C0220-C5D4-4F70-91A2-252504ED2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C0A866-BDC0-42E8-8EF7-5B54ED0E5E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EA8D34-DA17-4C3D-A5D4-789BC0579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93BFAE-DEAD-4E65-9B3E-3F702AA536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21D6BF-FF1C-48D2-B173-7DE2EFB4B84D}"/>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8" name="Footer Placeholder 7">
            <a:extLst>
              <a:ext uri="{FF2B5EF4-FFF2-40B4-BE49-F238E27FC236}">
                <a16:creationId xmlns:a16="http://schemas.microsoft.com/office/drawing/2014/main" id="{B2B519E6-7A7D-4E92-9D8F-1C435FDF84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62A2E4-A8CD-40F3-8A4C-0D8120C86279}"/>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208866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931E-C5DF-4638-875A-AFF95D472B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38465E-A726-4CD6-8FB0-823C139D1270}"/>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4" name="Footer Placeholder 3">
            <a:extLst>
              <a:ext uri="{FF2B5EF4-FFF2-40B4-BE49-F238E27FC236}">
                <a16:creationId xmlns:a16="http://schemas.microsoft.com/office/drawing/2014/main" id="{ED9A0BA3-0166-4394-A960-80EF42BEB6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E4BD0F-835B-451A-BDBE-4A896EBC6DB3}"/>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429366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0034A-5C63-4A06-BC21-9E7747BB3466}"/>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3" name="Footer Placeholder 2">
            <a:extLst>
              <a:ext uri="{FF2B5EF4-FFF2-40B4-BE49-F238E27FC236}">
                <a16:creationId xmlns:a16="http://schemas.microsoft.com/office/drawing/2014/main" id="{6D9E0FBF-DFAA-4CFA-908D-C8A5A7ECA5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77B2C4-4DEE-4ECE-9BDC-C1F67C0ED99E}"/>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235304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D014-545E-4E63-BF9D-FC1C2749B4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3165F1-4D8C-4250-87FD-751F79DC9F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1EDB25-592C-4F4B-A4AB-CE67BAA60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537AC4-5D60-4416-AA01-AF9F72E307D4}"/>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6" name="Footer Placeholder 5">
            <a:extLst>
              <a:ext uri="{FF2B5EF4-FFF2-40B4-BE49-F238E27FC236}">
                <a16:creationId xmlns:a16="http://schemas.microsoft.com/office/drawing/2014/main" id="{742BC154-34B0-4C97-8A21-D03966255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81369-2DBE-4F55-A7FA-F4CD2BC5E1F6}"/>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33628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B04A-37EE-4C57-AF33-C41B4B81D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7BCA36-1B92-4E4A-B54E-86519D7A79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1C2786-391B-4FBE-B61E-0C00E59D8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913AEA-8867-4E09-848D-BB21E2529B40}"/>
              </a:ext>
            </a:extLst>
          </p:cNvPr>
          <p:cNvSpPr>
            <a:spLocks noGrp="1"/>
          </p:cNvSpPr>
          <p:nvPr>
            <p:ph type="dt" sz="half" idx="10"/>
          </p:nvPr>
        </p:nvSpPr>
        <p:spPr/>
        <p:txBody>
          <a:bodyPr/>
          <a:lstStyle/>
          <a:p>
            <a:fld id="{6B0542A4-8160-4ACC-9735-1BF17429441B}" type="datetimeFigureOut">
              <a:rPr lang="en-US" smtClean="0"/>
              <a:t>11/1/2019</a:t>
            </a:fld>
            <a:endParaRPr lang="en-US"/>
          </a:p>
        </p:txBody>
      </p:sp>
      <p:sp>
        <p:nvSpPr>
          <p:cNvPr id="6" name="Footer Placeholder 5">
            <a:extLst>
              <a:ext uri="{FF2B5EF4-FFF2-40B4-BE49-F238E27FC236}">
                <a16:creationId xmlns:a16="http://schemas.microsoft.com/office/drawing/2014/main" id="{2A2D4D0E-3135-482B-A670-34E36E20B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8D897-431A-4A42-820B-3DE57BD68BBB}"/>
              </a:ext>
            </a:extLst>
          </p:cNvPr>
          <p:cNvSpPr>
            <a:spLocks noGrp="1"/>
          </p:cNvSpPr>
          <p:nvPr>
            <p:ph type="sldNum" sz="quarter" idx="12"/>
          </p:nvPr>
        </p:nvSpPr>
        <p:spPr/>
        <p:txBody>
          <a:bodyPr/>
          <a:lstStyle/>
          <a:p>
            <a:fld id="{252343C7-7118-4450-A057-65A5A9A5F7D8}" type="slidenum">
              <a:rPr lang="en-US" smtClean="0"/>
              <a:t>‹#›</a:t>
            </a:fld>
            <a:endParaRPr lang="en-US"/>
          </a:p>
        </p:txBody>
      </p:sp>
    </p:spTree>
    <p:extLst>
      <p:ext uri="{BB962C8B-B14F-4D97-AF65-F5344CB8AC3E}">
        <p14:creationId xmlns:p14="http://schemas.microsoft.com/office/powerpoint/2010/main" val="39299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3077B-A6D1-4151-A3A0-65C89DD11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F1A47E-E6D6-420E-8EC5-DFC8C1CBC2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159DA-B0F6-4631-98E3-D22EC8A82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542A4-8160-4ACC-9735-1BF17429441B}" type="datetimeFigureOut">
              <a:rPr lang="en-US" smtClean="0"/>
              <a:t>11/1/2019</a:t>
            </a:fld>
            <a:endParaRPr lang="en-US"/>
          </a:p>
        </p:txBody>
      </p:sp>
      <p:sp>
        <p:nvSpPr>
          <p:cNvPr id="5" name="Footer Placeholder 4">
            <a:extLst>
              <a:ext uri="{FF2B5EF4-FFF2-40B4-BE49-F238E27FC236}">
                <a16:creationId xmlns:a16="http://schemas.microsoft.com/office/drawing/2014/main" id="{8671679E-7679-4E33-8E0B-9BE566FFB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F93D6B-E193-499A-8C3A-A6598B389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343C7-7118-4450-A057-65A5A9A5F7D8}" type="slidenum">
              <a:rPr lang="en-US" smtClean="0"/>
              <a:t>‹#›</a:t>
            </a:fld>
            <a:endParaRPr lang="en-US"/>
          </a:p>
        </p:txBody>
      </p:sp>
    </p:spTree>
    <p:extLst>
      <p:ext uri="{BB962C8B-B14F-4D97-AF65-F5344CB8AC3E}">
        <p14:creationId xmlns:p14="http://schemas.microsoft.com/office/powerpoint/2010/main" val="1620793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8.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4C6DA-00E8-46BD-828D-1CB99151794B}"/>
              </a:ext>
            </a:extLst>
          </p:cNvPr>
          <p:cNvSpPr>
            <a:spLocks noGrp="1"/>
          </p:cNvSpPr>
          <p:nvPr>
            <p:ph idx="1"/>
          </p:nvPr>
        </p:nvSpPr>
        <p:spPr>
          <a:xfrm>
            <a:off x="838200" y="980660"/>
            <a:ext cx="10515600" cy="5287617"/>
          </a:xfrm>
        </p:spPr>
        <p:txBody>
          <a:bodyPr/>
          <a:lstStyle/>
          <a:p>
            <a:endParaRPr lang="en-US" dirty="0"/>
          </a:p>
          <a:p>
            <a:pPr marL="0" indent="0" algn="ctr">
              <a:buNone/>
            </a:pPr>
            <a:r>
              <a:rPr lang="en-US" dirty="0"/>
              <a:t>CHAPTER 2</a:t>
            </a:r>
          </a:p>
          <a:p>
            <a:pPr marL="0" indent="0" algn="ctr">
              <a:buNone/>
            </a:pPr>
            <a:endParaRPr lang="en-US" dirty="0"/>
          </a:p>
          <a:p>
            <a:pPr marL="0" indent="0" algn="ctr">
              <a:lnSpc>
                <a:spcPct val="150000"/>
              </a:lnSpc>
              <a:buNone/>
            </a:pPr>
            <a:r>
              <a:rPr lang="en-US" dirty="0"/>
              <a:t>PROCESSES AND STORAGE OF WATER IN THE ATMOSPHERE AND VEGETATION ZONE </a:t>
            </a:r>
          </a:p>
        </p:txBody>
      </p:sp>
    </p:spTree>
    <p:extLst>
      <p:ext uri="{BB962C8B-B14F-4D97-AF65-F5344CB8AC3E}">
        <p14:creationId xmlns:p14="http://schemas.microsoft.com/office/powerpoint/2010/main" val="239546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BEEDE-95D0-4652-8AB5-6D024493EBE0}"/>
              </a:ext>
            </a:extLst>
          </p:cNvPr>
          <p:cNvSpPr>
            <a:spLocks noGrp="1"/>
          </p:cNvSpPr>
          <p:nvPr>
            <p:ph idx="1"/>
          </p:nvPr>
        </p:nvSpPr>
        <p:spPr>
          <a:xfrm>
            <a:off x="357809" y="318052"/>
            <a:ext cx="11622156" cy="6334539"/>
          </a:xfrm>
        </p:spPr>
        <p:txBody>
          <a:bodyPr>
            <a:normAutofit/>
          </a:bodyPr>
          <a:lstStyle/>
          <a:p>
            <a:pPr marL="971550" lvl="1" indent="-514350" algn="just">
              <a:lnSpc>
                <a:spcPct val="150000"/>
              </a:lnSpc>
              <a:buAutoNum type="romanUcPeriod"/>
            </a:pPr>
            <a:r>
              <a:rPr lang="en-US" b="1" dirty="0">
                <a:latin typeface="Arial" panose="020B0604020202020204" pitchFamily="34" charset="0"/>
                <a:cs typeface="Arial" panose="020B0604020202020204" pitchFamily="34" charset="0"/>
              </a:rPr>
              <a:t>Atmospheric cooling</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Atmospheric cooling may take place through several different mechanisms occurring independently or simultaneously.</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most common form of cooling is from the uplift of air through the atmosphere.</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As air rises the pressure decreases that will lead to a corresponding cooling in temperature.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cooler temperature leads to less water </a:t>
            </a:r>
            <a:r>
              <a:rPr lang="en-US" sz="2400" dirty="0" err="1">
                <a:latin typeface="Arial" panose="020B0604020202020204" pitchFamily="34" charset="0"/>
                <a:cs typeface="Arial" panose="020B0604020202020204" pitchFamily="34" charset="0"/>
              </a:rPr>
              <a:t>vapour</a:t>
            </a:r>
            <a:r>
              <a:rPr lang="en-US" sz="2400" dirty="0">
                <a:latin typeface="Arial" panose="020B0604020202020204" pitchFamily="34" charset="0"/>
                <a:cs typeface="Arial" panose="020B0604020202020204" pitchFamily="34" charset="0"/>
              </a:rPr>
              <a:t> being retained by the air and conditions becoming </a:t>
            </a:r>
            <a:r>
              <a:rPr lang="en-US" sz="2400" dirty="0" err="1">
                <a:latin typeface="Arial" panose="020B0604020202020204" pitchFamily="34" charset="0"/>
                <a:cs typeface="Arial" panose="020B0604020202020204" pitchFamily="34" charset="0"/>
              </a:rPr>
              <a:t>favourable</a:t>
            </a:r>
            <a:r>
              <a:rPr lang="en-US" sz="2400" dirty="0">
                <a:latin typeface="Arial" panose="020B0604020202020204" pitchFamily="34" charset="0"/>
                <a:cs typeface="Arial" panose="020B0604020202020204" pitchFamily="34" charset="0"/>
              </a:rPr>
              <a:t> for </a:t>
            </a:r>
            <a:r>
              <a:rPr lang="en-US" sz="2400" b="1" dirty="0">
                <a:latin typeface="Arial" panose="020B0604020202020204" pitchFamily="34" charset="0"/>
                <a:cs typeface="Arial" panose="020B0604020202020204" pitchFamily="34" charset="0"/>
              </a:rPr>
              <a:t>condensation</a:t>
            </a:r>
            <a:r>
              <a:rPr lang="en-US" sz="24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60928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685D3A-26E9-4DF4-AF06-B3166C7D74EC}"/>
              </a:ext>
            </a:extLst>
          </p:cNvPr>
          <p:cNvSpPr>
            <a:spLocks noGrp="1"/>
          </p:cNvSpPr>
          <p:nvPr>
            <p:ph idx="1"/>
          </p:nvPr>
        </p:nvSpPr>
        <p:spPr>
          <a:xfrm>
            <a:off x="145774" y="371061"/>
            <a:ext cx="4996069" cy="6353296"/>
          </a:xfrm>
          <a:solidFill>
            <a:schemeClr val="bg1">
              <a:lumMod val="85000"/>
            </a:schemeClr>
          </a:solidFill>
        </p:spPr>
        <p:txBody>
          <a:bodyPr>
            <a:normAutofit lnSpcReduction="10000"/>
          </a:bodyPr>
          <a:lstStyle/>
          <a:p>
            <a:pPr>
              <a:lnSpc>
                <a:spcPct val="16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The actual uplift of air may be caused by:</a:t>
            </a:r>
          </a:p>
          <a:p>
            <a:pPr marL="457200" indent="-457200">
              <a:buFont typeface="+mj-lt"/>
              <a:buAutoNum type="alphaUcPeriod"/>
            </a:pPr>
            <a:r>
              <a:rPr lang="en-US" sz="2400" b="1" dirty="0">
                <a:latin typeface="Arial" panose="020B0604020202020204" pitchFamily="34" charset="0"/>
                <a:cs typeface="Arial" panose="020B0604020202020204" pitchFamily="34" charset="0"/>
              </a:rPr>
              <a:t>Orographic lifting:</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Air mass being forced to rise over an obstruction such as a mountain range this leads to </a:t>
            </a:r>
            <a:r>
              <a:rPr lang="en-US" b="1" dirty="0">
                <a:solidFill>
                  <a:srgbClr val="00B050"/>
                </a:solidFill>
                <a:latin typeface="Arial" panose="020B0604020202020204" pitchFamily="34" charset="0"/>
                <a:cs typeface="Arial" panose="020B0604020202020204" pitchFamily="34" charset="0"/>
              </a:rPr>
              <a:t>orographic precipitation</a:t>
            </a:r>
          </a:p>
          <a:p>
            <a:pPr lvl="1" algn="just">
              <a:lnSpc>
                <a:spcPct val="150000"/>
              </a:lnSpc>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It is the reason why windward slopes receive more precipitation</a:t>
            </a:r>
          </a:p>
        </p:txBody>
      </p:sp>
      <p:pic>
        <p:nvPicPr>
          <p:cNvPr id="4" name="Picture 3">
            <a:extLst>
              <a:ext uri="{FF2B5EF4-FFF2-40B4-BE49-F238E27FC236}">
                <a16:creationId xmlns:a16="http://schemas.microsoft.com/office/drawing/2014/main" id="{218A4DE9-29C4-4B55-B58C-4C30079027E7}"/>
              </a:ext>
            </a:extLst>
          </p:cNvPr>
          <p:cNvPicPr>
            <a:picLocks noChangeAspect="1"/>
          </p:cNvPicPr>
          <p:nvPr/>
        </p:nvPicPr>
        <p:blipFill>
          <a:blip r:embed="rId2"/>
          <a:stretch>
            <a:fillRect/>
          </a:stretch>
        </p:blipFill>
        <p:spPr>
          <a:xfrm>
            <a:off x="5141843" y="497761"/>
            <a:ext cx="6718854" cy="5081404"/>
          </a:xfrm>
          <a:prstGeom prst="rect">
            <a:avLst/>
          </a:prstGeom>
        </p:spPr>
      </p:pic>
    </p:spTree>
    <p:extLst>
      <p:ext uri="{BB962C8B-B14F-4D97-AF65-F5344CB8AC3E}">
        <p14:creationId xmlns:p14="http://schemas.microsoft.com/office/powerpoint/2010/main" val="60460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1B598-3CB8-42FF-B09B-0BC27E547F6B}"/>
              </a:ext>
            </a:extLst>
          </p:cNvPr>
          <p:cNvSpPr>
            <a:spLocks noGrp="1"/>
          </p:cNvSpPr>
          <p:nvPr>
            <p:ph idx="1"/>
          </p:nvPr>
        </p:nvSpPr>
        <p:spPr>
          <a:xfrm>
            <a:off x="185529" y="98475"/>
            <a:ext cx="6370015" cy="6639950"/>
          </a:xfrm>
          <a:solidFill>
            <a:schemeClr val="bg1">
              <a:lumMod val="85000"/>
            </a:schemeClr>
          </a:solidFill>
        </p:spPr>
        <p:txBody>
          <a:bodyPr>
            <a:normAutofit/>
          </a:bodyPr>
          <a:lstStyle/>
          <a:p>
            <a:pPr marL="457200" indent="-457200" algn="just">
              <a:lnSpc>
                <a:spcPct val="150000"/>
              </a:lnSpc>
              <a:buFont typeface="+mj-lt"/>
              <a:buAutoNum type="alphaUcPeriod" startAt="2"/>
            </a:pPr>
            <a:r>
              <a:rPr lang="en-US" sz="2400" b="1" dirty="0">
                <a:latin typeface="Arial" panose="020B0604020202020204" pitchFamily="34" charset="0"/>
                <a:cs typeface="Arial" panose="020B0604020202020204" pitchFamily="34" charset="0"/>
              </a:rPr>
              <a:t>Convective Lifting: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Warm air rises from a warm surface and progressively cools down.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Heating from the earth’s surface leading to </a:t>
            </a:r>
            <a:r>
              <a:rPr lang="en-US" b="1" dirty="0">
                <a:solidFill>
                  <a:srgbClr val="00B050"/>
                </a:solidFill>
                <a:latin typeface="Arial" panose="020B0604020202020204" pitchFamily="34" charset="0"/>
                <a:cs typeface="Arial" panose="020B0604020202020204" pitchFamily="34" charset="0"/>
              </a:rPr>
              <a:t>convective precipitation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of shower type and its intensity may vary from light showers to high, depending on the temperature and moisture conditions.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average life of a convective cell is about half an hour</a:t>
            </a:r>
          </a:p>
        </p:txBody>
      </p:sp>
      <p:pic>
        <p:nvPicPr>
          <p:cNvPr id="4" name="Picture 3">
            <a:extLst>
              <a:ext uri="{FF2B5EF4-FFF2-40B4-BE49-F238E27FC236}">
                <a16:creationId xmlns:a16="http://schemas.microsoft.com/office/drawing/2014/main" id="{FCA19451-AAA9-4035-AEDF-C17A5F3AF1F4}"/>
              </a:ext>
            </a:extLst>
          </p:cNvPr>
          <p:cNvPicPr>
            <a:picLocks noChangeAspect="1"/>
          </p:cNvPicPr>
          <p:nvPr/>
        </p:nvPicPr>
        <p:blipFill>
          <a:blip r:embed="rId2"/>
          <a:stretch>
            <a:fillRect/>
          </a:stretch>
        </p:blipFill>
        <p:spPr>
          <a:xfrm>
            <a:off x="6724356" y="914401"/>
            <a:ext cx="5467643" cy="4586067"/>
          </a:xfrm>
          <a:prstGeom prst="rect">
            <a:avLst/>
          </a:prstGeom>
        </p:spPr>
      </p:pic>
    </p:spTree>
    <p:extLst>
      <p:ext uri="{BB962C8B-B14F-4D97-AF65-F5344CB8AC3E}">
        <p14:creationId xmlns:p14="http://schemas.microsoft.com/office/powerpoint/2010/main" val="341783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07F3BA-7D32-47D9-95CD-EE5BA37859F4}"/>
              </a:ext>
            </a:extLst>
          </p:cNvPr>
          <p:cNvSpPr>
            <a:spLocks noGrp="1"/>
          </p:cNvSpPr>
          <p:nvPr>
            <p:ph idx="1"/>
          </p:nvPr>
        </p:nvSpPr>
        <p:spPr>
          <a:xfrm>
            <a:off x="331303" y="304800"/>
            <a:ext cx="6228523" cy="6308035"/>
          </a:xfrm>
          <a:solidFill>
            <a:schemeClr val="bg1">
              <a:lumMod val="85000"/>
            </a:schemeClr>
          </a:solidFill>
        </p:spPr>
        <p:txBody>
          <a:bodyPr>
            <a:normAutofit/>
          </a:bodyPr>
          <a:lstStyle/>
          <a:p>
            <a:pPr marL="0" indent="0" algn="just">
              <a:lnSpc>
                <a:spcPct val="150000"/>
              </a:lnSpc>
              <a:buNone/>
            </a:pPr>
            <a:r>
              <a:rPr lang="en-US" sz="2400" b="1" dirty="0">
                <a:latin typeface="Arial" panose="020B0604020202020204" pitchFamily="34" charset="0"/>
                <a:cs typeface="Arial" panose="020B0604020202020204" pitchFamily="34" charset="0"/>
              </a:rPr>
              <a:t>C. Cyclonic Lifting: </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cyclonic storm is a large, low pressure weather system that forms when a warm air mass and a cold air mass collide and this leads to </a:t>
            </a:r>
            <a:r>
              <a:rPr lang="en-US" b="1" dirty="0">
                <a:latin typeface="Arial" panose="020B0604020202020204" pitchFamily="34" charset="0"/>
                <a:cs typeface="Arial" panose="020B0604020202020204" pitchFamily="34" charset="0"/>
              </a:rPr>
              <a:t>cyclonic precipitation</a:t>
            </a:r>
            <a:r>
              <a:rPr lang="en-US"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D053F1A8-F581-4F75-9B61-D46034D8206A}"/>
              </a:ext>
            </a:extLst>
          </p:cNvPr>
          <p:cNvPicPr>
            <a:picLocks noChangeAspect="1"/>
          </p:cNvPicPr>
          <p:nvPr/>
        </p:nvPicPr>
        <p:blipFill>
          <a:blip r:embed="rId2"/>
          <a:stretch>
            <a:fillRect/>
          </a:stretch>
        </p:blipFill>
        <p:spPr>
          <a:xfrm>
            <a:off x="6992284" y="715617"/>
            <a:ext cx="4868413" cy="4373218"/>
          </a:xfrm>
          <a:prstGeom prst="rect">
            <a:avLst/>
          </a:prstGeom>
        </p:spPr>
      </p:pic>
    </p:spTree>
    <p:extLst>
      <p:ext uri="{BB962C8B-B14F-4D97-AF65-F5344CB8AC3E}">
        <p14:creationId xmlns:p14="http://schemas.microsoft.com/office/powerpoint/2010/main" val="212769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BF50A-9051-48B4-8765-85FA8C1B55EA}"/>
              </a:ext>
            </a:extLst>
          </p:cNvPr>
          <p:cNvSpPr>
            <a:spLocks noGrp="1"/>
          </p:cNvSpPr>
          <p:nvPr>
            <p:ph idx="1"/>
          </p:nvPr>
        </p:nvSpPr>
        <p:spPr>
          <a:xfrm>
            <a:off x="119270" y="145774"/>
            <a:ext cx="6453808" cy="6559826"/>
          </a:xfrm>
          <a:solidFill>
            <a:schemeClr val="bg1">
              <a:lumMod val="85000"/>
            </a:schemeClr>
          </a:solidFill>
        </p:spPr>
        <p:txBody>
          <a:bodyPr>
            <a:normAutofit fontScale="92500" lnSpcReduction="10000"/>
          </a:bodyPr>
          <a:lstStyle/>
          <a:p>
            <a:pPr marL="0" indent="0">
              <a:buNone/>
            </a:pPr>
            <a:r>
              <a:rPr lang="en-US" sz="2400" b="1" dirty="0">
                <a:latin typeface="Arial" panose="020B0604020202020204" pitchFamily="34" charset="0"/>
                <a:cs typeface="Arial" panose="020B0604020202020204" pitchFamily="34" charset="0"/>
              </a:rPr>
              <a:t>D. Frontal lifting: </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Warmer air is forced to go above cooler air in equilibrium with a cooler surface.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When two air masses due to contrasting temperatures and densities clash with each other, condensation and precipitation occur at the surface of contact (frontal surface)</a:t>
            </a:r>
          </a:p>
          <a:p>
            <a:pPr lvl="1">
              <a:lnSpc>
                <a:spcPct val="170000"/>
              </a:lnSpc>
              <a:buFont typeface="Wingdings" panose="05000000000000000000" pitchFamily="2" charset="2"/>
              <a:buChar char="Ø"/>
            </a:pPr>
            <a:r>
              <a:rPr lang="en-US" dirty="0">
                <a:latin typeface="Arial" panose="020B0604020202020204" pitchFamily="34" charset="0"/>
                <a:cs typeface="Arial" panose="020B0604020202020204" pitchFamily="34" charset="0"/>
              </a:rPr>
              <a:t>If a cold air mass drives out a warm air mass’ = </a:t>
            </a:r>
            <a:r>
              <a:rPr lang="en-US" dirty="0">
                <a:solidFill>
                  <a:srgbClr val="00B050"/>
                </a:solidFill>
                <a:latin typeface="Arial" panose="020B0604020202020204" pitchFamily="34" charset="0"/>
                <a:cs typeface="Arial" panose="020B0604020202020204" pitchFamily="34" charset="0"/>
              </a:rPr>
              <a:t>a ‘cold front’ </a:t>
            </a:r>
            <a:r>
              <a:rPr lang="en-US" dirty="0">
                <a:latin typeface="Arial" panose="020B0604020202020204" pitchFamily="34" charset="0"/>
                <a:cs typeface="Arial" panose="020B0604020202020204" pitchFamily="34" charset="0"/>
              </a:rPr>
              <a:t>and causes </a:t>
            </a:r>
            <a:r>
              <a:rPr lang="en-US" dirty="0">
                <a:solidFill>
                  <a:srgbClr val="00B050"/>
                </a:solidFill>
                <a:latin typeface="Arial" panose="020B0604020202020204" pitchFamily="34" charset="0"/>
                <a:cs typeface="Arial" panose="020B0604020202020204" pitchFamily="34" charset="0"/>
              </a:rPr>
              <a:t>intense</a:t>
            </a:r>
            <a:r>
              <a:rPr lang="en-US" dirty="0">
                <a:latin typeface="Arial" panose="020B0604020202020204" pitchFamily="34" charset="0"/>
                <a:cs typeface="Arial" panose="020B0604020202020204" pitchFamily="34" charset="0"/>
              </a:rPr>
              <a:t> precipitation on small areas</a:t>
            </a:r>
          </a:p>
          <a:p>
            <a:pPr lvl="1" algn="just">
              <a:lnSpc>
                <a:spcPct val="160000"/>
              </a:lnSpc>
              <a:buFont typeface="Wingdings" panose="05000000000000000000" pitchFamily="2" charset="2"/>
              <a:buChar char="Ø"/>
            </a:pPr>
            <a:r>
              <a:rPr lang="en-US" dirty="0">
                <a:latin typeface="Arial" panose="020B0604020202020204" pitchFamily="34" charset="0"/>
                <a:cs typeface="Arial" panose="020B0604020202020204" pitchFamily="34" charset="0"/>
              </a:rPr>
              <a:t>if a warm air mass replaces the retreating cold air mass, = </a:t>
            </a:r>
            <a:r>
              <a:rPr lang="en-US" dirty="0">
                <a:solidFill>
                  <a:srgbClr val="00B050"/>
                </a:solidFill>
                <a:latin typeface="Arial" panose="020B0604020202020204" pitchFamily="34" charset="0"/>
                <a:cs typeface="Arial" panose="020B0604020202020204" pitchFamily="34" charset="0"/>
              </a:rPr>
              <a:t>a ‘warm front’. </a:t>
            </a:r>
            <a:r>
              <a:rPr lang="en-US" dirty="0">
                <a:latin typeface="Arial" panose="020B0604020202020204" pitchFamily="34" charset="0"/>
                <a:cs typeface="Arial" panose="020B0604020202020204" pitchFamily="34" charset="0"/>
              </a:rPr>
              <a:t>causes less intense but is spread over a larger area.</a:t>
            </a:r>
          </a:p>
        </p:txBody>
      </p:sp>
      <p:pic>
        <p:nvPicPr>
          <p:cNvPr id="4" name="Picture 3">
            <a:extLst>
              <a:ext uri="{FF2B5EF4-FFF2-40B4-BE49-F238E27FC236}">
                <a16:creationId xmlns:a16="http://schemas.microsoft.com/office/drawing/2014/main" id="{A07E51ED-7D24-4819-A1CA-BBCF75A425B5}"/>
              </a:ext>
            </a:extLst>
          </p:cNvPr>
          <p:cNvPicPr>
            <a:picLocks noChangeAspect="1"/>
          </p:cNvPicPr>
          <p:nvPr/>
        </p:nvPicPr>
        <p:blipFill>
          <a:blip r:embed="rId2"/>
          <a:stretch>
            <a:fillRect/>
          </a:stretch>
        </p:blipFill>
        <p:spPr>
          <a:xfrm>
            <a:off x="6732104" y="503583"/>
            <a:ext cx="5340626" cy="5128591"/>
          </a:xfrm>
          <a:prstGeom prst="rect">
            <a:avLst/>
          </a:prstGeom>
        </p:spPr>
      </p:pic>
    </p:spTree>
    <p:extLst>
      <p:ext uri="{BB962C8B-B14F-4D97-AF65-F5344CB8AC3E}">
        <p14:creationId xmlns:p14="http://schemas.microsoft.com/office/powerpoint/2010/main" val="408999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CF4FF2D-1D35-4AD5-A70D-A22F35D7D332}"/>
              </a:ext>
            </a:extLst>
          </p:cNvPr>
          <p:cNvSpPr>
            <a:spLocks noGrp="1"/>
          </p:cNvSpPr>
          <p:nvPr>
            <p:ph idx="1"/>
          </p:nvPr>
        </p:nvSpPr>
        <p:spPr>
          <a:xfrm>
            <a:off x="198783" y="132522"/>
            <a:ext cx="11728174" cy="6725478"/>
          </a:xfrm>
        </p:spPr>
        <p:txBody>
          <a:bodyPr>
            <a:normAutofit lnSpcReduction="10000"/>
          </a:bodyPr>
          <a:lstStyle/>
          <a:p>
            <a:pPr marL="0" indent="0" algn="just">
              <a:lnSpc>
                <a:spcPct val="150000"/>
              </a:lnSpc>
              <a:buNone/>
            </a:pPr>
            <a:r>
              <a:rPr lang="en-US" dirty="0"/>
              <a:t>II</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Condensation nuclei</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Condensation nuclei are minute particles floating in the atmosphere which provide a surface for the water </a:t>
            </a:r>
            <a:r>
              <a:rPr lang="en-US" dirty="0" err="1">
                <a:latin typeface="Arial" panose="020B0604020202020204" pitchFamily="34" charset="0"/>
                <a:cs typeface="Arial" panose="020B0604020202020204" pitchFamily="34" charset="0"/>
              </a:rPr>
              <a:t>vapour</a:t>
            </a:r>
            <a:r>
              <a:rPr lang="en-US" dirty="0">
                <a:latin typeface="Arial" panose="020B0604020202020204" pitchFamily="34" charset="0"/>
                <a:cs typeface="Arial" panose="020B0604020202020204" pitchFamily="34" charset="0"/>
              </a:rPr>
              <a:t> to be condensed.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They are commonly less than a micron (i.e. a micro-meter) in diameter.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Aerosols come from natural sources such as volcanoes or forest fires, as well as from human activities such as air pollution or small dust particles, sea salts and smoke particles are the common condensation nuclei.</a:t>
            </a:r>
          </a:p>
          <a:p>
            <a:pPr lvl="1">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Cloud seeding </a:t>
            </a:r>
            <a:r>
              <a:rPr lang="en-US" dirty="0">
                <a:latin typeface="Arial" panose="020B0604020202020204" pitchFamily="34" charset="0"/>
                <a:cs typeface="Arial" panose="020B0604020202020204" pitchFamily="34" charset="0"/>
              </a:rPr>
              <a:t>is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technique generating artificial rainfall by the provision of condensation nuclei (silver iodide, potassium chloride etc.,) into clouds.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approach was first noticed through the discovery of extra heavy rainfall occurring </a:t>
            </a:r>
            <a:r>
              <a:rPr lang="en-US" dirty="0">
                <a:solidFill>
                  <a:srgbClr val="00B050"/>
                </a:solidFill>
                <a:latin typeface="Arial" panose="020B0604020202020204" pitchFamily="34" charset="0"/>
                <a:cs typeface="Arial" panose="020B0604020202020204" pitchFamily="34" charset="0"/>
              </a:rPr>
              <a:t>over a paper mill </a:t>
            </a:r>
            <a:r>
              <a:rPr lang="en-US" dirty="0">
                <a:latin typeface="Arial" panose="020B0604020202020204" pitchFamily="34" charset="0"/>
                <a:cs typeface="Arial" panose="020B0604020202020204" pitchFamily="34" charset="0"/>
              </a:rPr>
              <a:t>in South Africa that was emitting </a:t>
            </a:r>
            <a:r>
              <a:rPr lang="en-US" dirty="0">
                <a:solidFill>
                  <a:srgbClr val="00B050"/>
                </a:solidFill>
                <a:latin typeface="Arial" panose="020B0604020202020204" pitchFamily="34" charset="0"/>
                <a:cs typeface="Arial" panose="020B0604020202020204" pitchFamily="34" charset="0"/>
              </a:rPr>
              <a:t>potassium chloride </a:t>
            </a:r>
            <a:r>
              <a:rPr lang="en-US" dirty="0">
                <a:latin typeface="Arial" panose="020B0604020202020204" pitchFamily="34" charset="0"/>
                <a:cs typeface="Arial" panose="020B0604020202020204" pitchFamily="34" charset="0"/>
              </a:rPr>
              <a:t>from its chimney stack</a:t>
            </a:r>
          </a:p>
        </p:txBody>
      </p:sp>
    </p:spTree>
    <p:extLst>
      <p:ext uri="{BB962C8B-B14F-4D97-AF65-F5344CB8AC3E}">
        <p14:creationId xmlns:p14="http://schemas.microsoft.com/office/powerpoint/2010/main" val="185309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3C069-244E-4933-87E8-27EE038D2E47}"/>
              </a:ext>
            </a:extLst>
          </p:cNvPr>
          <p:cNvSpPr>
            <a:spLocks noGrp="1"/>
          </p:cNvSpPr>
          <p:nvPr>
            <p:ph idx="1"/>
          </p:nvPr>
        </p:nvSpPr>
        <p:spPr>
          <a:xfrm>
            <a:off x="225287" y="198782"/>
            <a:ext cx="11767930" cy="6520069"/>
          </a:xfrm>
        </p:spPr>
        <p:txBody>
          <a:bodyPr>
            <a:normAutofit/>
          </a:bodyPr>
          <a:lstStyle/>
          <a:p>
            <a:pPr marL="0" indent="0" algn="just">
              <a:lnSpc>
                <a:spcPct val="150000"/>
              </a:lnSpc>
              <a:buNone/>
            </a:pPr>
            <a:r>
              <a:rPr lang="en-US" b="1" dirty="0">
                <a:latin typeface="Arial" panose="020B0604020202020204" pitchFamily="34" charset="0"/>
                <a:cs typeface="Arial" panose="020B0604020202020204" pitchFamily="34" charset="0"/>
              </a:rPr>
              <a:t>III. Water droplet growth</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or ice droplets formed around condensation nuclei are normally too small to fall directly to the ground;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Because the forces from the upward draught within a cloud are greater than the gravitational forces pulling the microscopic droplet downwards.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order to overcome the upward draughts it is necessary for the droplets to grow from an initial size of 1 micron to around 3,000 microns (3 mm).</a:t>
            </a:r>
          </a:p>
        </p:txBody>
      </p:sp>
    </p:spTree>
    <p:extLst>
      <p:ext uri="{BB962C8B-B14F-4D97-AF65-F5344CB8AC3E}">
        <p14:creationId xmlns:p14="http://schemas.microsoft.com/office/powerpoint/2010/main" val="1644965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66183-4CC3-4A3E-AEE5-F81D382E9BDB}"/>
              </a:ext>
            </a:extLst>
          </p:cNvPr>
          <p:cNvSpPr>
            <a:spLocks noGrp="1"/>
          </p:cNvSpPr>
          <p:nvPr>
            <p:ph idx="1"/>
          </p:nvPr>
        </p:nvSpPr>
        <p:spPr>
          <a:xfrm>
            <a:off x="172279" y="112542"/>
            <a:ext cx="11913704" cy="6745458"/>
          </a:xfrm>
        </p:spPr>
        <p:txBody>
          <a:bodyPr>
            <a:normAutofit lnSpcReduction="1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vapour</a:t>
            </a:r>
            <a:r>
              <a:rPr lang="en-US" sz="2400" dirty="0">
                <a:latin typeface="Arial" panose="020B0604020202020204" pitchFamily="34" charset="0"/>
                <a:cs typeface="Arial" panose="020B0604020202020204" pitchFamily="34" charset="0"/>
              </a:rPr>
              <a:t> pressure difference b/n a droplet and the surrounding air will cause the droplet to grow through condensation slowly.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When the droplet is ice, the water </a:t>
            </a:r>
            <a:r>
              <a:rPr lang="en-US" dirty="0" err="1">
                <a:latin typeface="Arial" panose="020B0604020202020204" pitchFamily="34" charset="0"/>
                <a:cs typeface="Arial" panose="020B0604020202020204" pitchFamily="34" charset="0"/>
              </a:rPr>
              <a:t>vapour</a:t>
            </a:r>
            <a:r>
              <a:rPr lang="en-US" dirty="0">
                <a:latin typeface="Arial" panose="020B0604020202020204" pitchFamily="34" charset="0"/>
                <a:cs typeface="Arial" panose="020B0604020202020204" pitchFamily="34" charset="0"/>
              </a:rPr>
              <a:t> </a:t>
            </a:r>
            <a:r>
              <a:rPr lang="en-US" dirty="0">
                <a:solidFill>
                  <a:srgbClr val="00B050"/>
                </a:solidFill>
                <a:latin typeface="Arial" panose="020B0604020202020204" pitchFamily="34" charset="0"/>
                <a:cs typeface="Arial" panose="020B0604020202020204" pitchFamily="34" charset="0"/>
              </a:rPr>
              <a:t>sublimates</a:t>
            </a:r>
            <a:r>
              <a:rPr lang="en-US" dirty="0">
                <a:latin typeface="Arial" panose="020B0604020202020204" pitchFamily="34" charset="0"/>
                <a:cs typeface="Arial" panose="020B0604020202020204" pitchFamily="34" charset="0"/>
              </a:rPr>
              <a:t> onto the ice droplet.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This will create a precipitation droplet faster than condensation onto a water droplet, </a:t>
            </a:r>
          </a:p>
          <a:p>
            <a:pPr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The main mechanism by which raindrops grow within a cloud is through </a:t>
            </a:r>
            <a:r>
              <a:rPr lang="en-US" sz="2400" i="1" dirty="0">
                <a:solidFill>
                  <a:srgbClr val="00B050"/>
                </a:solidFill>
                <a:latin typeface="Arial" panose="020B0604020202020204" pitchFamily="34" charset="0"/>
                <a:cs typeface="Arial" panose="020B0604020202020204" pitchFamily="34" charset="0"/>
              </a:rPr>
              <a:t>collision and coalescence</a:t>
            </a:r>
            <a:r>
              <a:rPr lang="en-US" sz="2400" dirty="0">
                <a:solidFill>
                  <a:srgbClr val="00B050"/>
                </a:solidFill>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Two raindrops collide and join together (coalesce) to form a larger droplet that may then collide with many more before falling towards the surface as rainfall or another form of precipitation.</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As a droplet is moved around a cloud it may freeze and thaw several times, leading to different types of precipitation</a:t>
            </a:r>
          </a:p>
          <a:p>
            <a:endParaRPr lang="en-US" dirty="0"/>
          </a:p>
        </p:txBody>
      </p:sp>
    </p:spTree>
    <p:extLst>
      <p:ext uri="{BB962C8B-B14F-4D97-AF65-F5344CB8AC3E}">
        <p14:creationId xmlns:p14="http://schemas.microsoft.com/office/powerpoint/2010/main" val="154628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E558-F015-4CBA-A02B-26E9678D4559}"/>
              </a:ext>
            </a:extLst>
          </p:cNvPr>
          <p:cNvSpPr>
            <a:spLocks noGrp="1"/>
          </p:cNvSpPr>
          <p:nvPr>
            <p:ph type="title"/>
          </p:nvPr>
        </p:nvSpPr>
        <p:spPr>
          <a:xfrm>
            <a:off x="569843" y="1"/>
            <a:ext cx="10783957" cy="463826"/>
          </a:xfrm>
        </p:spPr>
        <p:txBody>
          <a:bodyPr>
            <a:normAutofit fontScale="90000"/>
          </a:bodyPr>
          <a:lstStyle/>
          <a:p>
            <a:r>
              <a:rPr lang="en-US" sz="2800" b="1" dirty="0">
                <a:solidFill>
                  <a:srgbClr val="00B0F0"/>
                </a:solidFill>
                <a:latin typeface="Arial" panose="020B0604020202020204" pitchFamily="34" charset="0"/>
                <a:cs typeface="Arial" panose="020B0604020202020204" pitchFamily="34" charset="0"/>
              </a:rPr>
              <a:t>Forms of precipitation</a:t>
            </a:r>
          </a:p>
        </p:txBody>
      </p:sp>
      <p:sp>
        <p:nvSpPr>
          <p:cNvPr id="3" name="Content Placeholder 2">
            <a:extLst>
              <a:ext uri="{FF2B5EF4-FFF2-40B4-BE49-F238E27FC236}">
                <a16:creationId xmlns:a16="http://schemas.microsoft.com/office/drawing/2014/main" id="{08358A2C-1289-4518-8403-42328C0896DD}"/>
              </a:ext>
            </a:extLst>
          </p:cNvPr>
          <p:cNvSpPr>
            <a:spLocks noGrp="1"/>
          </p:cNvSpPr>
          <p:nvPr>
            <p:ph idx="1"/>
          </p:nvPr>
        </p:nvSpPr>
        <p:spPr>
          <a:xfrm>
            <a:off x="238538" y="463827"/>
            <a:ext cx="11807687" cy="6394173"/>
          </a:xfrm>
        </p:spPr>
        <p:txBody>
          <a:bodyPr>
            <a:noAutofit/>
          </a:bodyPr>
          <a:lstStyle/>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Rain</a:t>
            </a:r>
            <a:endParaRPr lang="en-US" sz="2400" dirty="0">
              <a:solidFill>
                <a:srgbClr val="00B050"/>
              </a:solidFill>
              <a:latin typeface="Arial" panose="020B0604020202020204" pitchFamily="34" charset="0"/>
              <a:cs typeface="Arial" panose="020B0604020202020204" pitchFamily="34" charset="0"/>
            </a:endParaRPr>
          </a:p>
          <a:p>
            <a:pPr lvl="1" algn="just">
              <a:lnSpc>
                <a:spcPts val="3200"/>
              </a:lnSpc>
              <a:buFont typeface="Wingdings" panose="05000000000000000000" pitchFamily="2" charset="2"/>
              <a:buChar char="v"/>
            </a:pPr>
            <a:r>
              <a:rPr lang="en-US" dirty="0">
                <a:latin typeface="Arial" panose="020B0604020202020204" pitchFamily="34" charset="0"/>
                <a:cs typeface="Arial" panose="020B0604020202020204" pitchFamily="34" charset="0"/>
              </a:rPr>
              <a:t>Liquid water droplets between 0.5 and 7 mm in diameter</a:t>
            </a:r>
          </a:p>
          <a:p>
            <a:pPr lvl="1" algn="just">
              <a:lnSpc>
                <a:spcPts val="3200"/>
              </a:lnSpc>
              <a:buFont typeface="Wingdings" panose="05000000000000000000" pitchFamily="2" charset="2"/>
              <a:buChar char="v"/>
            </a:pPr>
            <a:r>
              <a:rPr lang="en-US" dirty="0">
                <a:latin typeface="Arial" panose="020B0604020202020204" pitchFamily="34" charset="0"/>
                <a:cs typeface="Arial" panose="020B0604020202020204" pitchFamily="34" charset="0"/>
              </a:rPr>
              <a:t>It can be classified based on intensity as, </a:t>
            </a:r>
          </a:p>
          <a:p>
            <a:pPr lvl="2" algn="just">
              <a:lnSpc>
                <a:spcPts val="32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Light rain up to </a:t>
            </a:r>
            <a:r>
              <a:rPr lang="en-US" sz="2400" dirty="0">
                <a:solidFill>
                  <a:srgbClr val="00B050"/>
                </a:solidFill>
                <a:latin typeface="Arial" panose="020B0604020202020204" pitchFamily="34" charset="0"/>
                <a:cs typeface="Arial" panose="020B0604020202020204" pitchFamily="34" charset="0"/>
              </a:rPr>
              <a:t>2.5 mm/h </a:t>
            </a:r>
          </a:p>
          <a:p>
            <a:pPr lvl="2" algn="just">
              <a:lnSpc>
                <a:spcPts val="32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Moderate rain </a:t>
            </a:r>
            <a:r>
              <a:rPr lang="en-US" sz="2400" dirty="0">
                <a:solidFill>
                  <a:srgbClr val="00B050"/>
                </a:solidFill>
                <a:latin typeface="Arial" panose="020B0604020202020204" pitchFamily="34" charset="0"/>
                <a:cs typeface="Arial" panose="020B0604020202020204" pitchFamily="34" charset="0"/>
              </a:rPr>
              <a:t>2.5 mm/h to 7.5 mm/h </a:t>
            </a:r>
          </a:p>
          <a:p>
            <a:pPr lvl="2" algn="just">
              <a:lnSpc>
                <a:spcPts val="32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Heavy rain </a:t>
            </a:r>
            <a:r>
              <a:rPr lang="en-US" sz="2400" dirty="0">
                <a:solidFill>
                  <a:srgbClr val="00B050"/>
                </a:solidFill>
                <a:latin typeface="Arial" panose="020B0604020202020204" pitchFamily="34" charset="0"/>
                <a:cs typeface="Arial" panose="020B0604020202020204" pitchFamily="34" charset="0"/>
              </a:rPr>
              <a:t>&gt; 7.5 mm/h </a:t>
            </a:r>
          </a:p>
          <a:p>
            <a:pPr algn="just">
              <a:lnSpc>
                <a:spcPts val="32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Snow </a:t>
            </a:r>
            <a:endParaRPr lang="en-US" sz="2400" dirty="0">
              <a:solidFill>
                <a:srgbClr val="00B050"/>
              </a:solidFill>
              <a:latin typeface="Arial" panose="020B0604020202020204" pitchFamily="34" charset="0"/>
              <a:cs typeface="Arial" panose="020B0604020202020204" pitchFamily="34" charset="0"/>
            </a:endParaRPr>
          </a:p>
          <a:p>
            <a:pPr lvl="1" algn="just">
              <a:lnSpc>
                <a:spcPts val="3200"/>
              </a:lnSpc>
              <a:buFont typeface="Wingdings" panose="05000000000000000000" pitchFamily="2" charset="2"/>
              <a:buChar char="v"/>
            </a:pPr>
            <a:r>
              <a:rPr lang="en-US" dirty="0">
                <a:latin typeface="Arial" panose="020B0604020202020204" pitchFamily="34" charset="0"/>
                <a:cs typeface="Arial" panose="020B0604020202020204" pitchFamily="34" charset="0"/>
              </a:rPr>
              <a:t>Precipitation in the form of ice crystals which usually combine to form flakes (ice crystals fused together), with an </a:t>
            </a:r>
            <a:r>
              <a:rPr lang="en-US" dirty="0">
                <a:solidFill>
                  <a:srgbClr val="00B050"/>
                </a:solidFill>
                <a:latin typeface="Arial" panose="020B0604020202020204" pitchFamily="34" charset="0"/>
                <a:cs typeface="Arial" panose="020B0604020202020204" pitchFamily="34" charset="0"/>
              </a:rPr>
              <a:t>average density </a:t>
            </a:r>
            <a:r>
              <a:rPr lang="en-US" dirty="0">
                <a:latin typeface="Arial" panose="020B0604020202020204" pitchFamily="34" charset="0"/>
                <a:cs typeface="Arial" panose="020B0604020202020204" pitchFamily="34" charset="0"/>
              </a:rPr>
              <a:t>of </a:t>
            </a:r>
            <a:r>
              <a:rPr lang="en-US" b="1" dirty="0">
                <a:solidFill>
                  <a:srgbClr val="00B050"/>
                </a:solidFill>
                <a:latin typeface="Arial" panose="020B0604020202020204" pitchFamily="34" charset="0"/>
                <a:cs typeface="Arial" panose="020B0604020202020204" pitchFamily="34" charset="0"/>
              </a:rPr>
              <a:t>0.1 g/cm</a:t>
            </a:r>
            <a:r>
              <a:rPr lang="en-US" b="1" baseline="30000" dirty="0">
                <a:solidFill>
                  <a:srgbClr val="00B050"/>
                </a:solidFill>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a:t>
            </a:r>
          </a:p>
          <a:p>
            <a:pPr algn="just">
              <a:lnSpc>
                <a:spcPts val="32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Drizzle</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lvl="1" algn="just">
              <a:lnSpc>
                <a:spcPts val="3200"/>
              </a:lnSpc>
              <a:buFont typeface="Wingdings" panose="05000000000000000000" pitchFamily="2" charset="2"/>
              <a:buChar char="v"/>
            </a:pPr>
            <a:r>
              <a:rPr lang="en-US" dirty="0">
                <a:latin typeface="Arial" panose="020B0604020202020204" pitchFamily="34" charset="0"/>
                <a:cs typeface="Arial" panose="020B0604020202020204" pitchFamily="34" charset="0"/>
              </a:rPr>
              <a:t>Rain-droplets of size </a:t>
            </a:r>
            <a:r>
              <a:rPr lang="en-US" dirty="0">
                <a:solidFill>
                  <a:srgbClr val="00B050"/>
                </a:solidFill>
                <a:latin typeface="Arial" panose="020B0604020202020204" pitchFamily="34" charset="0"/>
                <a:cs typeface="Arial" panose="020B0604020202020204" pitchFamily="34" charset="0"/>
              </a:rPr>
              <a:t>less than 0.5 mm </a:t>
            </a:r>
            <a:r>
              <a:rPr lang="en-US" dirty="0">
                <a:latin typeface="Arial" panose="020B0604020202020204" pitchFamily="34" charset="0"/>
                <a:cs typeface="Arial" panose="020B0604020202020204" pitchFamily="34" charset="0"/>
              </a:rPr>
              <a:t>and rain intensity of </a:t>
            </a:r>
            <a:r>
              <a:rPr lang="en-US" dirty="0">
                <a:solidFill>
                  <a:srgbClr val="00B050"/>
                </a:solidFill>
                <a:latin typeface="Arial" panose="020B0604020202020204" pitchFamily="34" charset="0"/>
                <a:cs typeface="Arial" panose="020B0604020202020204" pitchFamily="34" charset="0"/>
              </a:rPr>
              <a:t>less than 1mm/h and uniform water droplets </a:t>
            </a:r>
            <a:r>
              <a:rPr lang="en-US" dirty="0">
                <a:latin typeface="Arial" panose="020B0604020202020204" pitchFamily="34" charset="0"/>
                <a:cs typeface="Arial" panose="020B0604020202020204" pitchFamily="34" charset="0"/>
              </a:rPr>
              <a:t>is known as drizzle</a:t>
            </a:r>
          </a:p>
          <a:p>
            <a:pPr lvl="1" algn="just">
              <a:lnSpc>
                <a:spcPts val="3200"/>
              </a:lnSpc>
              <a:buFont typeface="Wingdings" panose="05000000000000000000" pitchFamily="2" charset="2"/>
              <a:buChar char="v"/>
            </a:pPr>
            <a:r>
              <a:rPr lang="en-US" dirty="0">
                <a:latin typeface="Arial" panose="020B0604020202020204" pitchFamily="34" charset="0"/>
                <a:cs typeface="Arial" panose="020B0604020202020204" pitchFamily="34" charset="0"/>
              </a:rPr>
              <a:t>It occurs from low clouds (stratus type)</a:t>
            </a:r>
          </a:p>
          <a:p>
            <a:pPr lvl="1" algn="just">
              <a:lnSpc>
                <a:spcPts val="3200"/>
              </a:lnSpc>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397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6B337F-1A30-4E24-9E69-D2CDDA830A6C}"/>
              </a:ext>
            </a:extLst>
          </p:cNvPr>
          <p:cNvSpPr>
            <a:spLocks noGrp="1"/>
          </p:cNvSpPr>
          <p:nvPr>
            <p:ph idx="1"/>
          </p:nvPr>
        </p:nvSpPr>
        <p:spPr>
          <a:xfrm>
            <a:off x="159026" y="0"/>
            <a:ext cx="11911054" cy="6752492"/>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Glaze</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When </a:t>
            </a:r>
            <a:r>
              <a:rPr lang="en-US" dirty="0">
                <a:solidFill>
                  <a:srgbClr val="00B050"/>
                </a:solidFill>
                <a:latin typeface="Arial" panose="020B0604020202020204" pitchFamily="34" charset="0"/>
                <a:cs typeface="Arial" panose="020B0604020202020204" pitchFamily="34" charset="0"/>
              </a:rPr>
              <a:t>rain or drizzle </a:t>
            </a:r>
            <a:r>
              <a:rPr lang="en-US" dirty="0">
                <a:latin typeface="Arial" panose="020B0604020202020204" pitchFamily="34" charset="0"/>
                <a:cs typeface="Arial" panose="020B0604020202020204" pitchFamily="34" charset="0"/>
              </a:rPr>
              <a:t>touches ground </a:t>
            </a:r>
            <a:r>
              <a:rPr lang="en-US" dirty="0">
                <a:solidFill>
                  <a:srgbClr val="00B050"/>
                </a:solidFill>
                <a:latin typeface="Arial" panose="020B0604020202020204" pitchFamily="34" charset="0"/>
                <a:cs typeface="Arial" panose="020B0604020202020204" pitchFamily="34" charset="0"/>
              </a:rPr>
              <a:t>at 0</a:t>
            </a:r>
            <a:r>
              <a:rPr lang="en-US" baseline="30000" dirty="0">
                <a:solidFill>
                  <a:srgbClr val="00B050"/>
                </a:solidFill>
                <a:latin typeface="Arial" panose="020B0604020202020204" pitchFamily="34" charset="0"/>
                <a:cs typeface="Arial" panose="020B0604020202020204" pitchFamily="34" charset="0"/>
              </a:rPr>
              <a:t>o</a:t>
            </a:r>
            <a:r>
              <a:rPr lang="en-US" dirty="0">
                <a:solidFill>
                  <a:srgbClr val="00B050"/>
                </a:solidFill>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glaze or freezing rain is formed.</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Sleet </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a:t>
            </a:r>
            <a:r>
              <a:rPr lang="en-US" dirty="0">
                <a:solidFill>
                  <a:srgbClr val="00B050"/>
                </a:solidFill>
                <a:latin typeface="Arial" panose="020B0604020202020204" pitchFamily="34" charset="0"/>
                <a:cs typeface="Arial" panose="020B0604020202020204" pitchFamily="34" charset="0"/>
              </a:rPr>
              <a:t>frozen raindrops </a:t>
            </a:r>
            <a:r>
              <a:rPr lang="en-US" dirty="0">
                <a:latin typeface="Arial" panose="020B0604020202020204" pitchFamily="34" charset="0"/>
                <a:cs typeface="Arial" panose="020B0604020202020204" pitchFamily="34" charset="0"/>
              </a:rPr>
              <a:t>of transparent grains which form when rain falls through air at </a:t>
            </a:r>
            <a:r>
              <a:rPr lang="en-US" dirty="0">
                <a:solidFill>
                  <a:srgbClr val="00B050"/>
                </a:solidFill>
                <a:latin typeface="Arial" panose="020B0604020202020204" pitchFamily="34" charset="0"/>
                <a:cs typeface="Arial" panose="020B0604020202020204" pitchFamily="34" charset="0"/>
              </a:rPr>
              <a:t>subfreezing temperature</a:t>
            </a:r>
            <a:r>
              <a:rPr lang="en-US"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combination of snow and rain</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Hail </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a </a:t>
            </a:r>
            <a:r>
              <a:rPr lang="en-US" dirty="0">
                <a:solidFill>
                  <a:srgbClr val="00B050"/>
                </a:solidFill>
                <a:latin typeface="Arial" panose="020B0604020202020204" pitchFamily="34" charset="0"/>
                <a:cs typeface="Arial" panose="020B0604020202020204" pitchFamily="34" charset="0"/>
              </a:rPr>
              <a:t>showery precipitation </a:t>
            </a:r>
            <a:r>
              <a:rPr lang="en-US" dirty="0">
                <a:latin typeface="Arial" panose="020B0604020202020204" pitchFamily="34" charset="0"/>
                <a:cs typeface="Arial" panose="020B0604020202020204" pitchFamily="34" charset="0"/>
              </a:rPr>
              <a:t>in the form of irregular pellets or lumps of </a:t>
            </a:r>
            <a:r>
              <a:rPr lang="en-US" dirty="0">
                <a:solidFill>
                  <a:srgbClr val="00B050"/>
                </a:solidFill>
                <a:latin typeface="Arial" panose="020B0604020202020204" pitchFamily="34" charset="0"/>
                <a:cs typeface="Arial" panose="020B0604020202020204" pitchFamily="34" charset="0"/>
              </a:rPr>
              <a:t>ice of size more than 8 mm (diameter of hails ranges from 5 to 50 mm).</a:t>
            </a:r>
          </a:p>
          <a:p>
            <a:pPr lvl="1" algn="just">
              <a:lnSpc>
                <a:spcPct val="150000"/>
              </a:lnSpc>
              <a:buFont typeface="Wingdings" panose="05000000000000000000" pitchFamily="2" charset="2"/>
              <a:buChar char="v"/>
            </a:pPr>
            <a:r>
              <a:rPr lang="en-US" dirty="0">
                <a:solidFill>
                  <a:srgbClr val="00B050"/>
                </a:solidFill>
                <a:latin typeface="Arial" panose="020B0604020202020204" pitchFamily="34" charset="0"/>
                <a:cs typeface="Arial" panose="020B0604020202020204" pitchFamily="34" charset="0"/>
              </a:rPr>
              <a:t>Sometimes hail stones fall in very large sizes weighing more than 500 gm each. </a:t>
            </a:r>
          </a:p>
          <a:p>
            <a:pPr lvl="1" algn="just">
              <a:lnSpc>
                <a:spcPct val="150000"/>
              </a:lnSpc>
              <a:buFont typeface="Wingdings" panose="05000000000000000000" pitchFamily="2" charset="2"/>
              <a:buChar char="v"/>
            </a:pPr>
            <a:r>
              <a:rPr lang="en-US" dirty="0">
                <a:solidFill>
                  <a:srgbClr val="00B050"/>
                </a:solidFill>
                <a:latin typeface="Arial" panose="020B0604020202020204" pitchFamily="34" charset="0"/>
                <a:cs typeface="Arial" panose="020B0604020202020204" pitchFamily="34" charset="0"/>
              </a:rPr>
              <a:t>Hails are caused by the rapid ascent of moist air.</a:t>
            </a:r>
          </a:p>
          <a:p>
            <a:endParaRPr lang="en-US" dirty="0"/>
          </a:p>
        </p:txBody>
      </p:sp>
    </p:spTree>
    <p:extLst>
      <p:ext uri="{BB962C8B-B14F-4D97-AF65-F5344CB8AC3E}">
        <p14:creationId xmlns:p14="http://schemas.microsoft.com/office/powerpoint/2010/main" val="352273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BE2261-3E7E-40FB-97ED-E409F50BD9A8}"/>
              </a:ext>
            </a:extLst>
          </p:cNvPr>
          <p:cNvSpPr>
            <a:spLocks noGrp="1"/>
          </p:cNvSpPr>
          <p:nvPr>
            <p:ph idx="1"/>
          </p:nvPr>
        </p:nvSpPr>
        <p:spPr>
          <a:xfrm>
            <a:off x="838200" y="1041009"/>
            <a:ext cx="6786489" cy="5135954"/>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600" dirty="0">
                <a:latin typeface="Arial" panose="020B0604020202020204" pitchFamily="34" charset="0"/>
                <a:cs typeface="Arial" panose="020B0604020202020204" pitchFamily="34" charset="0"/>
              </a:rPr>
              <a:t>Precipitation</a:t>
            </a:r>
          </a:p>
        </p:txBody>
      </p:sp>
      <p:pic>
        <p:nvPicPr>
          <p:cNvPr id="2" name="Picture 1">
            <a:extLst>
              <a:ext uri="{FF2B5EF4-FFF2-40B4-BE49-F238E27FC236}">
                <a16:creationId xmlns:a16="http://schemas.microsoft.com/office/drawing/2014/main" id="{54AA6030-78B7-4DAE-A283-117FD5C82438}"/>
              </a:ext>
            </a:extLst>
          </p:cNvPr>
          <p:cNvPicPr>
            <a:picLocks noChangeAspect="1"/>
          </p:cNvPicPr>
          <p:nvPr/>
        </p:nvPicPr>
        <p:blipFill>
          <a:blip r:embed="rId2"/>
          <a:stretch>
            <a:fillRect/>
          </a:stretch>
        </p:blipFill>
        <p:spPr>
          <a:xfrm>
            <a:off x="7758734" y="678773"/>
            <a:ext cx="3455157" cy="5500454"/>
          </a:xfrm>
          <a:prstGeom prst="rect">
            <a:avLst/>
          </a:prstGeom>
        </p:spPr>
      </p:pic>
    </p:spTree>
    <p:extLst>
      <p:ext uri="{BB962C8B-B14F-4D97-AF65-F5344CB8AC3E}">
        <p14:creationId xmlns:p14="http://schemas.microsoft.com/office/powerpoint/2010/main" val="1349320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EFF3C-054F-481E-94A2-2F866573DFD7}"/>
              </a:ext>
            </a:extLst>
          </p:cNvPr>
          <p:cNvSpPr>
            <a:spLocks noGrp="1"/>
          </p:cNvSpPr>
          <p:nvPr>
            <p:ph idx="1"/>
          </p:nvPr>
        </p:nvSpPr>
        <p:spPr>
          <a:xfrm>
            <a:off x="0" y="168812"/>
            <a:ext cx="12192000" cy="6550039"/>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Dewfall</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same process of condensation occurs in </a:t>
            </a:r>
            <a:r>
              <a:rPr lang="en-US" b="1" dirty="0">
                <a:latin typeface="Arial" panose="020B0604020202020204" pitchFamily="34" charset="0"/>
                <a:cs typeface="Arial" panose="020B0604020202020204" pitchFamily="34" charset="0"/>
              </a:rPr>
              <a:t>dewfall</a:t>
            </a:r>
            <a:r>
              <a:rPr lang="en-US" dirty="0">
                <a:latin typeface="Arial" panose="020B0604020202020204" pitchFamily="34" charset="0"/>
                <a:cs typeface="Arial" panose="020B0604020202020204" pitchFamily="34" charset="0"/>
              </a:rPr>
              <a:t>, only in this case the water </a:t>
            </a:r>
            <a:r>
              <a:rPr lang="en-US" dirty="0" err="1">
                <a:latin typeface="Arial" panose="020B0604020202020204" pitchFamily="34" charset="0"/>
                <a:cs typeface="Arial" panose="020B0604020202020204" pitchFamily="34" charset="0"/>
              </a:rPr>
              <a:t>vapour</a:t>
            </a:r>
            <a:r>
              <a:rPr lang="en-US" dirty="0">
                <a:latin typeface="Arial" panose="020B0604020202020204" pitchFamily="34" charset="0"/>
                <a:cs typeface="Arial" panose="020B0604020202020204" pitchFamily="34" charset="0"/>
              </a:rPr>
              <a:t> condenses into liquid water after coming into </a:t>
            </a:r>
            <a:r>
              <a:rPr lang="en-US" b="1" dirty="0">
                <a:solidFill>
                  <a:srgbClr val="00B050"/>
                </a:solidFill>
                <a:latin typeface="Arial" panose="020B0604020202020204" pitchFamily="34" charset="0"/>
                <a:cs typeface="Arial" panose="020B0604020202020204" pitchFamily="34" charset="0"/>
              </a:rPr>
              <a:t>contact with a cold surface.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humid-temperate countries dew is a common occurrence in autumn when the air at </a:t>
            </a:r>
            <a:r>
              <a:rPr lang="en-US" dirty="0">
                <a:solidFill>
                  <a:srgbClr val="00B050"/>
                </a:solidFill>
                <a:latin typeface="Arial" panose="020B0604020202020204" pitchFamily="34" charset="0"/>
                <a:cs typeface="Arial" panose="020B0604020202020204" pitchFamily="34" charset="0"/>
              </a:rPr>
              <a:t>night is still warm but vegetation and other surfaces have cooled </a:t>
            </a:r>
            <a:r>
              <a:rPr lang="en-US" dirty="0">
                <a:latin typeface="Arial" panose="020B0604020202020204" pitchFamily="34" charset="0"/>
                <a:cs typeface="Arial" panose="020B0604020202020204" pitchFamily="34" charset="0"/>
              </a:rPr>
              <a:t>to the point where water </a:t>
            </a:r>
            <a:r>
              <a:rPr lang="en-US" dirty="0" err="1">
                <a:latin typeface="Arial" panose="020B0604020202020204" pitchFamily="34" charset="0"/>
                <a:cs typeface="Arial" panose="020B0604020202020204" pitchFamily="34" charset="0"/>
              </a:rPr>
              <a:t>vapour</a:t>
            </a:r>
            <a:r>
              <a:rPr lang="en-US" dirty="0">
                <a:latin typeface="Arial" panose="020B0604020202020204" pitchFamily="34" charset="0"/>
                <a:cs typeface="Arial" panose="020B0604020202020204" pitchFamily="34" charset="0"/>
              </a:rPr>
              <a:t> coming into contact with them condenses onto the leaves and forms dew.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Dew is not normally a major part of the hydrological cycle but is another form of precipitation.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While drizzle, rain, snow and hail form in the air and fall to the ground, dew forms directly on the ground or on the cool surfaces of objects on the ground.</a:t>
            </a:r>
          </a:p>
        </p:txBody>
      </p:sp>
    </p:spTree>
    <p:extLst>
      <p:ext uri="{BB962C8B-B14F-4D97-AF65-F5344CB8AC3E}">
        <p14:creationId xmlns:p14="http://schemas.microsoft.com/office/powerpoint/2010/main" val="2112897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F241-A49A-4D1A-9127-AB3E00690112}"/>
              </a:ext>
            </a:extLst>
          </p:cNvPr>
          <p:cNvSpPr>
            <a:spLocks noGrp="1"/>
          </p:cNvSpPr>
          <p:nvPr>
            <p:ph type="title"/>
          </p:nvPr>
        </p:nvSpPr>
        <p:spPr>
          <a:xfrm>
            <a:off x="838200" y="0"/>
            <a:ext cx="10515600" cy="681038"/>
          </a:xfrm>
        </p:spPr>
        <p:txBody>
          <a:bodyPr>
            <a:normAutofit/>
          </a:bodyPr>
          <a:lstStyle/>
          <a:p>
            <a:r>
              <a:rPr lang="en-US" sz="2800" b="1" dirty="0">
                <a:latin typeface="Arial" panose="020B0604020202020204" pitchFamily="34" charset="0"/>
                <a:cs typeface="Arial" panose="020B0604020202020204" pitchFamily="34" charset="0"/>
              </a:rPr>
              <a:t>Presentation of rainfall data</a:t>
            </a:r>
          </a:p>
        </p:txBody>
      </p:sp>
      <p:sp>
        <p:nvSpPr>
          <p:cNvPr id="3" name="Content Placeholder 2">
            <a:extLst>
              <a:ext uri="{FF2B5EF4-FFF2-40B4-BE49-F238E27FC236}">
                <a16:creationId xmlns:a16="http://schemas.microsoft.com/office/drawing/2014/main" id="{6B3DE35C-F765-4121-93B0-C3DDAF4C8C7A}"/>
              </a:ext>
            </a:extLst>
          </p:cNvPr>
          <p:cNvSpPr>
            <a:spLocks noGrp="1"/>
          </p:cNvSpPr>
          <p:nvPr>
            <p:ph idx="1"/>
          </p:nvPr>
        </p:nvSpPr>
        <p:spPr>
          <a:xfrm>
            <a:off x="212036" y="681038"/>
            <a:ext cx="5632173" cy="5918545"/>
          </a:xfrm>
          <a:solidFill>
            <a:schemeClr val="bg1">
              <a:lumMod val="95000"/>
            </a:schemeClr>
          </a:solidFill>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Hyetograph</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Plot of rainfall intensity against time, where rainfall intensity is depth of rainfall per unit time</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Point rainfall</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also known as station rainfall. It refers to the rainfall data of a station</a:t>
            </a:r>
          </a:p>
        </p:txBody>
      </p:sp>
      <p:pic>
        <p:nvPicPr>
          <p:cNvPr id="6" name="Picture 5">
            <a:extLst>
              <a:ext uri="{FF2B5EF4-FFF2-40B4-BE49-F238E27FC236}">
                <a16:creationId xmlns:a16="http://schemas.microsoft.com/office/drawing/2014/main" id="{A3122F50-DF47-4B04-9505-715950EFBC72}"/>
              </a:ext>
            </a:extLst>
          </p:cNvPr>
          <p:cNvPicPr>
            <a:picLocks noChangeAspect="1"/>
          </p:cNvPicPr>
          <p:nvPr/>
        </p:nvPicPr>
        <p:blipFill>
          <a:blip r:embed="rId2"/>
          <a:stretch>
            <a:fillRect/>
          </a:stretch>
        </p:blipFill>
        <p:spPr>
          <a:xfrm>
            <a:off x="6096000" y="795129"/>
            <a:ext cx="5883964" cy="4359967"/>
          </a:xfrm>
          <a:prstGeom prst="rect">
            <a:avLst/>
          </a:prstGeom>
        </p:spPr>
      </p:pic>
    </p:spTree>
    <p:extLst>
      <p:ext uri="{BB962C8B-B14F-4D97-AF65-F5344CB8AC3E}">
        <p14:creationId xmlns:p14="http://schemas.microsoft.com/office/powerpoint/2010/main" val="313619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230F8-C256-4821-9F00-6C364E4DD0BF}"/>
              </a:ext>
            </a:extLst>
          </p:cNvPr>
          <p:cNvSpPr>
            <a:spLocks noGrp="1"/>
          </p:cNvSpPr>
          <p:nvPr>
            <p:ph idx="1"/>
          </p:nvPr>
        </p:nvSpPr>
        <p:spPr>
          <a:xfrm>
            <a:off x="371062" y="145774"/>
            <a:ext cx="11595652" cy="1272209"/>
          </a:xfrm>
          <a:solidFill>
            <a:schemeClr val="bg1">
              <a:lumMod val="95000"/>
            </a:schemeClr>
          </a:solidFill>
        </p:spPr>
        <p:txBody>
          <a:bodyPr>
            <a:normAutofit fontScale="55000" lnSpcReduction="20000"/>
          </a:bodyPr>
          <a:lstStyle/>
          <a:p>
            <a:pPr algn="just">
              <a:lnSpc>
                <a:spcPct val="150000"/>
              </a:lnSpc>
              <a:buFont typeface="Wingdings" panose="05000000000000000000" pitchFamily="2" charset="2"/>
              <a:buChar char="q"/>
            </a:pPr>
            <a:r>
              <a:rPr lang="en-US" sz="4400" dirty="0">
                <a:latin typeface="Arial" panose="020B0604020202020204" pitchFamily="34" charset="0"/>
                <a:cs typeface="Arial" panose="020B0604020202020204" pitchFamily="34" charset="0"/>
              </a:rPr>
              <a:t>Mass curve of rainfall</a:t>
            </a:r>
          </a:p>
          <a:p>
            <a:pPr lvl="1">
              <a:lnSpc>
                <a:spcPct val="150000"/>
              </a:lnSpc>
              <a:buFont typeface="Wingdings" panose="05000000000000000000" pitchFamily="2" charset="2"/>
              <a:buChar char="v"/>
            </a:pPr>
            <a:r>
              <a:rPr lang="en-US" sz="4400" dirty="0">
                <a:latin typeface="Arial" panose="020B0604020202020204" pitchFamily="34" charset="0"/>
                <a:cs typeface="Arial" panose="020B0604020202020204" pitchFamily="34" charset="0"/>
              </a:rPr>
              <a:t>Plot of accumulated precipitation against time, plotted in chronological order.</a:t>
            </a:r>
          </a:p>
          <a:p>
            <a:endParaRPr lang="en-US" dirty="0"/>
          </a:p>
        </p:txBody>
      </p:sp>
      <p:pic>
        <p:nvPicPr>
          <p:cNvPr id="4" name="Picture 3">
            <a:extLst>
              <a:ext uri="{FF2B5EF4-FFF2-40B4-BE49-F238E27FC236}">
                <a16:creationId xmlns:a16="http://schemas.microsoft.com/office/drawing/2014/main" id="{01BF6D85-DC10-470A-8AAA-15DA7FA1F71A}"/>
              </a:ext>
            </a:extLst>
          </p:cNvPr>
          <p:cNvPicPr>
            <a:picLocks noChangeAspect="1"/>
          </p:cNvPicPr>
          <p:nvPr/>
        </p:nvPicPr>
        <p:blipFill>
          <a:blip r:embed="rId2"/>
          <a:stretch>
            <a:fillRect/>
          </a:stretch>
        </p:blipFill>
        <p:spPr>
          <a:xfrm>
            <a:off x="377687" y="1285462"/>
            <a:ext cx="11436626" cy="5499652"/>
          </a:xfrm>
          <a:prstGeom prst="rect">
            <a:avLst/>
          </a:prstGeom>
        </p:spPr>
      </p:pic>
    </p:spTree>
    <p:extLst>
      <p:ext uri="{BB962C8B-B14F-4D97-AF65-F5344CB8AC3E}">
        <p14:creationId xmlns:p14="http://schemas.microsoft.com/office/powerpoint/2010/main" val="1747803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285D-897E-4123-9CDA-E40F4502F08D}"/>
              </a:ext>
            </a:extLst>
          </p:cNvPr>
          <p:cNvSpPr>
            <a:spLocks noGrp="1"/>
          </p:cNvSpPr>
          <p:nvPr>
            <p:ph type="title"/>
          </p:nvPr>
        </p:nvSpPr>
        <p:spPr>
          <a:xfrm>
            <a:off x="838200" y="92766"/>
            <a:ext cx="10515600" cy="588272"/>
          </a:xfrm>
        </p:spPr>
        <p:txBody>
          <a:bodyPr>
            <a:normAutofit/>
          </a:bodyPr>
          <a:lstStyle/>
          <a:p>
            <a:r>
              <a:rPr lang="en-US" sz="2800" b="1" dirty="0">
                <a:latin typeface="Arial" panose="020B0604020202020204" pitchFamily="34" charset="0"/>
                <a:cs typeface="Arial" panose="020B0604020202020204" pitchFamily="34" charset="0"/>
              </a:rPr>
              <a:t>PRECIPITATION DISTRIBUTION</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75EC154-303A-425D-B07B-07BE5533B260}"/>
              </a:ext>
            </a:extLst>
          </p:cNvPr>
          <p:cNvSpPr>
            <a:spLocks noGrp="1"/>
          </p:cNvSpPr>
          <p:nvPr>
            <p:ph idx="1"/>
          </p:nvPr>
        </p:nvSpPr>
        <p:spPr>
          <a:xfrm>
            <a:off x="278296" y="681038"/>
            <a:ext cx="11582400" cy="5931797"/>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amount of precipitation falling over a location varies both spatially and temporally.</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different influences on the precipitation can be divided into static and dynamic influences.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Static influences are those such as </a:t>
            </a:r>
            <a:r>
              <a:rPr lang="en-US" sz="2400" b="1" dirty="0">
                <a:solidFill>
                  <a:srgbClr val="00B050"/>
                </a:solidFill>
                <a:latin typeface="Arial" panose="020B0604020202020204" pitchFamily="34" charset="0"/>
                <a:cs typeface="Arial" panose="020B0604020202020204" pitchFamily="34" charset="0"/>
              </a:rPr>
              <a:t>altitude, aspect and slope</a:t>
            </a:r>
            <a:r>
              <a:rPr lang="en-US" sz="2400" dirty="0">
                <a:latin typeface="Arial" panose="020B0604020202020204" pitchFamily="34" charset="0"/>
                <a:cs typeface="Arial" panose="020B0604020202020204" pitchFamily="34" charset="0"/>
              </a:rPr>
              <a:t>; they do not vary between storm events.</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Dynamic influences are those that do change and are by and large caused by </a:t>
            </a:r>
            <a:r>
              <a:rPr lang="en-US" sz="2400" b="1" dirty="0">
                <a:solidFill>
                  <a:srgbClr val="00B050"/>
                </a:solidFill>
                <a:latin typeface="Arial" panose="020B0604020202020204" pitchFamily="34" charset="0"/>
                <a:cs typeface="Arial" panose="020B0604020202020204" pitchFamily="34" charset="0"/>
              </a:rPr>
              <a:t>variations in the weather</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5131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ECAAA-18B5-422E-8119-043CAAA8E5D1}"/>
              </a:ext>
            </a:extLst>
          </p:cNvPr>
          <p:cNvSpPr>
            <a:spLocks noGrp="1"/>
          </p:cNvSpPr>
          <p:nvPr>
            <p:ph idx="1"/>
          </p:nvPr>
        </p:nvSpPr>
        <p:spPr>
          <a:xfrm>
            <a:off x="291547" y="278296"/>
            <a:ext cx="11635409" cy="6480313"/>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At the global scale the influences on precipitation distribution are mainly dynamic being caused by differing weather patterns, but there are static factors such as topography that can also cause major variations through a </a:t>
            </a:r>
            <a:r>
              <a:rPr lang="en-US" sz="2400" b="1" dirty="0">
                <a:latin typeface="Arial" panose="020B0604020202020204" pitchFamily="34" charset="0"/>
                <a:cs typeface="Arial" panose="020B0604020202020204" pitchFamily="34" charset="0"/>
              </a:rPr>
              <a:t>rain shadow effect</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At the continental scale large differences in rainfall can be attributed to a mixture of static and dynamic factors.</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At smaller scales the static factors are often more dominant, although it is not uncommon for quite large variations in rainfall across a small area caused by individual storm clouds to exist.</a:t>
            </a:r>
          </a:p>
        </p:txBody>
      </p:sp>
    </p:spTree>
    <p:extLst>
      <p:ext uri="{BB962C8B-B14F-4D97-AF65-F5344CB8AC3E}">
        <p14:creationId xmlns:p14="http://schemas.microsoft.com/office/powerpoint/2010/main" val="2648657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E84AA-86DC-401D-BB91-8288CCFE308D}"/>
              </a:ext>
            </a:extLst>
          </p:cNvPr>
          <p:cNvSpPr>
            <a:spLocks noGrp="1"/>
          </p:cNvSpPr>
          <p:nvPr>
            <p:ph idx="1"/>
          </p:nvPr>
        </p:nvSpPr>
        <p:spPr>
          <a:xfrm>
            <a:off x="159025" y="265042"/>
            <a:ext cx="11688417" cy="6427305"/>
          </a:xfrm>
        </p:spPr>
        <p:txBody>
          <a:bodyPr/>
          <a:lstStyle/>
          <a:p>
            <a:pPr marL="0" indent="0">
              <a:buNone/>
            </a:pPr>
            <a:r>
              <a:rPr lang="en-US" b="1" dirty="0"/>
              <a:t>Static influences on precipitation distribution</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Altitude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has already been explained that temperature is a critical factor in controlling the amount of water </a:t>
            </a:r>
            <a:r>
              <a:rPr lang="en-US" dirty="0" err="1">
                <a:latin typeface="Arial" panose="020B0604020202020204" pitchFamily="34" charset="0"/>
                <a:cs typeface="Arial" panose="020B0604020202020204" pitchFamily="34" charset="0"/>
              </a:rPr>
              <a:t>vapour</a:t>
            </a:r>
            <a:r>
              <a:rPr lang="en-US" dirty="0">
                <a:latin typeface="Arial" panose="020B0604020202020204" pitchFamily="34" charset="0"/>
                <a:cs typeface="Arial" panose="020B0604020202020204" pitchFamily="34" charset="0"/>
              </a:rPr>
              <a:t> that can be held by air.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cooler the air is, the less water </a:t>
            </a:r>
            <a:r>
              <a:rPr lang="en-US" dirty="0" err="1">
                <a:latin typeface="Arial" panose="020B0604020202020204" pitchFamily="34" charset="0"/>
                <a:cs typeface="Arial" panose="020B0604020202020204" pitchFamily="34" charset="0"/>
              </a:rPr>
              <a:t>vapour</a:t>
            </a:r>
            <a:r>
              <a:rPr lang="en-US" dirty="0">
                <a:latin typeface="Arial" panose="020B0604020202020204" pitchFamily="34" charset="0"/>
                <a:cs typeface="Arial" panose="020B0604020202020204" pitchFamily="34" charset="0"/>
              </a:rPr>
              <a:t> can be held.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As temperature decreases with altitude it is reasonable to assume that as an air parcel gains altitude it is more likely to release the water </a:t>
            </a:r>
            <a:r>
              <a:rPr lang="en-US" dirty="0" err="1">
                <a:latin typeface="Arial" panose="020B0604020202020204" pitchFamily="34" charset="0"/>
                <a:cs typeface="Arial" panose="020B0604020202020204" pitchFamily="34" charset="0"/>
              </a:rPr>
              <a:t>vapour</a:t>
            </a:r>
            <a:r>
              <a:rPr lang="en-US" dirty="0">
                <a:latin typeface="Arial" panose="020B0604020202020204" pitchFamily="34" charset="0"/>
                <a:cs typeface="Arial" panose="020B0604020202020204" pitchFamily="34" charset="0"/>
              </a:rPr>
              <a:t> and cause higher rainfall.</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is exactly what does happen and there is a strong correlation between altitude and rainfall: so-called </a:t>
            </a:r>
            <a:r>
              <a:rPr lang="en-US" i="1" dirty="0">
                <a:latin typeface="Arial" panose="020B0604020202020204" pitchFamily="34" charset="0"/>
                <a:cs typeface="Arial" panose="020B0604020202020204" pitchFamily="34" charset="0"/>
              </a:rPr>
              <a:t>orographic precipitation</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60080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E1B6EC-1AFC-4385-904D-E7336E7793AE}"/>
              </a:ext>
            </a:extLst>
          </p:cNvPr>
          <p:cNvSpPr>
            <a:spLocks noGrp="1"/>
          </p:cNvSpPr>
          <p:nvPr>
            <p:ph idx="1"/>
          </p:nvPr>
        </p:nvSpPr>
        <p:spPr>
          <a:xfrm>
            <a:off x="291548" y="238538"/>
            <a:ext cx="11622156" cy="6453809"/>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Aspect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influence of aspect is less important than altitude but it may still play an important part in the distribution of precipitation throughout a catchment.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slopes with aspects facing away from the predominant weather patterns will receive less rainfall than their opposites.</a:t>
            </a:r>
          </a:p>
        </p:txBody>
      </p:sp>
    </p:spTree>
    <p:extLst>
      <p:ext uri="{BB962C8B-B14F-4D97-AF65-F5344CB8AC3E}">
        <p14:creationId xmlns:p14="http://schemas.microsoft.com/office/powerpoint/2010/main" val="76468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AF837-E428-41FE-9D2E-F14F464CDC69}"/>
              </a:ext>
            </a:extLst>
          </p:cNvPr>
          <p:cNvSpPr>
            <a:spLocks noGrp="1"/>
          </p:cNvSpPr>
          <p:nvPr>
            <p:ph idx="1"/>
          </p:nvPr>
        </p:nvSpPr>
        <p:spPr>
          <a:xfrm>
            <a:off x="304801" y="410817"/>
            <a:ext cx="11675164" cy="6241774"/>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Slope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influence of slope is only relevant at a very small scale.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Unfortunately the measurement of rainfall occurs at a very small scale (i.e. a rain gauge).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difference between a level rain gauge on a hillslope, compared to one parallel to the slope, may be significant.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possible to calculate this difference if it is assumed that rain falls vertically – but of course rain does not always fall vertically.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Consequently the effect of slope on rainfall measurements is normally ignored.</a:t>
            </a:r>
          </a:p>
        </p:txBody>
      </p:sp>
    </p:spTree>
    <p:extLst>
      <p:ext uri="{BB962C8B-B14F-4D97-AF65-F5344CB8AC3E}">
        <p14:creationId xmlns:p14="http://schemas.microsoft.com/office/powerpoint/2010/main" val="2493545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DB0D7-675F-4CF8-BDD2-26FB7C005327}"/>
              </a:ext>
            </a:extLst>
          </p:cNvPr>
          <p:cNvSpPr>
            <a:spLocks noGrp="1"/>
          </p:cNvSpPr>
          <p:nvPr>
            <p:ph idx="1"/>
          </p:nvPr>
        </p:nvSpPr>
        <p:spPr>
          <a:xfrm>
            <a:off x="371061" y="397564"/>
            <a:ext cx="11304104" cy="6188765"/>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Rain shadow effect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Where there is a large and high land mass it is common to find the rainfall considerably higher on one side than the other.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is through a combination of altitude, slope, aspect and dynamic weather direction influences and can occur at many different scales</a:t>
            </a:r>
          </a:p>
        </p:txBody>
      </p:sp>
    </p:spTree>
    <p:extLst>
      <p:ext uri="{BB962C8B-B14F-4D97-AF65-F5344CB8AC3E}">
        <p14:creationId xmlns:p14="http://schemas.microsoft.com/office/powerpoint/2010/main" val="331320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D93E-069E-42E3-B6AC-CE059DC1170E}"/>
              </a:ext>
            </a:extLst>
          </p:cNvPr>
          <p:cNvSpPr>
            <a:spLocks noGrp="1"/>
          </p:cNvSpPr>
          <p:nvPr>
            <p:ph type="title"/>
          </p:nvPr>
        </p:nvSpPr>
        <p:spPr>
          <a:xfrm>
            <a:off x="838200" y="92765"/>
            <a:ext cx="10515600" cy="728871"/>
          </a:xfrm>
        </p:spPr>
        <p:txBody>
          <a:bodyPr>
            <a:normAutofit/>
          </a:bodyPr>
          <a:lstStyle/>
          <a:p>
            <a:r>
              <a:rPr lang="en-US" sz="2800" b="1" dirty="0">
                <a:latin typeface="Arial" panose="020B0604020202020204" pitchFamily="34" charset="0"/>
                <a:cs typeface="Arial" panose="020B0604020202020204" pitchFamily="34" charset="0"/>
              </a:rPr>
              <a:t>Precipitation Measurement</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748DBBA-8564-4D3D-B83A-A10DDCB452DA}"/>
              </a:ext>
            </a:extLst>
          </p:cNvPr>
          <p:cNvSpPr>
            <a:spLocks noGrp="1"/>
          </p:cNvSpPr>
          <p:nvPr>
            <p:ph idx="1"/>
          </p:nvPr>
        </p:nvSpPr>
        <p:spPr>
          <a:xfrm>
            <a:off x="384313" y="821635"/>
            <a:ext cx="11489635" cy="5943600"/>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Hydrological analysis needs to know how much precipitation has fallen and when this occurred which usually expressed as a vertical depth of liquid water in millimeters or inches depth, rather than by volume such as liters.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measurement is the depth of water that would accumulate on the surface if all the rain remained where it had fallen.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Snowfall may also be expressed as a depth and for hydrological purposes it is most usefully described in water equivalent depth (i.e. the depth of water if the snow melted); (250mm snow equivalent to 25mm water depth)</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This is a recognition that snow takes up a greater volume (as much as 90 per cent more) for the same amount of liquid water.</a:t>
            </a:r>
          </a:p>
        </p:txBody>
      </p:sp>
    </p:spTree>
    <p:extLst>
      <p:ext uri="{BB962C8B-B14F-4D97-AF65-F5344CB8AC3E}">
        <p14:creationId xmlns:p14="http://schemas.microsoft.com/office/powerpoint/2010/main" val="268375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BD93CA-CFEB-4B7C-A9A9-553E8380EA39}"/>
              </a:ext>
            </a:extLst>
          </p:cNvPr>
          <p:cNvSpPr>
            <a:spLocks noGrp="1"/>
          </p:cNvSpPr>
          <p:nvPr>
            <p:ph idx="1"/>
          </p:nvPr>
        </p:nvSpPr>
        <p:spPr>
          <a:xfrm>
            <a:off x="295422" y="267286"/>
            <a:ext cx="11676184" cy="6358597"/>
          </a:xfrm>
        </p:spPr>
        <p:txBody>
          <a:bodyPr>
            <a:normAutofit lnSpcReduction="10000"/>
          </a:bodyPr>
          <a:lstStyle/>
          <a:p>
            <a:pPr>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CLOUDS AND PRECIPITATION FORMATION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Clouds are important features of the climatic system that could affect different climatic variables such as temperature, pressure, and humidity.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Cloud formation and development are also related to climatic variables.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Clouds are the key regulator of the Earth’s average temperature.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Some clouds contribute to cooling because they reflect some of the sun’s shortwave radiation back to space.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Other clouds contribute to warming because they act like a blanket and trap some of the heat at the Earth’s surface and in the lower atmosphere.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Cloud systems also help spread the sun’s energy evenly over the Earth’s surface.</a:t>
            </a:r>
          </a:p>
          <a:p>
            <a:endParaRPr lang="en-US" dirty="0"/>
          </a:p>
        </p:txBody>
      </p:sp>
    </p:spTree>
    <p:extLst>
      <p:ext uri="{BB962C8B-B14F-4D97-AF65-F5344CB8AC3E}">
        <p14:creationId xmlns:p14="http://schemas.microsoft.com/office/powerpoint/2010/main" val="2659775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1DE306-8283-4DC8-89D4-EA326B24EEA0}"/>
              </a:ext>
            </a:extLst>
          </p:cNvPr>
          <p:cNvSpPr>
            <a:spLocks noGrp="1"/>
          </p:cNvSpPr>
          <p:nvPr>
            <p:ph idx="1"/>
          </p:nvPr>
        </p:nvSpPr>
        <p:spPr>
          <a:xfrm>
            <a:off x="182879" y="0"/>
            <a:ext cx="11873133" cy="6857999"/>
          </a:xfrm>
        </p:spPr>
        <p:txBody>
          <a:bodyPr>
            <a:noAutofit/>
          </a:bodyPr>
          <a:lstStyle/>
          <a:p>
            <a:pPr algn="just">
              <a:lnSpc>
                <a:spcPct val="16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measurement of precipitation is very important; there are essentially three different methods for precipitation measurements:</a:t>
            </a:r>
          </a:p>
          <a:p>
            <a:pPr marL="971550" lvl="1" indent="-514350" algn="just">
              <a:lnSpc>
                <a:spcPct val="160000"/>
              </a:lnSpc>
              <a:buFont typeface="+mj-lt"/>
              <a:buAutoNum type="alphaUcPeriod"/>
            </a:pPr>
            <a:r>
              <a:rPr lang="en-US" b="1" dirty="0">
                <a:latin typeface="Arial" panose="020B0604020202020204" pitchFamily="34" charset="0"/>
                <a:cs typeface="Arial" panose="020B0604020202020204" pitchFamily="34" charset="0"/>
              </a:rPr>
              <a:t>Measurement by weather </a:t>
            </a:r>
            <a:r>
              <a:rPr lang="en-US" b="1" dirty="0">
                <a:solidFill>
                  <a:prstClr val="black"/>
                </a:solidFill>
                <a:latin typeface="Arial" panose="020B0604020202020204" pitchFamily="34" charset="0"/>
                <a:cs typeface="Arial" panose="020B0604020202020204" pitchFamily="34" charset="0"/>
              </a:rPr>
              <a:t>RADARS (Radio Detection And Ranging)</a:t>
            </a:r>
            <a:r>
              <a:rPr lang="en-US" dirty="0">
                <a:latin typeface="Arial" panose="020B0604020202020204" pitchFamily="34" charset="0"/>
                <a:cs typeface="Arial" panose="020B0604020202020204" pitchFamily="34" charset="0"/>
              </a:rPr>
              <a:t>:</a:t>
            </a:r>
          </a:p>
          <a:p>
            <a:pPr lvl="2" algn="just">
              <a:lnSpc>
                <a:spcPct val="16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It is a type of radar used to locate precipitation, calculate its motion, estimate its type (rain, snow, hail, etc.), and forecast its future position and intensity.</a:t>
            </a:r>
            <a:endParaRPr lang="en-US" sz="2400" b="1" dirty="0">
              <a:solidFill>
                <a:prstClr val="black"/>
              </a:solidFill>
              <a:latin typeface="Arial" panose="020B0604020202020204" pitchFamily="34" charset="0"/>
              <a:cs typeface="Arial" panose="020B0604020202020204" pitchFamily="34" charset="0"/>
            </a:endParaRPr>
          </a:p>
          <a:p>
            <a:pPr lvl="2" algn="just">
              <a:lnSpc>
                <a:spcPct val="160000"/>
              </a:lnSpc>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The radar signals reflected by the rain are helpful in determining the magnitude of storm precipitation and its areal distribution</a:t>
            </a:r>
            <a:r>
              <a:rPr lang="en-US" sz="2400" dirty="0">
                <a:latin typeface="Arial" panose="020B0604020202020204" pitchFamily="34" charset="0"/>
                <a:cs typeface="Arial" panose="020B0604020202020204" pitchFamily="34" charset="0"/>
              </a:rPr>
              <a:t> in real time</a:t>
            </a:r>
            <a:endParaRPr lang="en-US" sz="2400" dirty="0">
              <a:solidFill>
                <a:prstClr val="black"/>
              </a:solidFill>
              <a:latin typeface="Arial" panose="020B0604020202020204" pitchFamily="34" charset="0"/>
              <a:cs typeface="Arial" panose="020B0604020202020204" pitchFamily="34" charset="0"/>
            </a:endParaRPr>
          </a:p>
          <a:p>
            <a:pPr lvl="2" algn="just">
              <a:lnSpc>
                <a:spcPct val="160000"/>
              </a:lnSpc>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The more water there is in a cloud the more electromagnetic energy is reflected back</a:t>
            </a:r>
          </a:p>
          <a:p>
            <a:pPr lvl="2" algn="just">
              <a:lnSpc>
                <a:spcPct val="160000"/>
              </a:lnSpc>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The quicker the reflected wave reaches back to ground the closer the cloud is to the surface.</a:t>
            </a:r>
          </a:p>
        </p:txBody>
      </p:sp>
    </p:spTree>
    <p:extLst>
      <p:ext uri="{BB962C8B-B14F-4D97-AF65-F5344CB8AC3E}">
        <p14:creationId xmlns:p14="http://schemas.microsoft.com/office/powerpoint/2010/main" val="2451249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0649C-CB23-4CB2-917D-C56BF8B5F043}"/>
              </a:ext>
            </a:extLst>
          </p:cNvPr>
          <p:cNvSpPr>
            <a:spLocks noGrp="1"/>
          </p:cNvSpPr>
          <p:nvPr>
            <p:ph idx="1"/>
          </p:nvPr>
        </p:nvSpPr>
        <p:spPr>
          <a:xfrm>
            <a:off x="225083" y="168812"/>
            <a:ext cx="11746523" cy="6527410"/>
          </a:xfrm>
        </p:spPr>
        <p:txBody>
          <a:bodyPr/>
          <a:lstStyle/>
          <a:p>
            <a:pPr lvl="0" algn="just">
              <a:lnSpc>
                <a:spcPct val="150000"/>
              </a:lnSpc>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Studies have shown a good correlation between reflected electromagnetic waves and rainfall intensity.</a:t>
            </a:r>
          </a:p>
          <a:p>
            <a:pPr lvl="0">
              <a:lnSpc>
                <a:spcPct val="150000"/>
              </a:lnSpc>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Therefore, this can be thought of as a surrogate measure for estimating rainfall derived using several calibrating rain gauges.</a:t>
            </a:r>
          </a:p>
          <a:p>
            <a:pPr lvl="0">
              <a:lnSpc>
                <a:spcPct val="150000"/>
              </a:lnSpc>
              <a:buFont typeface="Wingdings" panose="05000000000000000000" pitchFamily="2" charset="2"/>
              <a:buChar char="v"/>
            </a:pPr>
            <a:r>
              <a:rPr lang="en-US" sz="2400" dirty="0">
                <a:solidFill>
                  <a:prstClr val="black"/>
                </a:solidFill>
                <a:latin typeface="Arial" panose="020B0604020202020204" pitchFamily="34" charset="0"/>
                <a:cs typeface="Arial" panose="020B0604020202020204" pitchFamily="34" charset="0"/>
              </a:rPr>
              <a:t>Although portable radar can be used for rainfall estimation, their usage has been limited by the high cost of purchase</a:t>
            </a:r>
          </a:p>
          <a:p>
            <a:endParaRPr lang="en-US" dirty="0"/>
          </a:p>
        </p:txBody>
      </p:sp>
      <p:pic>
        <p:nvPicPr>
          <p:cNvPr id="4" name="Picture 3">
            <a:extLst>
              <a:ext uri="{FF2B5EF4-FFF2-40B4-BE49-F238E27FC236}">
                <a16:creationId xmlns:a16="http://schemas.microsoft.com/office/drawing/2014/main" id="{98629D4C-AE77-411F-96C8-CCC4F8E35001}"/>
              </a:ext>
            </a:extLst>
          </p:cNvPr>
          <p:cNvPicPr>
            <a:picLocks noChangeAspect="1"/>
          </p:cNvPicPr>
          <p:nvPr/>
        </p:nvPicPr>
        <p:blipFill>
          <a:blip r:embed="rId2"/>
          <a:stretch>
            <a:fillRect/>
          </a:stretch>
        </p:blipFill>
        <p:spPr>
          <a:xfrm>
            <a:off x="3703054" y="4008528"/>
            <a:ext cx="5666029" cy="2690446"/>
          </a:xfrm>
          <a:prstGeom prst="rect">
            <a:avLst/>
          </a:prstGeom>
        </p:spPr>
      </p:pic>
    </p:spTree>
    <p:extLst>
      <p:ext uri="{BB962C8B-B14F-4D97-AF65-F5344CB8AC3E}">
        <p14:creationId xmlns:p14="http://schemas.microsoft.com/office/powerpoint/2010/main" val="2165862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722B9-25E5-481E-A06D-9B95C9B0BFA3}"/>
              </a:ext>
            </a:extLst>
          </p:cNvPr>
          <p:cNvSpPr>
            <a:spLocks noGrp="1"/>
          </p:cNvSpPr>
          <p:nvPr>
            <p:ph idx="1"/>
          </p:nvPr>
        </p:nvSpPr>
        <p:spPr>
          <a:xfrm>
            <a:off x="154745" y="140677"/>
            <a:ext cx="11830929" cy="6717323"/>
          </a:xfrm>
        </p:spPr>
        <p:txBody>
          <a:bodyPr>
            <a:normAutofit lnSpcReduction="10000"/>
          </a:bodyPr>
          <a:lstStyle/>
          <a:p>
            <a:pPr marL="514350" indent="-514350" algn="just">
              <a:lnSpc>
                <a:spcPct val="150000"/>
              </a:lnSpc>
              <a:buFont typeface="+mj-lt"/>
              <a:buAutoNum type="alphaUcPeriod" startAt="2"/>
            </a:pPr>
            <a:r>
              <a:rPr lang="en-US" sz="2400" b="1" dirty="0">
                <a:latin typeface="Arial" panose="020B0604020202020204" pitchFamily="34" charset="0"/>
                <a:cs typeface="Arial" panose="020B0604020202020204" pitchFamily="34" charset="0"/>
              </a:rPr>
              <a:t>Measurement by satellite: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a type of satellite that is primarily used to monitor the weather and climate of the Earth and cloud systems.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atmosphere-down approach of satellite is quite different from the ground-up approach of radar </a:t>
            </a:r>
            <a:r>
              <a:rPr lang="en-US" dirty="0" err="1">
                <a:latin typeface="Arial" panose="020B0604020202020204" pitchFamily="34" charset="0"/>
                <a:cs typeface="Arial" panose="020B0604020202020204" pitchFamily="34" charset="0"/>
              </a:rPr>
              <a:t>i.e</a:t>
            </a:r>
            <a:r>
              <a:rPr lang="en-US" dirty="0">
                <a:latin typeface="Arial" panose="020B0604020202020204" pitchFamily="34" charset="0"/>
                <a:cs typeface="Arial" panose="020B0604020202020204" pitchFamily="34" charset="0"/>
              </a:rPr>
              <a:t>, the sensor is looking at the top of a cloud rather than the bottom.</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well established that a cloud most likely to produce rain has an </a:t>
            </a:r>
            <a:r>
              <a:rPr lang="en-US" b="1" dirty="0">
                <a:solidFill>
                  <a:srgbClr val="00B050"/>
                </a:solidFill>
                <a:latin typeface="Arial" panose="020B0604020202020204" pitchFamily="34" charset="0"/>
                <a:cs typeface="Arial" panose="020B0604020202020204" pitchFamily="34" charset="0"/>
              </a:rPr>
              <a:t>extremely bright and cold top </a:t>
            </a:r>
          </a:p>
          <a:p>
            <a:pPr lvl="1" algn="just">
              <a:lnSpc>
                <a:spcPct val="150000"/>
              </a:lnSpc>
              <a:buFont typeface="Wingdings" panose="05000000000000000000" pitchFamily="2" charset="2"/>
              <a:buChar char="v"/>
            </a:pPr>
            <a:r>
              <a:rPr lang="en-US" dirty="0">
                <a:solidFill>
                  <a:prstClr val="black"/>
                </a:solidFill>
                <a:latin typeface="Arial" panose="020B0604020202020204" pitchFamily="34" charset="0"/>
                <a:cs typeface="Arial" panose="020B0604020202020204" pitchFamily="34" charset="0"/>
              </a:rPr>
              <a:t>One of the problems is that it is sometimes difficult to distinguish between snow reflecting light on the ground and clouds reflecting light in the atmosphere.</a:t>
            </a:r>
          </a:p>
          <a:p>
            <a:pPr lvl="1" algn="just">
              <a:lnSpc>
                <a:spcPct val="150000"/>
              </a:lnSpc>
              <a:buFont typeface="Wingdings" panose="05000000000000000000" pitchFamily="2" charset="2"/>
              <a:buChar char="v"/>
            </a:pPr>
            <a:r>
              <a:rPr lang="en-US" dirty="0">
                <a:solidFill>
                  <a:prstClr val="black"/>
                </a:solidFill>
                <a:latin typeface="Arial" panose="020B0604020202020204" pitchFamily="34" charset="0"/>
                <a:cs typeface="Arial" panose="020B0604020202020204" pitchFamily="34" charset="0"/>
              </a:rPr>
              <a:t>It provides an indirect estimate of precipitation over an area but is still a long way from operational use. </a:t>
            </a:r>
          </a:p>
        </p:txBody>
      </p:sp>
    </p:spTree>
    <p:extLst>
      <p:ext uri="{BB962C8B-B14F-4D97-AF65-F5344CB8AC3E}">
        <p14:creationId xmlns:p14="http://schemas.microsoft.com/office/powerpoint/2010/main" val="3138741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38818-13AF-4B22-B89B-1851E9125CB0}"/>
              </a:ext>
            </a:extLst>
          </p:cNvPr>
          <p:cNvSpPr>
            <a:spLocks noGrp="1"/>
          </p:cNvSpPr>
          <p:nvPr>
            <p:ph idx="1"/>
          </p:nvPr>
        </p:nvSpPr>
        <p:spPr>
          <a:xfrm>
            <a:off x="196948" y="225082"/>
            <a:ext cx="11760590" cy="6443003"/>
          </a:xfrm>
        </p:spPr>
        <p:txBody>
          <a:bodyPr>
            <a:normAutofit/>
          </a:bodyPr>
          <a:lstStyle/>
          <a:p>
            <a:pPr lvl="1" algn="just">
              <a:lnSpc>
                <a:spcPct val="150000"/>
              </a:lnSpc>
              <a:buFont typeface="Wingdings" panose="05000000000000000000" pitchFamily="2" charset="2"/>
              <a:buChar char="v"/>
            </a:pPr>
            <a:r>
              <a:rPr lang="en-US" dirty="0">
                <a:solidFill>
                  <a:prstClr val="black"/>
                </a:solidFill>
                <a:latin typeface="Arial" panose="020B0604020202020204" pitchFamily="34" charset="0"/>
                <a:cs typeface="Arial" panose="020B0604020202020204" pitchFamily="34" charset="0"/>
              </a:rPr>
              <a:t>It is an effective tool where there is poor rain gauge coverage and for oceans and inaccessible land regions.</a:t>
            </a:r>
          </a:p>
          <a:p>
            <a:pPr marL="514350" indent="-514350" algn="just">
              <a:lnSpc>
                <a:spcPct val="150000"/>
              </a:lnSpc>
              <a:buFont typeface="+mj-lt"/>
              <a:buAutoNum type="alphaUcPeriod" startAt="3"/>
            </a:pPr>
            <a:r>
              <a:rPr lang="en-US" sz="2400" b="1" dirty="0">
                <a:solidFill>
                  <a:prstClr val="black"/>
                </a:solidFill>
                <a:latin typeface="Arial" panose="020B0604020202020204" pitchFamily="34" charset="0"/>
                <a:cs typeface="Arial" panose="020B0604020202020204" pitchFamily="34" charset="0"/>
              </a:rPr>
              <a:t>Measurement by standard gauges: </a:t>
            </a:r>
          </a:p>
          <a:p>
            <a:pPr lvl="1" algn="just">
              <a:lnSpc>
                <a:spcPct val="150000"/>
              </a:lnSpc>
              <a:buFont typeface="Wingdings" panose="05000000000000000000" pitchFamily="2" charset="2"/>
              <a:buChar char="v"/>
            </a:pPr>
            <a:r>
              <a:rPr lang="en-US" dirty="0">
                <a:solidFill>
                  <a:prstClr val="black"/>
                </a:solidFill>
                <a:latin typeface="Arial" panose="020B0604020202020204" pitchFamily="34" charset="0"/>
                <a:cs typeface="Arial" panose="020B0604020202020204" pitchFamily="34" charset="0"/>
              </a:rPr>
              <a:t>This is the traditional and long-established method.</a:t>
            </a:r>
          </a:p>
          <a:p>
            <a:pPr lvl="1" algn="just">
              <a:lnSpc>
                <a:spcPct val="150000"/>
              </a:lnSpc>
              <a:buFont typeface="Wingdings" panose="05000000000000000000" pitchFamily="2" charset="2"/>
              <a:buChar char="v"/>
            </a:pPr>
            <a:r>
              <a:rPr lang="en-US" dirty="0">
                <a:solidFill>
                  <a:prstClr val="black"/>
                </a:solidFill>
                <a:latin typeface="Arial" panose="020B0604020202020204" pitchFamily="34" charset="0"/>
                <a:cs typeface="Arial" panose="020B0604020202020204" pitchFamily="34" charset="0"/>
              </a:rPr>
              <a:t>Time series are developed using this method, and if the sampling location is moved, the time series should be adjusted. </a:t>
            </a:r>
          </a:p>
          <a:p>
            <a:pPr lvl="1" algn="just">
              <a:lnSpc>
                <a:spcPct val="150000"/>
              </a:lnSpc>
              <a:buFont typeface="Wingdings" panose="05000000000000000000" pitchFamily="2" charset="2"/>
              <a:buChar char="v"/>
            </a:pPr>
            <a:r>
              <a:rPr lang="en-US" dirty="0">
                <a:solidFill>
                  <a:prstClr val="black"/>
                </a:solidFill>
                <a:latin typeface="Arial" panose="020B0604020202020204" pitchFamily="34" charset="0"/>
                <a:cs typeface="Arial" panose="020B0604020202020204" pitchFamily="34" charset="0"/>
              </a:rPr>
              <a:t>This method provides point measurements; thus, it may not be representative even for a small area. </a:t>
            </a:r>
          </a:p>
          <a:p>
            <a:pPr lvl="1" algn="just">
              <a:lnSpc>
                <a:spcPct val="150000"/>
              </a:lnSpc>
              <a:buFont typeface="Wingdings" panose="05000000000000000000" pitchFamily="2" charset="2"/>
              <a:buChar char="v"/>
            </a:pPr>
            <a:r>
              <a:rPr lang="en-US" dirty="0">
                <a:solidFill>
                  <a:prstClr val="black"/>
                </a:solidFill>
                <a:latin typeface="Arial" panose="020B0604020202020204" pitchFamily="34" charset="0"/>
                <a:cs typeface="Arial" panose="020B0604020202020204" pitchFamily="34" charset="0"/>
              </a:rPr>
              <a:t>There are sampling error and poor spatial averaging as well as recording and instrument errors.</a:t>
            </a:r>
          </a:p>
          <a:p>
            <a:endParaRPr lang="en-US" dirty="0"/>
          </a:p>
        </p:txBody>
      </p:sp>
    </p:spTree>
    <p:extLst>
      <p:ext uri="{BB962C8B-B14F-4D97-AF65-F5344CB8AC3E}">
        <p14:creationId xmlns:p14="http://schemas.microsoft.com/office/powerpoint/2010/main" val="417210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32CD-5A79-45FB-8379-B8BFA89F668D}"/>
              </a:ext>
            </a:extLst>
          </p:cNvPr>
          <p:cNvSpPr>
            <a:spLocks noGrp="1"/>
          </p:cNvSpPr>
          <p:nvPr>
            <p:ph type="title"/>
          </p:nvPr>
        </p:nvSpPr>
        <p:spPr>
          <a:xfrm>
            <a:off x="331304" y="145774"/>
            <a:ext cx="11022496" cy="662609"/>
          </a:xfrm>
        </p:spPr>
        <p:txBody>
          <a:bodyPr>
            <a:normAutofit fontScale="90000"/>
          </a:bodyPr>
          <a:lstStyle/>
          <a:p>
            <a:br>
              <a:rPr lang="en-US" b="1" dirty="0"/>
            </a:br>
            <a:r>
              <a:rPr lang="en-US" b="1" dirty="0"/>
              <a:t>I. </a:t>
            </a:r>
            <a:r>
              <a:rPr lang="en-US" sz="3100" b="1" dirty="0">
                <a:latin typeface="Arial" panose="020B0604020202020204" pitchFamily="34" charset="0"/>
                <a:cs typeface="Arial" panose="020B0604020202020204" pitchFamily="34" charset="0"/>
              </a:rPr>
              <a:t>Rainfall measurement</a:t>
            </a:r>
            <a:br>
              <a:rPr lang="en-US" b="1" dirty="0"/>
            </a:br>
            <a:endParaRPr lang="en-US" dirty="0"/>
          </a:p>
        </p:txBody>
      </p:sp>
      <p:sp>
        <p:nvSpPr>
          <p:cNvPr id="3" name="Content Placeholder 2">
            <a:extLst>
              <a:ext uri="{FF2B5EF4-FFF2-40B4-BE49-F238E27FC236}">
                <a16:creationId xmlns:a16="http://schemas.microsoft.com/office/drawing/2014/main" id="{A8FE7A7C-B174-418A-9A4A-3BA9A8C84219}"/>
              </a:ext>
            </a:extLst>
          </p:cNvPr>
          <p:cNvSpPr>
            <a:spLocks noGrp="1"/>
          </p:cNvSpPr>
          <p:nvPr>
            <p:ph idx="1"/>
          </p:nvPr>
        </p:nvSpPr>
        <p:spPr>
          <a:xfrm>
            <a:off x="278296" y="808382"/>
            <a:ext cx="11582400" cy="5903843"/>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instrument for measuring rainfall is a </a:t>
            </a:r>
            <a:r>
              <a:rPr lang="en-US" sz="2400" b="1" i="1" dirty="0">
                <a:solidFill>
                  <a:srgbClr val="00B050"/>
                </a:solidFill>
                <a:latin typeface="Arial" panose="020B0604020202020204" pitchFamily="34" charset="0"/>
                <a:cs typeface="Arial" panose="020B0604020202020204" pitchFamily="34" charset="0"/>
              </a:rPr>
              <a:t>rain gauge </a:t>
            </a:r>
            <a:r>
              <a:rPr lang="en-US" sz="2400" i="1" dirty="0">
                <a:latin typeface="Arial" panose="020B0604020202020204" pitchFamily="34" charset="0"/>
                <a:cs typeface="Arial" panose="020B0604020202020204" pitchFamily="34" charset="0"/>
              </a:rPr>
              <a:t>that </a:t>
            </a:r>
            <a:r>
              <a:rPr lang="en-US" sz="2400" dirty="0">
                <a:latin typeface="Arial" panose="020B0604020202020204" pitchFamily="34" charset="0"/>
                <a:cs typeface="Arial" panose="020B0604020202020204" pitchFamily="34" charset="0"/>
              </a:rPr>
              <a:t>measures the volume of water that falls onto a horizontal surface delineated by the rain gauge rim.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volume is converted into a rainfall depth through division by the </a:t>
            </a:r>
            <a:r>
              <a:rPr lang="en-US" sz="2400" b="1" dirty="0">
                <a:solidFill>
                  <a:srgbClr val="00B050"/>
                </a:solidFill>
                <a:latin typeface="Arial" panose="020B0604020202020204" pitchFamily="34" charset="0"/>
                <a:cs typeface="Arial" panose="020B0604020202020204" pitchFamily="34" charset="0"/>
              </a:rPr>
              <a:t>rain gauge surface area.</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There is a considerable scientific literature studying the </a:t>
            </a:r>
            <a:r>
              <a:rPr lang="en-US" sz="2400" b="1" dirty="0">
                <a:solidFill>
                  <a:srgbClr val="00B050"/>
                </a:solidFill>
                <a:latin typeface="Arial" panose="020B0604020202020204" pitchFamily="34" charset="0"/>
                <a:cs typeface="Arial" panose="020B0604020202020204" pitchFamily="34" charset="0"/>
              </a:rPr>
              <a:t>accuracy and errors </a:t>
            </a:r>
            <a:r>
              <a:rPr lang="en-US" sz="2400" dirty="0">
                <a:latin typeface="Arial" panose="020B0604020202020204" pitchFamily="34" charset="0"/>
                <a:cs typeface="Arial" panose="020B0604020202020204" pitchFamily="34" charset="0"/>
              </a:rPr>
              <a:t>involved in measuring rainfall.</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Any errors in measurement will be </a:t>
            </a:r>
            <a:r>
              <a:rPr lang="en-US" sz="2400" b="1" dirty="0">
                <a:solidFill>
                  <a:srgbClr val="00B050"/>
                </a:solidFill>
                <a:latin typeface="Arial" panose="020B0604020202020204" pitchFamily="34" charset="0"/>
                <a:cs typeface="Arial" panose="020B0604020202020204" pitchFamily="34" charset="0"/>
              </a:rPr>
              <a:t>amplified hugely </a:t>
            </a:r>
            <a:r>
              <a:rPr lang="en-US" sz="2400" dirty="0">
                <a:latin typeface="Arial" panose="020B0604020202020204" pitchFamily="34" charset="0"/>
                <a:cs typeface="Arial" panose="020B0604020202020204" pitchFamily="34" charset="0"/>
              </a:rPr>
              <a:t>because the rain gauge collection area represents a small sample size.</a:t>
            </a:r>
          </a:p>
        </p:txBody>
      </p:sp>
    </p:spTree>
    <p:extLst>
      <p:ext uri="{BB962C8B-B14F-4D97-AF65-F5344CB8AC3E}">
        <p14:creationId xmlns:p14="http://schemas.microsoft.com/office/powerpoint/2010/main" val="3274457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EC0EE-C25A-4A90-AC1B-B178E24204A3}"/>
              </a:ext>
            </a:extLst>
          </p:cNvPr>
          <p:cNvSpPr>
            <a:spLocks noGrp="1"/>
          </p:cNvSpPr>
          <p:nvPr>
            <p:ph idx="1"/>
          </p:nvPr>
        </p:nvSpPr>
        <p:spPr>
          <a:xfrm>
            <a:off x="132522" y="291548"/>
            <a:ext cx="11675165" cy="6467061"/>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four main sources of error in measuring rainfall that need consideration in designing a method for the accurate measurement of rainfall are:</a:t>
            </a:r>
          </a:p>
          <a:p>
            <a:pPr marL="1028700" lvl="1" indent="-571500" algn="just">
              <a:lnSpc>
                <a:spcPct val="150000"/>
              </a:lnSpc>
              <a:buFont typeface="+mj-lt"/>
              <a:buAutoNum type="romanUcPeriod"/>
            </a:pPr>
            <a:r>
              <a:rPr lang="en-US" dirty="0">
                <a:solidFill>
                  <a:srgbClr val="00B050"/>
                </a:solidFill>
                <a:latin typeface="Arial" panose="020B0604020202020204" pitchFamily="34" charset="0"/>
                <a:cs typeface="Arial" panose="020B0604020202020204" pitchFamily="34" charset="0"/>
              </a:rPr>
              <a:t>Losses due to evaporation</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Such losses can be reduced by designing the rain gauges as funnel shaped.</a:t>
            </a:r>
            <a:endParaRPr lang="en-US" dirty="0">
              <a:solidFill>
                <a:srgbClr val="00B050"/>
              </a:solidFill>
              <a:latin typeface="Arial" panose="020B0604020202020204" pitchFamily="34" charset="0"/>
              <a:cs typeface="Arial" panose="020B0604020202020204" pitchFamily="34" charset="0"/>
            </a:endParaRPr>
          </a:p>
          <a:p>
            <a:pPr marL="1028700" lvl="1" indent="-571500" algn="just">
              <a:lnSpc>
                <a:spcPct val="150000"/>
              </a:lnSpc>
              <a:buFont typeface="+mj-lt"/>
              <a:buAutoNum type="romanUcPeriod"/>
            </a:pPr>
            <a:r>
              <a:rPr lang="en-US" dirty="0">
                <a:solidFill>
                  <a:srgbClr val="00B050"/>
                </a:solidFill>
                <a:latin typeface="Arial" panose="020B0604020202020204" pitchFamily="34" charset="0"/>
                <a:cs typeface="Arial" panose="020B0604020202020204" pitchFamily="34" charset="0"/>
              </a:rPr>
              <a:t>Losses due to wetting of the gauge</a:t>
            </a:r>
          </a:p>
          <a:p>
            <a:pPr lvl="2">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water may stay on the surface of the funnel and can be lost to evaporation </a:t>
            </a:r>
          </a:p>
          <a:p>
            <a:pPr lvl="2">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loss may be significant if the rain is falling as a series of small events on a warm day.</a:t>
            </a:r>
          </a:p>
          <a:p>
            <a:pPr lvl="2">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In order to lessen this loss it is necessary to have steep sides on the funnel and to have a non-stick surface like </a:t>
            </a:r>
            <a:r>
              <a:rPr lang="en-US" sz="2400" dirty="0">
                <a:solidFill>
                  <a:srgbClr val="00B050"/>
                </a:solidFill>
                <a:latin typeface="Arial" panose="020B0604020202020204" pitchFamily="34" charset="0"/>
                <a:cs typeface="Arial" panose="020B0604020202020204" pitchFamily="34" charset="0"/>
              </a:rPr>
              <a:t>copper and non-adhesive plastics</a:t>
            </a:r>
            <a:r>
              <a:rPr lang="en-US" dirty="0"/>
              <a:t>.</a:t>
            </a:r>
            <a:endParaRPr lang="en-US"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700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952BCB-7984-4024-802D-3E34688F6A6E}"/>
              </a:ext>
            </a:extLst>
          </p:cNvPr>
          <p:cNvSpPr>
            <a:spLocks noGrp="1"/>
          </p:cNvSpPr>
          <p:nvPr>
            <p:ph idx="1"/>
          </p:nvPr>
        </p:nvSpPr>
        <p:spPr>
          <a:xfrm>
            <a:off x="344557" y="410816"/>
            <a:ext cx="11304103" cy="6447183"/>
          </a:xfrm>
        </p:spPr>
        <p:txBody>
          <a:bodyPr>
            <a:normAutofit/>
          </a:bodyPr>
          <a:lstStyle/>
          <a:p>
            <a:pPr marL="1028700" lvl="1" indent="-571500" algn="just">
              <a:lnSpc>
                <a:spcPct val="150000"/>
              </a:lnSpc>
              <a:buFont typeface="+mj-lt"/>
              <a:buAutoNum type="romanUcPeriod" startAt="3"/>
            </a:pPr>
            <a:r>
              <a:rPr lang="en-US" sz="2600" dirty="0">
                <a:solidFill>
                  <a:srgbClr val="00B050"/>
                </a:solidFill>
                <a:latin typeface="Arial" panose="020B0604020202020204" pitchFamily="34" charset="0"/>
                <a:cs typeface="Arial" panose="020B0604020202020204" pitchFamily="34" charset="0"/>
              </a:rPr>
              <a:t>Over-measurement due to splash from the surrounding area</a:t>
            </a:r>
          </a:p>
          <a:p>
            <a:pPr lvl="3">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the sloping sides of the funnel to reduce evaporative losses may help to create very little splash-out</a:t>
            </a:r>
          </a:p>
          <a:p>
            <a:pPr lvl="3">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To overcome the splash the rain gauge can be raised up above the ground</a:t>
            </a:r>
            <a:endParaRPr lang="en-US" sz="2600" dirty="0">
              <a:solidFill>
                <a:srgbClr val="00B050"/>
              </a:solidFill>
              <a:latin typeface="Arial" panose="020B0604020202020204" pitchFamily="34" charset="0"/>
              <a:cs typeface="Arial" panose="020B0604020202020204" pitchFamily="34" charset="0"/>
            </a:endParaRPr>
          </a:p>
          <a:p>
            <a:pPr marL="1028700" lvl="1" indent="-571500" algn="just">
              <a:lnSpc>
                <a:spcPct val="150000"/>
              </a:lnSpc>
              <a:buFont typeface="+mj-lt"/>
              <a:buAutoNum type="romanUcPeriod" startAt="3"/>
            </a:pPr>
            <a:r>
              <a:rPr lang="en-US" sz="2600" dirty="0">
                <a:solidFill>
                  <a:srgbClr val="00B050"/>
                </a:solidFill>
                <a:latin typeface="Arial" panose="020B0604020202020204" pitchFamily="34" charset="0"/>
                <a:cs typeface="Arial" panose="020B0604020202020204" pitchFamily="34" charset="0"/>
              </a:rPr>
              <a:t>Under-measurement due to turbulence around the gauge.</a:t>
            </a:r>
          </a:p>
          <a:p>
            <a:pPr lvl="2">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The rain gauge presents an obstacle to the wind and the consequent aerodynamic interference leads to a reduced catch</a:t>
            </a:r>
          </a:p>
          <a:p>
            <a:pPr lvl="2">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The amount of loss is dependent on both the wind speed and the raindrop diameter</a:t>
            </a:r>
            <a:endParaRPr lang="en-US" sz="2600" dirty="0">
              <a:solidFill>
                <a:srgbClr val="00B05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1373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B2120C-BCCB-418A-B301-CD6E21EA836C}"/>
              </a:ext>
            </a:extLst>
          </p:cNvPr>
          <p:cNvPicPr>
            <a:picLocks noGrp="1" noChangeAspect="1"/>
          </p:cNvPicPr>
          <p:nvPr>
            <p:ph idx="1"/>
          </p:nvPr>
        </p:nvPicPr>
        <p:blipFill>
          <a:blip r:embed="rId2"/>
          <a:stretch>
            <a:fillRect/>
          </a:stretch>
        </p:blipFill>
        <p:spPr>
          <a:xfrm>
            <a:off x="1969477" y="304800"/>
            <a:ext cx="3010486" cy="3086860"/>
          </a:xfrm>
          <a:prstGeom prst="rect">
            <a:avLst/>
          </a:prstGeom>
        </p:spPr>
      </p:pic>
      <p:sp>
        <p:nvSpPr>
          <p:cNvPr id="5" name="Rectangle 4">
            <a:extLst>
              <a:ext uri="{FF2B5EF4-FFF2-40B4-BE49-F238E27FC236}">
                <a16:creationId xmlns:a16="http://schemas.microsoft.com/office/drawing/2014/main" id="{885BDB0E-831C-4A97-9FD6-01A1B27055FF}"/>
              </a:ext>
            </a:extLst>
          </p:cNvPr>
          <p:cNvSpPr/>
          <p:nvPr/>
        </p:nvSpPr>
        <p:spPr>
          <a:xfrm>
            <a:off x="208585" y="3608841"/>
            <a:ext cx="3832502" cy="1200329"/>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A rain gauge sitting above the surface to avoid splash.</a:t>
            </a:r>
          </a:p>
        </p:txBody>
      </p:sp>
      <p:pic>
        <p:nvPicPr>
          <p:cNvPr id="6" name="Picture 5">
            <a:extLst>
              <a:ext uri="{FF2B5EF4-FFF2-40B4-BE49-F238E27FC236}">
                <a16:creationId xmlns:a16="http://schemas.microsoft.com/office/drawing/2014/main" id="{00178A43-2FAF-4FED-A356-865EE7A4C681}"/>
              </a:ext>
            </a:extLst>
          </p:cNvPr>
          <p:cNvPicPr>
            <a:picLocks noChangeAspect="1"/>
          </p:cNvPicPr>
          <p:nvPr/>
        </p:nvPicPr>
        <p:blipFill>
          <a:blip r:embed="rId3"/>
          <a:stretch>
            <a:fillRect/>
          </a:stretch>
        </p:blipFill>
        <p:spPr>
          <a:xfrm>
            <a:off x="5936566" y="304800"/>
            <a:ext cx="5950634" cy="1749288"/>
          </a:xfrm>
          <a:prstGeom prst="rect">
            <a:avLst/>
          </a:prstGeom>
        </p:spPr>
      </p:pic>
      <p:pic>
        <p:nvPicPr>
          <p:cNvPr id="7" name="Picture 6">
            <a:extLst>
              <a:ext uri="{FF2B5EF4-FFF2-40B4-BE49-F238E27FC236}">
                <a16:creationId xmlns:a16="http://schemas.microsoft.com/office/drawing/2014/main" id="{C3E5B124-CDBD-4FDA-810B-D5AC1868350D}"/>
              </a:ext>
            </a:extLst>
          </p:cNvPr>
          <p:cNvPicPr>
            <a:picLocks noChangeAspect="1"/>
          </p:cNvPicPr>
          <p:nvPr/>
        </p:nvPicPr>
        <p:blipFill>
          <a:blip r:embed="rId4"/>
          <a:stretch>
            <a:fillRect/>
          </a:stretch>
        </p:blipFill>
        <p:spPr>
          <a:xfrm>
            <a:off x="4066767" y="3608841"/>
            <a:ext cx="4979491" cy="3340922"/>
          </a:xfrm>
          <a:prstGeom prst="rect">
            <a:avLst/>
          </a:prstGeom>
        </p:spPr>
      </p:pic>
      <p:sp>
        <p:nvSpPr>
          <p:cNvPr id="8" name="Rectangle 7">
            <a:extLst>
              <a:ext uri="{FF2B5EF4-FFF2-40B4-BE49-F238E27FC236}">
                <a16:creationId xmlns:a16="http://schemas.microsoft.com/office/drawing/2014/main" id="{1DD08663-3F77-411C-9B39-AA23005D85E7}"/>
              </a:ext>
            </a:extLst>
          </p:cNvPr>
          <p:cNvSpPr/>
          <p:nvPr/>
        </p:nvSpPr>
        <p:spPr>
          <a:xfrm>
            <a:off x="4979963" y="2233497"/>
            <a:ext cx="7029129" cy="132343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effect of wind turbulence on a raised rain gauge. An area of reduced pressure (and uplift) develops above the gauge in a similar manner to an aircraft wing. This reduces the rain gauge catch.</a:t>
            </a:r>
          </a:p>
        </p:txBody>
      </p:sp>
      <p:sp>
        <p:nvSpPr>
          <p:cNvPr id="9" name="Rectangle 8">
            <a:extLst>
              <a:ext uri="{FF2B5EF4-FFF2-40B4-BE49-F238E27FC236}">
                <a16:creationId xmlns:a16="http://schemas.microsoft.com/office/drawing/2014/main" id="{4B7E4245-B6DD-4CD4-92E0-68C020F95C59}"/>
              </a:ext>
            </a:extLst>
          </p:cNvPr>
          <p:cNvSpPr/>
          <p:nvPr/>
        </p:nvSpPr>
        <p:spPr>
          <a:xfrm>
            <a:off x="9097618" y="3994955"/>
            <a:ext cx="2911474" cy="224676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Baffles surrounding a rain gauge to lessen the impact of wind turbulence. The gauge is above ground because of snow cover during the winter</a:t>
            </a:r>
          </a:p>
        </p:txBody>
      </p:sp>
      <p:pic>
        <p:nvPicPr>
          <p:cNvPr id="10" name="Picture 9">
            <a:extLst>
              <a:ext uri="{FF2B5EF4-FFF2-40B4-BE49-F238E27FC236}">
                <a16:creationId xmlns:a16="http://schemas.microsoft.com/office/drawing/2014/main" id="{B613FAB4-CE79-413C-BE24-7CA2C165CBB9}"/>
              </a:ext>
            </a:extLst>
          </p:cNvPr>
          <p:cNvPicPr>
            <a:picLocks noChangeAspect="1"/>
          </p:cNvPicPr>
          <p:nvPr/>
        </p:nvPicPr>
        <p:blipFill>
          <a:blip r:embed="rId5"/>
          <a:stretch>
            <a:fillRect/>
          </a:stretch>
        </p:blipFill>
        <p:spPr>
          <a:xfrm>
            <a:off x="0" y="304800"/>
            <a:ext cx="1778390" cy="3086860"/>
          </a:xfrm>
          <a:prstGeom prst="rect">
            <a:avLst/>
          </a:prstGeom>
        </p:spPr>
      </p:pic>
    </p:spTree>
    <p:extLst>
      <p:ext uri="{BB962C8B-B14F-4D97-AF65-F5344CB8AC3E}">
        <p14:creationId xmlns:p14="http://schemas.microsoft.com/office/powerpoint/2010/main" val="2208769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162AD5-5EE9-45B8-9CC4-D1F9236A2815}"/>
              </a:ext>
            </a:extLst>
          </p:cNvPr>
          <p:cNvSpPr>
            <a:spLocks noGrp="1"/>
          </p:cNvSpPr>
          <p:nvPr>
            <p:ph idx="1"/>
          </p:nvPr>
        </p:nvSpPr>
        <p:spPr>
          <a:xfrm>
            <a:off x="0" y="139700"/>
            <a:ext cx="12192000" cy="6604000"/>
          </a:xfrm>
        </p:spPr>
        <p:txBody>
          <a:bodyPr>
            <a:normAutofit/>
          </a:bodyPr>
          <a:lstStyle/>
          <a:p>
            <a:pPr>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Siting of a rain gauge</a:t>
            </a:r>
            <a:endParaRPr lang="en-US"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 sitting a rain gauge the following considerations are important:</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ground must be level and in the open and the instrument must present a horizontal catch surface.</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gauge must be set as near the ground as possible to reduce wind effects but it must be sufficiently high to prevent splashing, flooding etc.</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instrument must be surrounded by open fenced area of at least 5.5 m x 5.5 m. </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No object should be near to the instrument at least less than twice the height of the obstruction</a:t>
            </a:r>
            <a:r>
              <a:rPr lang="en-US" sz="2000" dirty="0">
                <a:latin typeface="Arial" panose="020B0604020202020204" pitchFamily="34" charset="0"/>
                <a:cs typeface="Arial" panose="020B0604020202020204" pitchFamily="34" charset="0"/>
              </a:rPr>
              <a:t>.</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Care needs to be taken to allow for the future growth of trees to keep the mentioned height</a:t>
            </a:r>
          </a:p>
          <a:p>
            <a:pPr lvl="1">
              <a:lnSpc>
                <a:spcPct val="150000"/>
              </a:lnSpc>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150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4B64-02B2-412C-8A07-8299E8447727}"/>
              </a:ext>
            </a:extLst>
          </p:cNvPr>
          <p:cNvSpPr>
            <a:spLocks noGrp="1"/>
          </p:cNvSpPr>
          <p:nvPr>
            <p:ph type="title"/>
          </p:nvPr>
        </p:nvSpPr>
        <p:spPr>
          <a:xfrm>
            <a:off x="838200" y="145773"/>
            <a:ext cx="10515600" cy="535263"/>
          </a:xfrm>
        </p:spPr>
        <p:txBody>
          <a:bodyPr>
            <a:normAutofit/>
          </a:bodyPr>
          <a:lstStyle/>
          <a:p>
            <a:r>
              <a:rPr lang="en-US" sz="2800" b="1" dirty="0">
                <a:latin typeface="Arial" panose="020B0604020202020204" pitchFamily="34" charset="0"/>
                <a:cs typeface="Arial" panose="020B0604020202020204" pitchFamily="34" charset="0"/>
              </a:rPr>
              <a:t>Types of rain gauges</a:t>
            </a:r>
          </a:p>
        </p:txBody>
      </p:sp>
      <p:sp>
        <p:nvSpPr>
          <p:cNvPr id="3" name="Content Placeholder 2">
            <a:extLst>
              <a:ext uri="{FF2B5EF4-FFF2-40B4-BE49-F238E27FC236}">
                <a16:creationId xmlns:a16="http://schemas.microsoft.com/office/drawing/2014/main" id="{C3C07F46-9E20-43AB-9DEB-A0F693E61806}"/>
              </a:ext>
            </a:extLst>
          </p:cNvPr>
          <p:cNvSpPr>
            <a:spLocks noGrp="1"/>
          </p:cNvSpPr>
          <p:nvPr>
            <p:ph idx="1"/>
          </p:nvPr>
        </p:nvSpPr>
        <p:spPr>
          <a:xfrm>
            <a:off x="543339" y="954156"/>
            <a:ext cx="11383618" cy="5758071"/>
          </a:xfrm>
        </p:spPr>
        <p:txBody>
          <a:bodyPr>
            <a:normAutofit/>
          </a:bodyPr>
          <a:lstStyle/>
          <a:p>
            <a:pPr>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Rainfall may be measured by a network of rain gauges which may either be of </a:t>
            </a:r>
          </a:p>
          <a:p>
            <a:pPr lvl="1">
              <a:lnSpc>
                <a:spcPct val="150000"/>
              </a:lnSpc>
              <a:buFont typeface="Wingdings" panose="05000000000000000000" pitchFamily="2" charset="2"/>
              <a:buChar char="Ø"/>
            </a:pPr>
            <a:r>
              <a:rPr lang="en-US" sz="3200" dirty="0">
                <a:solidFill>
                  <a:srgbClr val="FF0000"/>
                </a:solidFill>
                <a:latin typeface="Arial" panose="020B0604020202020204" pitchFamily="34" charset="0"/>
                <a:cs typeface="Arial" panose="020B0604020202020204" pitchFamily="34" charset="0"/>
              </a:rPr>
              <a:t>Non-recording or </a:t>
            </a:r>
          </a:p>
          <a:p>
            <a:pPr lvl="1">
              <a:lnSpc>
                <a:spcPct val="150000"/>
              </a:lnSpc>
              <a:buFont typeface="Wingdings" panose="05000000000000000000" pitchFamily="2" charset="2"/>
              <a:buChar char="Ø"/>
            </a:pPr>
            <a:r>
              <a:rPr lang="en-US" sz="3200" dirty="0">
                <a:latin typeface="Arial" panose="020B0604020202020204" pitchFamily="34" charset="0"/>
                <a:cs typeface="Arial" panose="020B0604020202020204" pitchFamily="34" charset="0"/>
              </a:rPr>
              <a:t>Recording type</a:t>
            </a:r>
          </a:p>
        </p:txBody>
      </p:sp>
      <p:pic>
        <p:nvPicPr>
          <p:cNvPr id="4" name="Picture 3">
            <a:extLst>
              <a:ext uri="{FF2B5EF4-FFF2-40B4-BE49-F238E27FC236}">
                <a16:creationId xmlns:a16="http://schemas.microsoft.com/office/drawing/2014/main" id="{122D9CBD-12F4-493A-A04A-379FCDDAAB1C}"/>
              </a:ext>
            </a:extLst>
          </p:cNvPr>
          <p:cNvPicPr>
            <a:picLocks noChangeAspect="1"/>
          </p:cNvPicPr>
          <p:nvPr/>
        </p:nvPicPr>
        <p:blipFill>
          <a:blip r:embed="rId2"/>
          <a:stretch>
            <a:fillRect/>
          </a:stretch>
        </p:blipFill>
        <p:spPr>
          <a:xfrm>
            <a:off x="5221357" y="1510748"/>
            <a:ext cx="6427303" cy="4982817"/>
          </a:xfrm>
          <a:prstGeom prst="rect">
            <a:avLst/>
          </a:prstGeom>
        </p:spPr>
      </p:pic>
      <p:pic>
        <p:nvPicPr>
          <p:cNvPr id="5" name="Picture 4" descr="C:\DOCUME~1\ekwue\LOCALS~1\Temp\\msotw9_temp0.jpg">
            <a:extLst>
              <a:ext uri="{FF2B5EF4-FFF2-40B4-BE49-F238E27FC236}">
                <a16:creationId xmlns:a16="http://schemas.microsoft.com/office/drawing/2014/main" id="{ABF351D0-F39A-4DE2-86E1-8C792BDF7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17548"/>
            <a:ext cx="4611757" cy="380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17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7C29BA-0568-4539-B3AE-59484D84F385}"/>
              </a:ext>
            </a:extLst>
          </p:cNvPr>
          <p:cNvSpPr>
            <a:spLocks noGrp="1"/>
          </p:cNvSpPr>
          <p:nvPr>
            <p:ph idx="1"/>
          </p:nvPr>
        </p:nvSpPr>
        <p:spPr>
          <a:xfrm>
            <a:off x="309488" y="182880"/>
            <a:ext cx="11662117" cy="6499274"/>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CLOUD FORMATION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Clouds are, in essence, massive collections of tiny water droplets and crystallized water molecules.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different shapes, textures, and other features of clouds depend largely on the conditions under which they form and later develop.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For instance, temperature, humidity, and altitude are all factors that affect cloud formation.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main processes contributing in cloud formation are as follows:</a:t>
            </a:r>
          </a:p>
          <a:p>
            <a:pPr marL="914400" lvl="1" indent="-457200" algn="just">
              <a:lnSpc>
                <a:spcPct val="150000"/>
              </a:lnSpc>
              <a:buFont typeface="+mj-lt"/>
              <a:buAutoNum type="arabicPeriod"/>
            </a:pPr>
            <a:r>
              <a:rPr lang="en-US" b="1" dirty="0">
                <a:solidFill>
                  <a:srgbClr val="00B050"/>
                </a:solidFill>
                <a:latin typeface="Arial" panose="020B0604020202020204" pitchFamily="34" charset="0"/>
                <a:cs typeface="Arial" panose="020B0604020202020204" pitchFamily="34" charset="0"/>
              </a:rPr>
              <a:t>Advection: </a:t>
            </a:r>
            <a:r>
              <a:rPr lang="en-US" dirty="0">
                <a:latin typeface="Arial" panose="020B0604020202020204" pitchFamily="34" charset="0"/>
                <a:cs typeface="Arial" panose="020B0604020202020204" pitchFamily="34" charset="0"/>
              </a:rPr>
              <a:t>Water vapor enters the atmosphere through evaporation from open water, the soil, or the leaves of plants and moves by wind</a:t>
            </a:r>
          </a:p>
        </p:txBody>
      </p:sp>
    </p:spTree>
    <p:extLst>
      <p:ext uri="{BB962C8B-B14F-4D97-AF65-F5344CB8AC3E}">
        <p14:creationId xmlns:p14="http://schemas.microsoft.com/office/powerpoint/2010/main" val="1089243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B3069-8229-4B6F-8E1E-26CE4A626972}"/>
              </a:ext>
            </a:extLst>
          </p:cNvPr>
          <p:cNvSpPr>
            <a:spLocks noGrp="1"/>
          </p:cNvSpPr>
          <p:nvPr>
            <p:ph idx="1"/>
          </p:nvPr>
        </p:nvSpPr>
        <p:spPr>
          <a:xfrm>
            <a:off x="397565" y="344556"/>
            <a:ext cx="11489635" cy="6334540"/>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a:t>
            </a:r>
            <a:r>
              <a:rPr lang="en-US" sz="2400" dirty="0">
                <a:solidFill>
                  <a:srgbClr val="FF0000"/>
                </a:solidFill>
                <a:latin typeface="Arial" panose="020B0604020202020204" pitchFamily="34" charset="0"/>
                <a:cs typeface="Arial" panose="020B0604020202020204" pitchFamily="34" charset="0"/>
              </a:rPr>
              <a:t>non-recording</a:t>
            </a:r>
            <a:r>
              <a:rPr lang="en-US" sz="2400" dirty="0">
                <a:latin typeface="Arial" panose="020B0604020202020204" pitchFamily="34" charset="0"/>
                <a:cs typeface="Arial" panose="020B0604020202020204" pitchFamily="34" charset="0"/>
              </a:rPr>
              <a:t> rain gauge consists of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 funnel with a circular rim of 12.7cm diameter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 glass bottle as a receiver.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cylindrical metal casing is fixed vertically to the masonry foundation with the level rim 30.5 cm above the ground surface.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rain falling into the funnel is collected in the receiver and is measured in a special measuring glass graduated in mm; when full it can measure 1.25 cm</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non-recording rain gauge gives only the total depth of rainfall for the previous 24 hours (daily rainfall) and </a:t>
            </a:r>
            <a:r>
              <a:rPr lang="en-US" sz="2400" dirty="0">
                <a:solidFill>
                  <a:srgbClr val="00B050"/>
                </a:solidFill>
                <a:latin typeface="Arial" panose="020B0604020202020204" pitchFamily="34" charset="0"/>
                <a:cs typeface="Arial" panose="020B0604020202020204" pitchFamily="34" charset="0"/>
              </a:rPr>
              <a:t>does not give the intensity and duration of rainfall during different time intervals of the day.</a:t>
            </a:r>
          </a:p>
        </p:txBody>
      </p:sp>
    </p:spTree>
    <p:extLst>
      <p:ext uri="{BB962C8B-B14F-4D97-AF65-F5344CB8AC3E}">
        <p14:creationId xmlns:p14="http://schemas.microsoft.com/office/powerpoint/2010/main" val="837397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F295E1-8A54-49BC-9328-24D8BBE2F182}"/>
              </a:ext>
            </a:extLst>
          </p:cNvPr>
          <p:cNvSpPr>
            <a:spLocks noGrp="1"/>
          </p:cNvSpPr>
          <p:nvPr>
            <p:ph idx="1"/>
          </p:nvPr>
        </p:nvSpPr>
        <p:spPr>
          <a:xfrm>
            <a:off x="98475" y="253219"/>
            <a:ext cx="11915334" cy="6492138"/>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Recording Rain Gauge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is also called self-recording, automatic or integrating rain gauge.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type of rain gauge has an automatic mechanical arrangement consisting of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 clockwork,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 drum with a graph paper fixed around it and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 pencil point, which draws the mass curve of rainfall.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From this mass curve,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depth of rainfall in a given time,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rate or intensity of rainfall at any instant during a storm,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time of onset and cessation of rainfall, can be determined.</a:t>
            </a:r>
          </a:p>
        </p:txBody>
      </p:sp>
    </p:spTree>
    <p:extLst>
      <p:ext uri="{BB962C8B-B14F-4D97-AF65-F5344CB8AC3E}">
        <p14:creationId xmlns:p14="http://schemas.microsoft.com/office/powerpoint/2010/main" val="17302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E2062-59C7-4BAF-938B-BE6A7ED9F147}"/>
              </a:ext>
            </a:extLst>
          </p:cNvPr>
          <p:cNvSpPr>
            <a:spLocks noGrp="1"/>
          </p:cNvSpPr>
          <p:nvPr>
            <p:ph idx="1"/>
          </p:nvPr>
        </p:nvSpPr>
        <p:spPr>
          <a:xfrm>
            <a:off x="278295" y="318052"/>
            <a:ext cx="11701669" cy="6308035"/>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self-recording rain gauge is generally used in conjunction with an ordinary rain gauge exposed close by means of which the readings of the recording rain gauge can be checked and if necessary adjusted.</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There are three types of recording rain gauges</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tipping bucket gauge,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weighing gauge</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float gauge.</a:t>
            </a:r>
          </a:p>
        </p:txBody>
      </p:sp>
    </p:spTree>
    <p:extLst>
      <p:ext uri="{BB962C8B-B14F-4D97-AF65-F5344CB8AC3E}">
        <p14:creationId xmlns:p14="http://schemas.microsoft.com/office/powerpoint/2010/main" val="4276675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6F180-248E-44A5-B932-02B2C361B4E8}"/>
              </a:ext>
            </a:extLst>
          </p:cNvPr>
          <p:cNvSpPr>
            <a:spLocks noGrp="1"/>
          </p:cNvSpPr>
          <p:nvPr>
            <p:ph idx="1"/>
          </p:nvPr>
        </p:nvSpPr>
        <p:spPr>
          <a:xfrm>
            <a:off x="344557" y="437322"/>
            <a:ext cx="11635408" cy="6255026"/>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Tipping bucket rain gauge.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This consists of a cylindrical receiver 30 cm diameter with a funnel inside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Just below the funnel a pair of tipping buckets is pivoted such that when one of the bucket receives a rainfall of 0.25 mm it tips and empties into a tank below, while the other bucket takes its position and the process is repeated.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tipping of the bucket activates on electric circuit which causes a pen to move on a chart wrapped round a drum which revolves by a clock mechanism.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This type cannot record snow.</a:t>
            </a:r>
          </a:p>
        </p:txBody>
      </p:sp>
    </p:spTree>
    <p:extLst>
      <p:ext uri="{BB962C8B-B14F-4D97-AF65-F5344CB8AC3E}">
        <p14:creationId xmlns:p14="http://schemas.microsoft.com/office/powerpoint/2010/main" val="1788769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83F8-7F8A-43E7-B4E1-4A5C8F30384D}"/>
              </a:ext>
            </a:extLst>
          </p:cNvPr>
          <p:cNvSpPr>
            <a:spLocks noGrp="1"/>
          </p:cNvSpPr>
          <p:nvPr>
            <p:ph type="title"/>
          </p:nvPr>
        </p:nvSpPr>
        <p:spPr>
          <a:xfrm>
            <a:off x="838200" y="1"/>
            <a:ext cx="10515600" cy="689112"/>
          </a:xfrm>
        </p:spPr>
        <p:txBody>
          <a:bodyPr>
            <a:normAutofit/>
          </a:bodyPr>
          <a:lstStyle/>
          <a:p>
            <a:r>
              <a:rPr lang="en-US" sz="2800" b="1" dirty="0">
                <a:latin typeface="Arial" panose="020B0604020202020204" pitchFamily="34" charset="0"/>
                <a:cs typeface="Arial" panose="020B0604020202020204" pitchFamily="34" charset="0"/>
              </a:rPr>
              <a:t>Tipping bucket gauge</a:t>
            </a:r>
          </a:p>
        </p:txBody>
      </p:sp>
      <p:pic>
        <p:nvPicPr>
          <p:cNvPr id="4" name="Content Placeholder 3">
            <a:extLst>
              <a:ext uri="{FF2B5EF4-FFF2-40B4-BE49-F238E27FC236}">
                <a16:creationId xmlns:a16="http://schemas.microsoft.com/office/drawing/2014/main" id="{16F21E10-E7CF-466B-A049-E2E85BE525AC}"/>
              </a:ext>
            </a:extLst>
          </p:cNvPr>
          <p:cNvPicPr>
            <a:picLocks noGrp="1" noChangeAspect="1"/>
          </p:cNvPicPr>
          <p:nvPr>
            <p:ph idx="1"/>
          </p:nvPr>
        </p:nvPicPr>
        <p:blipFill>
          <a:blip r:embed="rId2"/>
          <a:stretch>
            <a:fillRect/>
          </a:stretch>
        </p:blipFill>
        <p:spPr>
          <a:xfrm>
            <a:off x="122165" y="1033671"/>
            <a:ext cx="6185870" cy="4797286"/>
          </a:xfrm>
          <a:prstGeom prst="rect">
            <a:avLst/>
          </a:prstGeom>
        </p:spPr>
      </p:pic>
      <p:pic>
        <p:nvPicPr>
          <p:cNvPr id="5" name="Picture 4">
            <a:extLst>
              <a:ext uri="{FF2B5EF4-FFF2-40B4-BE49-F238E27FC236}">
                <a16:creationId xmlns:a16="http://schemas.microsoft.com/office/drawing/2014/main" id="{1EC07216-810E-47DA-BE79-3D616F9FC938}"/>
              </a:ext>
            </a:extLst>
          </p:cNvPr>
          <p:cNvPicPr>
            <a:picLocks noChangeAspect="1"/>
          </p:cNvPicPr>
          <p:nvPr/>
        </p:nvPicPr>
        <p:blipFill>
          <a:blip r:embed="rId3"/>
          <a:stretch>
            <a:fillRect/>
          </a:stretch>
        </p:blipFill>
        <p:spPr>
          <a:xfrm>
            <a:off x="6480313" y="344557"/>
            <a:ext cx="5483505" cy="4581939"/>
          </a:xfrm>
          <a:prstGeom prst="rect">
            <a:avLst/>
          </a:prstGeom>
        </p:spPr>
      </p:pic>
      <p:sp>
        <p:nvSpPr>
          <p:cNvPr id="11" name="Arrow: Right 10">
            <a:extLst>
              <a:ext uri="{FF2B5EF4-FFF2-40B4-BE49-F238E27FC236}">
                <a16:creationId xmlns:a16="http://schemas.microsoft.com/office/drawing/2014/main" id="{E0BC6A1A-405A-4810-8089-7BAE1F3E2B87}"/>
              </a:ext>
            </a:extLst>
          </p:cNvPr>
          <p:cNvSpPr/>
          <p:nvPr/>
        </p:nvSpPr>
        <p:spPr>
          <a:xfrm>
            <a:off x="2570922" y="3087757"/>
            <a:ext cx="5857461" cy="145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739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BC1DA-4A25-4A5F-B800-5DB752F84975}"/>
              </a:ext>
            </a:extLst>
          </p:cNvPr>
          <p:cNvSpPr>
            <a:spLocks noGrp="1"/>
          </p:cNvSpPr>
          <p:nvPr>
            <p:ph idx="1"/>
          </p:nvPr>
        </p:nvSpPr>
        <p:spPr>
          <a:xfrm>
            <a:off x="291549" y="331304"/>
            <a:ext cx="5804452" cy="6387548"/>
          </a:xfrm>
        </p:spPr>
        <p:txBody>
          <a:bodyPr>
            <a:normAutofit/>
          </a:bodyPr>
          <a:lstStyle/>
          <a:p>
            <a:pPr>
              <a:buFont typeface="Wingdings" panose="05000000000000000000" pitchFamily="2" charset="2"/>
              <a:buChar char="q"/>
            </a:pPr>
            <a:r>
              <a:rPr lang="en-US" sz="2400" b="1" dirty="0">
                <a:latin typeface="Arial" panose="020B0604020202020204" pitchFamily="34" charset="0"/>
                <a:cs typeface="Arial" panose="020B0604020202020204" pitchFamily="34" charset="0"/>
              </a:rPr>
              <a:t>Weighing type rain gauge. </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when a certain weight of rainfall is collected in a tank, which rests on a spring-lever balance, it makes a pen to move on a chart wrapped round a clock driven drum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rotation of the drum sets the time scale while the vertical motion of the pen records the cumulative precipitation.</a:t>
            </a:r>
          </a:p>
        </p:txBody>
      </p:sp>
      <p:pic>
        <p:nvPicPr>
          <p:cNvPr id="4" name="Content Placeholder 3">
            <a:extLst>
              <a:ext uri="{FF2B5EF4-FFF2-40B4-BE49-F238E27FC236}">
                <a16:creationId xmlns:a16="http://schemas.microsoft.com/office/drawing/2014/main" id="{0E240039-2ADD-45F0-92EC-B14AEF566F15}"/>
              </a:ext>
            </a:extLst>
          </p:cNvPr>
          <p:cNvPicPr>
            <a:picLocks noChangeAspect="1"/>
          </p:cNvPicPr>
          <p:nvPr/>
        </p:nvPicPr>
        <p:blipFill>
          <a:blip r:embed="rId2"/>
          <a:stretch>
            <a:fillRect/>
          </a:stretch>
        </p:blipFill>
        <p:spPr>
          <a:xfrm>
            <a:off x="6586330" y="876075"/>
            <a:ext cx="5314121" cy="4809107"/>
          </a:xfrm>
          <a:prstGeom prst="rect">
            <a:avLst/>
          </a:prstGeom>
        </p:spPr>
      </p:pic>
      <p:sp>
        <p:nvSpPr>
          <p:cNvPr id="5" name="Rectangle 4">
            <a:extLst>
              <a:ext uri="{FF2B5EF4-FFF2-40B4-BE49-F238E27FC236}">
                <a16:creationId xmlns:a16="http://schemas.microsoft.com/office/drawing/2014/main" id="{7955BA55-4F3B-4A5A-A03C-35698A167BA7}"/>
              </a:ext>
            </a:extLst>
          </p:cNvPr>
          <p:cNvSpPr/>
          <p:nvPr/>
        </p:nvSpPr>
        <p:spPr>
          <a:xfrm>
            <a:off x="8103509" y="5968672"/>
            <a:ext cx="3673634" cy="461665"/>
          </a:xfrm>
          <a:prstGeom prst="rect">
            <a:avLst/>
          </a:prstGeom>
        </p:spPr>
        <p:txBody>
          <a:bodyPr wrap="none">
            <a:spAutoFit/>
          </a:bodyPr>
          <a:lstStyle/>
          <a:p>
            <a:r>
              <a:rPr lang="en-US" sz="2400" dirty="0">
                <a:latin typeface="Arial" panose="020B0604020202020204" pitchFamily="34" charset="0"/>
              </a:rPr>
              <a:t>Weighing type rain gauge</a:t>
            </a:r>
            <a:endParaRPr lang="en-US" sz="2400" dirty="0"/>
          </a:p>
        </p:txBody>
      </p:sp>
    </p:spTree>
    <p:extLst>
      <p:ext uri="{BB962C8B-B14F-4D97-AF65-F5344CB8AC3E}">
        <p14:creationId xmlns:p14="http://schemas.microsoft.com/office/powerpoint/2010/main" val="4102011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1B440-BE20-4AB9-8C46-21A65E34EBD4}"/>
              </a:ext>
            </a:extLst>
          </p:cNvPr>
          <p:cNvSpPr>
            <a:spLocks noGrp="1"/>
          </p:cNvSpPr>
          <p:nvPr>
            <p:ph idx="1"/>
          </p:nvPr>
        </p:nvSpPr>
        <p:spPr>
          <a:xfrm>
            <a:off x="384313" y="384312"/>
            <a:ext cx="11449878" cy="6308035"/>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Float type rain gauge.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this type, as the rain is collected in a float chamber, the float moves up which makes a pen to move on a chart wrapped round a clock driven drum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When the float chamber fills up, the water siphons out automatically through a siphon tube kept in an interconnected siphon chamber.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clockwork revolves the drum once in 24 hours.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clock mechanism needs rewinding once in a week when the chart wrapped round the drum is also replaced.</a:t>
            </a:r>
          </a:p>
        </p:txBody>
      </p:sp>
    </p:spTree>
    <p:extLst>
      <p:ext uri="{BB962C8B-B14F-4D97-AF65-F5344CB8AC3E}">
        <p14:creationId xmlns:p14="http://schemas.microsoft.com/office/powerpoint/2010/main" val="2421266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A2EA-5D35-4E42-B7A5-9B67A84C2271}"/>
              </a:ext>
            </a:extLst>
          </p:cNvPr>
          <p:cNvSpPr>
            <a:spLocks noGrp="1"/>
          </p:cNvSpPr>
          <p:nvPr>
            <p:ph type="title"/>
          </p:nvPr>
        </p:nvSpPr>
        <p:spPr>
          <a:xfrm>
            <a:off x="838200" y="0"/>
            <a:ext cx="10515600" cy="351692"/>
          </a:xfrm>
        </p:spPr>
        <p:txBody>
          <a:bodyPr>
            <a:normAutofit fontScale="90000"/>
          </a:bodyPr>
          <a:lstStyle/>
          <a:p>
            <a:r>
              <a:rPr lang="en-US" sz="2400" b="1" dirty="0">
                <a:latin typeface="Arial" panose="020B0604020202020204" pitchFamily="34" charset="0"/>
                <a:cs typeface="Arial" panose="020B0604020202020204" pitchFamily="34" charset="0"/>
              </a:rPr>
              <a:t>Float type rain gauge</a:t>
            </a:r>
            <a:endParaRPr lang="en-US" sz="2400" dirty="0"/>
          </a:p>
        </p:txBody>
      </p:sp>
      <p:pic>
        <p:nvPicPr>
          <p:cNvPr id="4" name="Content Placeholder 3">
            <a:extLst>
              <a:ext uri="{FF2B5EF4-FFF2-40B4-BE49-F238E27FC236}">
                <a16:creationId xmlns:a16="http://schemas.microsoft.com/office/drawing/2014/main" id="{2647DFFD-31D2-41CE-9CAA-956EEF0BB348}"/>
              </a:ext>
            </a:extLst>
          </p:cNvPr>
          <p:cNvPicPr>
            <a:picLocks noGrp="1" noChangeAspect="1"/>
          </p:cNvPicPr>
          <p:nvPr>
            <p:ph idx="1"/>
          </p:nvPr>
        </p:nvPicPr>
        <p:blipFill>
          <a:blip r:embed="rId2"/>
          <a:stretch>
            <a:fillRect/>
          </a:stretch>
        </p:blipFill>
        <p:spPr>
          <a:xfrm>
            <a:off x="1762539" y="464235"/>
            <a:ext cx="8141116" cy="6261242"/>
          </a:xfrm>
          <a:prstGeom prst="rect">
            <a:avLst/>
          </a:prstGeom>
        </p:spPr>
      </p:pic>
    </p:spTree>
    <p:extLst>
      <p:ext uri="{BB962C8B-B14F-4D97-AF65-F5344CB8AC3E}">
        <p14:creationId xmlns:p14="http://schemas.microsoft.com/office/powerpoint/2010/main" val="4262245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8AA16-4F0A-40D5-8A57-74C3AFECF725}"/>
              </a:ext>
            </a:extLst>
          </p:cNvPr>
          <p:cNvSpPr>
            <a:spLocks noGrp="1"/>
          </p:cNvSpPr>
          <p:nvPr>
            <p:ph idx="1"/>
          </p:nvPr>
        </p:nvSpPr>
        <p:spPr>
          <a:xfrm>
            <a:off x="381000" y="279400"/>
            <a:ext cx="11506200" cy="6273800"/>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Rain gauge Network</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World Meteorological Organization (WMO) recommends the following densities.</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In flat regions of temperate, Mediterranean and tropical zones:</a:t>
            </a:r>
          </a:p>
          <a:p>
            <a:pPr lvl="3" algn="just">
              <a:lnSpc>
                <a:spcPct val="150000"/>
              </a:lnSpc>
              <a:buFont typeface="Courier New" panose="02070309020205020404" pitchFamily="49" charset="0"/>
              <a:buChar char="o"/>
            </a:pPr>
            <a:r>
              <a:rPr lang="da-DK" sz="2400" dirty="0">
                <a:latin typeface="Arial" panose="020B0604020202020204" pitchFamily="34" charset="0"/>
                <a:cs typeface="Arial" panose="020B0604020202020204" pitchFamily="34" charset="0"/>
              </a:rPr>
              <a:t>Ideal - 1 station for 600 - 900 km</a:t>
            </a:r>
            <a:r>
              <a:rPr lang="da-DK" sz="2400" baseline="30000" dirty="0">
                <a:latin typeface="Arial" panose="020B0604020202020204" pitchFamily="34" charset="0"/>
                <a:cs typeface="Arial" panose="020B0604020202020204" pitchFamily="34" charset="0"/>
              </a:rPr>
              <a:t>2</a:t>
            </a:r>
          </a:p>
          <a:p>
            <a:pPr lvl="3"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Acceptable - 1 station for 900 - 3000 km</a:t>
            </a:r>
            <a:r>
              <a:rPr lang="en-US" sz="2400" baseline="30000" dirty="0">
                <a:latin typeface="Arial" panose="020B0604020202020204" pitchFamily="34" charset="0"/>
                <a:cs typeface="Arial" panose="020B0604020202020204" pitchFamily="34" charset="0"/>
              </a:rPr>
              <a:t>2</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In mountainous regions of temperate, Mediterranean and tropical zones:</a:t>
            </a:r>
          </a:p>
          <a:p>
            <a:pPr lvl="3" algn="just">
              <a:lnSpc>
                <a:spcPct val="150000"/>
              </a:lnSpc>
              <a:buFont typeface="Courier New" panose="02070309020205020404" pitchFamily="49" charset="0"/>
              <a:buChar char="o"/>
            </a:pPr>
            <a:r>
              <a:rPr lang="da-DK" sz="2400" dirty="0">
                <a:latin typeface="Arial" panose="020B0604020202020204" pitchFamily="34" charset="0"/>
                <a:cs typeface="Arial" panose="020B0604020202020204" pitchFamily="34" charset="0"/>
              </a:rPr>
              <a:t>Ideal - 1 station for 100 - 250 km</a:t>
            </a:r>
            <a:r>
              <a:rPr lang="da-DK" sz="2400" baseline="30000" dirty="0">
                <a:latin typeface="Arial" panose="020B0604020202020204" pitchFamily="34" charset="0"/>
                <a:cs typeface="Arial" panose="020B0604020202020204" pitchFamily="34" charset="0"/>
              </a:rPr>
              <a:t>2</a:t>
            </a:r>
          </a:p>
          <a:p>
            <a:pPr lvl="3"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Acceptable - 1 station for 250 - 1000 km</a:t>
            </a:r>
            <a:r>
              <a:rPr lang="en-US" sz="2400" baseline="30000" dirty="0">
                <a:latin typeface="Arial" panose="020B0604020202020204" pitchFamily="34" charset="0"/>
                <a:cs typeface="Arial" panose="020B0604020202020204" pitchFamily="34" charset="0"/>
              </a:rPr>
              <a:t>2</a:t>
            </a:r>
          </a:p>
          <a:p>
            <a:pPr marL="1371600" lvl="2"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In arid and polar zones : 1 station for 1500 - 10, 000 km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depending upon the feasibility.</a:t>
            </a:r>
          </a:p>
        </p:txBody>
      </p:sp>
    </p:spTree>
    <p:extLst>
      <p:ext uri="{BB962C8B-B14F-4D97-AF65-F5344CB8AC3E}">
        <p14:creationId xmlns:p14="http://schemas.microsoft.com/office/powerpoint/2010/main" val="971028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D55DF3-18B8-4EAC-AD5B-2D48F501B56F}"/>
              </a:ext>
            </a:extLst>
          </p:cNvPr>
          <p:cNvSpPr>
            <a:spLocks noGrp="1"/>
          </p:cNvSpPr>
          <p:nvPr>
            <p:ph idx="1"/>
          </p:nvPr>
        </p:nvSpPr>
        <p:spPr>
          <a:xfrm>
            <a:off x="0" y="0"/>
            <a:ext cx="12192000" cy="6858000"/>
          </a:xfrm>
        </p:spPr>
        <p:txBody>
          <a:bodyPr>
            <a:noAutofit/>
          </a:bodyPr>
          <a:lstStyle/>
          <a:p>
            <a:pPr marL="0" indent="0" algn="just">
              <a:lnSpc>
                <a:spcPct val="150000"/>
              </a:lnSpc>
              <a:buNone/>
            </a:pPr>
            <a:r>
              <a:rPr lang="en-US" sz="2400" b="1" dirty="0">
                <a:latin typeface="Arial" panose="020B0604020202020204" pitchFamily="34" charset="0"/>
                <a:cs typeface="Arial" panose="020B0604020202020204" pitchFamily="34" charset="0"/>
              </a:rPr>
              <a:t>II. Snowfall measurement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measurement of snowfall has similar problems to those presented by rainfall, but they are often more extreme.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There are two methods used for measuring snowfall: </a:t>
            </a:r>
          </a:p>
          <a:p>
            <a:pPr marL="1371600" lvl="2" indent="-457200" algn="just">
              <a:lnSpc>
                <a:spcPct val="150000"/>
              </a:lnSpc>
              <a:buAutoNum type="alphaUcParenR"/>
            </a:pPr>
            <a:r>
              <a:rPr lang="en-US" sz="2400" dirty="0">
                <a:latin typeface="Arial" panose="020B0604020202020204" pitchFamily="34" charset="0"/>
                <a:cs typeface="Arial" panose="020B0604020202020204" pitchFamily="34" charset="0"/>
              </a:rPr>
              <a:t>using a gauge like a rain gauge; or </a:t>
            </a:r>
          </a:p>
          <a:p>
            <a:pPr marL="1371600" lvl="2" indent="-457200" algn="just">
              <a:lnSpc>
                <a:spcPct val="150000"/>
              </a:lnSpc>
              <a:buAutoNum type="alphaUcParenR"/>
            </a:pPr>
            <a:r>
              <a:rPr lang="en-US" sz="2400" dirty="0">
                <a:latin typeface="Arial" panose="020B0604020202020204" pitchFamily="34" charset="0"/>
                <a:cs typeface="Arial" panose="020B0604020202020204" pitchFamily="34" charset="0"/>
              </a:rPr>
              <a:t>measuring the depth that is present on the ground.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Both of these methods have very large errors associated with them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Mostly snowflakes are more easily transported by the wind than raindrops.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When the snow reaches the ground it is easily blown around or drifting.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But the liquid water is either absorbed by the soil or moves across the surface.</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Uneven distribution of the snow surface: likely to be deeper in certain situations.</a:t>
            </a:r>
          </a:p>
        </p:txBody>
      </p:sp>
    </p:spTree>
    <p:extLst>
      <p:ext uri="{BB962C8B-B14F-4D97-AF65-F5344CB8AC3E}">
        <p14:creationId xmlns:p14="http://schemas.microsoft.com/office/powerpoint/2010/main" val="3927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B175BA-F42C-42D2-972A-F1B0F4FCDF8F}"/>
              </a:ext>
            </a:extLst>
          </p:cNvPr>
          <p:cNvSpPr>
            <a:spLocks noGrp="1"/>
          </p:cNvSpPr>
          <p:nvPr>
            <p:ph idx="1"/>
          </p:nvPr>
        </p:nvSpPr>
        <p:spPr>
          <a:xfrm>
            <a:off x="337625" y="281354"/>
            <a:ext cx="11605846" cy="6358597"/>
          </a:xfrm>
        </p:spPr>
        <p:txBody>
          <a:bodyPr>
            <a:normAutofit/>
          </a:bodyPr>
          <a:lstStyle/>
          <a:p>
            <a:pPr marL="514350" indent="-514350" algn="just">
              <a:lnSpc>
                <a:spcPct val="150000"/>
              </a:lnSpc>
              <a:buFont typeface="+mj-lt"/>
              <a:buAutoNum type="arabicPeriod" startAt="2"/>
            </a:pPr>
            <a:r>
              <a:rPr lang="en-US" sz="2400" b="1" dirty="0">
                <a:solidFill>
                  <a:srgbClr val="00B050"/>
                </a:solidFill>
                <a:latin typeface="Arial" panose="020B0604020202020204" pitchFamily="34" charset="0"/>
                <a:cs typeface="Arial" panose="020B0604020202020204" pitchFamily="34" charset="0"/>
              </a:rPr>
              <a:t>Convection: </a:t>
            </a:r>
            <a:r>
              <a:rPr lang="en-US" sz="2400" dirty="0">
                <a:latin typeface="Arial" panose="020B0604020202020204" pitchFamily="34" charset="0"/>
                <a:cs typeface="Arial" panose="020B0604020202020204" pitchFamily="34" charset="0"/>
              </a:rPr>
              <a:t>It is the process of ascending warm air and descending cold air due to their density difference.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main step in cloud formation is air mass rising, which is needed for air cooling and reaching the dew point.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following mechanisms or processes can result in air mass rising</a:t>
            </a:r>
          </a:p>
          <a:p>
            <a:pPr marL="1371600" lvl="2" indent="-457200" algn="just">
              <a:lnSpc>
                <a:spcPct val="150000"/>
              </a:lnSpc>
              <a:buFont typeface="+mj-lt"/>
              <a:buAutoNum type="alphaUcPeriod"/>
            </a:pPr>
            <a:r>
              <a:rPr lang="en-US" sz="2400" dirty="0">
                <a:latin typeface="Arial" panose="020B0604020202020204" pitchFamily="34" charset="0"/>
                <a:cs typeface="Arial" panose="020B0604020202020204" pitchFamily="34" charset="0"/>
              </a:rPr>
              <a:t>Orographic uplift occurs when air is forced to rise because of the physical presence of elevated land.</a:t>
            </a:r>
          </a:p>
          <a:p>
            <a:pPr marL="1371600" lvl="2" indent="-457200" algn="just">
              <a:lnSpc>
                <a:spcPct val="150000"/>
              </a:lnSpc>
              <a:buFont typeface="+mj-lt"/>
              <a:buAutoNum type="alphaUcPeriod"/>
            </a:pPr>
            <a:endParaRPr lang="en-US" sz="2400" dirty="0">
              <a:latin typeface="Arial" panose="020B0604020202020204" pitchFamily="34" charset="0"/>
              <a:cs typeface="Arial" panose="020B0604020202020204" pitchFamily="34" charset="0"/>
            </a:endParaRPr>
          </a:p>
          <a:p>
            <a:pPr marL="914400" lvl="2" indent="0" algn="just">
              <a:lnSpc>
                <a:spcPct val="150000"/>
              </a:lnSpc>
              <a:buNone/>
            </a:pP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AA4451D-E0B2-4915-A071-562FA0D640B9}"/>
              </a:ext>
            </a:extLst>
          </p:cNvPr>
          <p:cNvPicPr>
            <a:picLocks noChangeAspect="1"/>
          </p:cNvPicPr>
          <p:nvPr/>
        </p:nvPicPr>
        <p:blipFill>
          <a:blip r:embed="rId2"/>
          <a:stretch>
            <a:fillRect/>
          </a:stretch>
        </p:blipFill>
        <p:spPr>
          <a:xfrm>
            <a:off x="5843218" y="4251001"/>
            <a:ext cx="4538739" cy="2325645"/>
          </a:xfrm>
          <a:prstGeom prst="rect">
            <a:avLst/>
          </a:prstGeom>
        </p:spPr>
      </p:pic>
    </p:spTree>
    <p:extLst>
      <p:ext uri="{BB962C8B-B14F-4D97-AF65-F5344CB8AC3E}">
        <p14:creationId xmlns:p14="http://schemas.microsoft.com/office/powerpoint/2010/main" val="801477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16C49-BB27-4243-A94D-8B91ABC463C3}"/>
              </a:ext>
            </a:extLst>
          </p:cNvPr>
          <p:cNvSpPr>
            <a:spLocks noGrp="1"/>
          </p:cNvSpPr>
          <p:nvPr>
            <p:ph idx="1"/>
          </p:nvPr>
        </p:nvSpPr>
        <p:spPr>
          <a:xfrm>
            <a:off x="279400" y="444500"/>
            <a:ext cx="11582400" cy="6273800"/>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Rain gauge modification to include snowfall</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One modification that needs to be made to a standard rain gauge in order to collect snowfall is a heated rim so that to melt to be collected as liquid water.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But providing a heated rim is no simple logistic exercise as it needs a power source which is difficult in remote areas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second modification is to raise the gauge well above ground level so that as snow builds up the gauge is still above this surface</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But the raising of the gauge leads to an increase in the turbulence errors described for rain gauges</a:t>
            </a:r>
          </a:p>
        </p:txBody>
      </p:sp>
    </p:spTree>
    <p:extLst>
      <p:ext uri="{BB962C8B-B14F-4D97-AF65-F5344CB8AC3E}">
        <p14:creationId xmlns:p14="http://schemas.microsoft.com/office/powerpoint/2010/main" val="4108970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1E1D-E1F6-4760-8CF4-F2DAABE3D798}"/>
              </a:ext>
            </a:extLst>
          </p:cNvPr>
          <p:cNvSpPr>
            <a:spLocks noGrp="1"/>
          </p:cNvSpPr>
          <p:nvPr>
            <p:ph type="title"/>
          </p:nvPr>
        </p:nvSpPr>
        <p:spPr>
          <a:xfrm>
            <a:off x="323557" y="114299"/>
            <a:ext cx="11437034" cy="1028701"/>
          </a:xfrm>
        </p:spPr>
        <p:txBody>
          <a:bodyPr>
            <a:normAutofit fontScale="90000"/>
          </a:bodyPr>
          <a:lstStyle/>
          <a:p>
            <a:pPr>
              <a:lnSpc>
                <a:spcPct val="150000"/>
              </a:lnSpc>
            </a:pPr>
            <a:r>
              <a:rPr lang="en-US" sz="2800" b="1" dirty="0">
                <a:latin typeface="Arial" panose="020B0604020202020204" pitchFamily="34" charset="0"/>
                <a:cs typeface="Arial" panose="020B0604020202020204" pitchFamily="34" charset="0"/>
              </a:rPr>
              <a:t>Moving from Point Measurement to Spatially Distributed Estimation (mean precipitation over an area) </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8D613B3-23BB-4DAD-BB87-DC23F8F1C0C3}"/>
              </a:ext>
            </a:extLst>
          </p:cNvPr>
          <p:cNvSpPr>
            <a:spLocks noGrp="1"/>
          </p:cNvSpPr>
          <p:nvPr>
            <p:ph idx="1"/>
          </p:nvPr>
        </p:nvSpPr>
        <p:spPr>
          <a:xfrm>
            <a:off x="323557" y="1282699"/>
            <a:ext cx="11437034" cy="5357251"/>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rainfall measurement techniques mainly concentrated on measuring at a precise location (or at least over an extremely small area).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reality the hydrologist needs to know how much precipitation has fallen over a far larger area, usually a catchment that needs to move from point measurements to spatial averaging.</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As the rainfall over a large area is not uniform, the average depth of rainfall over the area is determined by one of the following methods</a:t>
            </a:r>
          </a:p>
        </p:txBody>
      </p:sp>
    </p:spTree>
    <p:extLst>
      <p:ext uri="{BB962C8B-B14F-4D97-AF65-F5344CB8AC3E}">
        <p14:creationId xmlns:p14="http://schemas.microsoft.com/office/powerpoint/2010/main" val="2525978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B1276-5D85-45F2-9791-DB5BE4DA847D}"/>
              </a:ext>
            </a:extLst>
          </p:cNvPr>
          <p:cNvSpPr>
            <a:spLocks noGrp="1"/>
          </p:cNvSpPr>
          <p:nvPr>
            <p:ph idx="1"/>
          </p:nvPr>
        </p:nvSpPr>
        <p:spPr>
          <a:xfrm>
            <a:off x="689317" y="647113"/>
            <a:ext cx="10664483" cy="6210887"/>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This can be accomplished by either of the following methods</a:t>
            </a:r>
          </a:p>
        </p:txBody>
      </p:sp>
      <p:grpSp>
        <p:nvGrpSpPr>
          <p:cNvPr id="4" name="Group 2">
            <a:extLst>
              <a:ext uri="{FF2B5EF4-FFF2-40B4-BE49-F238E27FC236}">
                <a16:creationId xmlns:a16="http://schemas.microsoft.com/office/drawing/2014/main" id="{94C53A68-17A7-4B87-A214-D4700A9E07D3}"/>
              </a:ext>
            </a:extLst>
          </p:cNvPr>
          <p:cNvGrpSpPr>
            <a:grpSpLocks/>
          </p:cNvGrpSpPr>
          <p:nvPr/>
        </p:nvGrpSpPr>
        <p:grpSpPr bwMode="auto">
          <a:xfrm>
            <a:off x="2022231" y="1825625"/>
            <a:ext cx="6118225" cy="4110038"/>
            <a:chOff x="432" y="864"/>
            <a:chExt cx="3854" cy="2589"/>
          </a:xfrm>
        </p:grpSpPr>
        <p:grpSp>
          <p:nvGrpSpPr>
            <p:cNvPr id="5" name="Group 3">
              <a:extLst>
                <a:ext uri="{FF2B5EF4-FFF2-40B4-BE49-F238E27FC236}">
                  <a16:creationId xmlns:a16="http://schemas.microsoft.com/office/drawing/2014/main" id="{0CB96857-8DB3-4050-95DF-F952AB9CF3B6}"/>
                </a:ext>
              </a:extLst>
            </p:cNvPr>
            <p:cNvGrpSpPr>
              <a:grpSpLocks/>
            </p:cNvGrpSpPr>
            <p:nvPr/>
          </p:nvGrpSpPr>
          <p:grpSpPr bwMode="auto">
            <a:xfrm>
              <a:off x="432" y="1148"/>
              <a:ext cx="2227" cy="2305"/>
              <a:chOff x="942" y="1440"/>
              <a:chExt cx="2227" cy="2305"/>
            </a:xfrm>
          </p:grpSpPr>
          <p:sp>
            <p:nvSpPr>
              <p:cNvPr id="23" name="Freeform 4" descr="Sand">
                <a:extLst>
                  <a:ext uri="{FF2B5EF4-FFF2-40B4-BE49-F238E27FC236}">
                    <a16:creationId xmlns:a16="http://schemas.microsoft.com/office/drawing/2014/main" id="{BE75244D-2B5F-4F8C-9E73-C7DF85B29DD4}"/>
                  </a:ext>
                </a:extLst>
              </p:cNvPr>
              <p:cNvSpPr>
                <a:spLocks/>
              </p:cNvSpPr>
              <p:nvPr/>
            </p:nvSpPr>
            <p:spPr bwMode="auto">
              <a:xfrm>
                <a:off x="942" y="1440"/>
                <a:ext cx="2227" cy="2305"/>
              </a:xfrm>
              <a:custGeom>
                <a:avLst/>
                <a:gdLst/>
                <a:ahLst/>
                <a:cxnLst>
                  <a:cxn ang="0">
                    <a:pos x="563" y="61"/>
                  </a:cxn>
                  <a:cxn ang="0">
                    <a:pos x="471" y="114"/>
                  </a:cxn>
                  <a:cxn ang="0">
                    <a:pos x="387" y="158"/>
                  </a:cxn>
                  <a:cxn ang="0">
                    <a:pos x="309" y="238"/>
                  </a:cxn>
                  <a:cxn ang="0">
                    <a:pos x="232" y="308"/>
                  </a:cxn>
                  <a:cxn ang="0">
                    <a:pos x="162" y="388"/>
                  </a:cxn>
                  <a:cxn ang="0">
                    <a:pos x="105" y="485"/>
                  </a:cxn>
                  <a:cxn ang="0">
                    <a:pos x="77" y="591"/>
                  </a:cxn>
                  <a:cxn ang="0">
                    <a:pos x="49" y="697"/>
                  </a:cxn>
                  <a:cxn ang="0">
                    <a:pos x="7" y="803"/>
                  </a:cxn>
                  <a:cxn ang="0">
                    <a:pos x="28" y="918"/>
                  </a:cxn>
                  <a:cxn ang="0">
                    <a:pos x="84" y="1015"/>
                  </a:cxn>
                  <a:cxn ang="0">
                    <a:pos x="162" y="1094"/>
                  </a:cxn>
                  <a:cxn ang="0">
                    <a:pos x="239" y="1174"/>
                  </a:cxn>
                  <a:cxn ang="0">
                    <a:pos x="316" y="1244"/>
                  </a:cxn>
                  <a:cxn ang="0">
                    <a:pos x="408" y="1288"/>
                  </a:cxn>
                  <a:cxn ang="0">
                    <a:pos x="457" y="1377"/>
                  </a:cxn>
                  <a:cxn ang="0">
                    <a:pos x="500" y="1430"/>
                  </a:cxn>
                  <a:cxn ang="0">
                    <a:pos x="563" y="1527"/>
                  </a:cxn>
                  <a:cxn ang="0">
                    <a:pos x="641" y="1615"/>
                  </a:cxn>
                  <a:cxn ang="0">
                    <a:pos x="690" y="1730"/>
                  </a:cxn>
                  <a:cxn ang="0">
                    <a:pos x="732" y="1844"/>
                  </a:cxn>
                  <a:cxn ang="0">
                    <a:pos x="838" y="1933"/>
                  </a:cxn>
                  <a:cxn ang="0">
                    <a:pos x="972" y="1977"/>
                  </a:cxn>
                  <a:cxn ang="0">
                    <a:pos x="1049" y="2039"/>
                  </a:cxn>
                  <a:cxn ang="0">
                    <a:pos x="1098" y="2162"/>
                  </a:cxn>
                  <a:cxn ang="0">
                    <a:pos x="1246" y="2206"/>
                  </a:cxn>
                  <a:cxn ang="0">
                    <a:pos x="1366" y="2198"/>
                  </a:cxn>
                  <a:cxn ang="0">
                    <a:pos x="1444" y="2259"/>
                  </a:cxn>
                  <a:cxn ang="0">
                    <a:pos x="1627" y="2295"/>
                  </a:cxn>
                  <a:cxn ang="0">
                    <a:pos x="1739" y="2304"/>
                  </a:cxn>
                  <a:cxn ang="0">
                    <a:pos x="1824" y="2259"/>
                  </a:cxn>
                  <a:cxn ang="0">
                    <a:pos x="1901" y="2153"/>
                  </a:cxn>
                  <a:cxn ang="0">
                    <a:pos x="1979" y="2048"/>
                  </a:cxn>
                  <a:cxn ang="0">
                    <a:pos x="2063" y="1977"/>
                  </a:cxn>
                  <a:cxn ang="0">
                    <a:pos x="2183" y="1818"/>
                  </a:cxn>
                  <a:cxn ang="0">
                    <a:pos x="2226" y="1624"/>
                  </a:cxn>
                  <a:cxn ang="0">
                    <a:pos x="2197" y="1518"/>
                  </a:cxn>
                  <a:cxn ang="0">
                    <a:pos x="2183" y="1412"/>
                  </a:cxn>
                  <a:cxn ang="0">
                    <a:pos x="2204" y="1306"/>
                  </a:cxn>
                  <a:cxn ang="0">
                    <a:pos x="2211" y="1147"/>
                  </a:cxn>
                  <a:cxn ang="0">
                    <a:pos x="2183" y="979"/>
                  </a:cxn>
                  <a:cxn ang="0">
                    <a:pos x="2085" y="785"/>
                  </a:cxn>
                  <a:cxn ang="0">
                    <a:pos x="1909" y="715"/>
                  </a:cxn>
                  <a:cxn ang="0">
                    <a:pos x="1746" y="662"/>
                  </a:cxn>
                  <a:cxn ang="0">
                    <a:pos x="1627" y="600"/>
                  </a:cxn>
                  <a:cxn ang="0">
                    <a:pos x="1444" y="556"/>
                  </a:cxn>
                  <a:cxn ang="0">
                    <a:pos x="1275" y="512"/>
                  </a:cxn>
                  <a:cxn ang="0">
                    <a:pos x="1162" y="406"/>
                  </a:cxn>
                  <a:cxn ang="0">
                    <a:pos x="1141" y="203"/>
                  </a:cxn>
                  <a:cxn ang="0">
                    <a:pos x="1077" y="88"/>
                  </a:cxn>
                  <a:cxn ang="0">
                    <a:pos x="943" y="35"/>
                  </a:cxn>
                  <a:cxn ang="0">
                    <a:pos x="845" y="8"/>
                  </a:cxn>
                  <a:cxn ang="0">
                    <a:pos x="746" y="0"/>
                  </a:cxn>
                  <a:cxn ang="0">
                    <a:pos x="641" y="35"/>
                  </a:cxn>
                </a:cxnLst>
                <a:rect l="0" t="0" r="r" b="b"/>
                <a:pathLst>
                  <a:path w="2227" h="2305">
                    <a:moveTo>
                      <a:pt x="641" y="35"/>
                    </a:moveTo>
                    <a:lnTo>
                      <a:pt x="612" y="35"/>
                    </a:lnTo>
                    <a:lnTo>
                      <a:pt x="584" y="52"/>
                    </a:lnTo>
                    <a:lnTo>
                      <a:pt x="563" y="61"/>
                    </a:lnTo>
                    <a:lnTo>
                      <a:pt x="535" y="70"/>
                    </a:lnTo>
                    <a:lnTo>
                      <a:pt x="514" y="88"/>
                    </a:lnTo>
                    <a:lnTo>
                      <a:pt x="493" y="105"/>
                    </a:lnTo>
                    <a:lnTo>
                      <a:pt x="471" y="114"/>
                    </a:lnTo>
                    <a:lnTo>
                      <a:pt x="450" y="132"/>
                    </a:lnTo>
                    <a:lnTo>
                      <a:pt x="429" y="141"/>
                    </a:lnTo>
                    <a:lnTo>
                      <a:pt x="408" y="150"/>
                    </a:lnTo>
                    <a:lnTo>
                      <a:pt x="387" y="158"/>
                    </a:lnTo>
                    <a:lnTo>
                      <a:pt x="366" y="176"/>
                    </a:lnTo>
                    <a:lnTo>
                      <a:pt x="345" y="194"/>
                    </a:lnTo>
                    <a:lnTo>
                      <a:pt x="331" y="220"/>
                    </a:lnTo>
                    <a:lnTo>
                      <a:pt x="309" y="238"/>
                    </a:lnTo>
                    <a:lnTo>
                      <a:pt x="295" y="264"/>
                    </a:lnTo>
                    <a:lnTo>
                      <a:pt x="274" y="273"/>
                    </a:lnTo>
                    <a:lnTo>
                      <a:pt x="253" y="291"/>
                    </a:lnTo>
                    <a:lnTo>
                      <a:pt x="232" y="308"/>
                    </a:lnTo>
                    <a:lnTo>
                      <a:pt x="211" y="317"/>
                    </a:lnTo>
                    <a:lnTo>
                      <a:pt x="197" y="344"/>
                    </a:lnTo>
                    <a:lnTo>
                      <a:pt x="176" y="361"/>
                    </a:lnTo>
                    <a:lnTo>
                      <a:pt x="162" y="388"/>
                    </a:lnTo>
                    <a:lnTo>
                      <a:pt x="147" y="414"/>
                    </a:lnTo>
                    <a:lnTo>
                      <a:pt x="133" y="441"/>
                    </a:lnTo>
                    <a:lnTo>
                      <a:pt x="126" y="467"/>
                    </a:lnTo>
                    <a:lnTo>
                      <a:pt x="105" y="485"/>
                    </a:lnTo>
                    <a:lnTo>
                      <a:pt x="98" y="512"/>
                    </a:lnTo>
                    <a:lnTo>
                      <a:pt x="91" y="538"/>
                    </a:lnTo>
                    <a:lnTo>
                      <a:pt x="77" y="564"/>
                    </a:lnTo>
                    <a:lnTo>
                      <a:pt x="77" y="591"/>
                    </a:lnTo>
                    <a:lnTo>
                      <a:pt x="70" y="617"/>
                    </a:lnTo>
                    <a:lnTo>
                      <a:pt x="63" y="644"/>
                    </a:lnTo>
                    <a:lnTo>
                      <a:pt x="56" y="670"/>
                    </a:lnTo>
                    <a:lnTo>
                      <a:pt x="49" y="697"/>
                    </a:lnTo>
                    <a:lnTo>
                      <a:pt x="42" y="723"/>
                    </a:lnTo>
                    <a:lnTo>
                      <a:pt x="28" y="750"/>
                    </a:lnTo>
                    <a:lnTo>
                      <a:pt x="14" y="776"/>
                    </a:lnTo>
                    <a:lnTo>
                      <a:pt x="7" y="803"/>
                    </a:lnTo>
                    <a:lnTo>
                      <a:pt x="0" y="829"/>
                    </a:lnTo>
                    <a:lnTo>
                      <a:pt x="7" y="856"/>
                    </a:lnTo>
                    <a:lnTo>
                      <a:pt x="21" y="891"/>
                    </a:lnTo>
                    <a:lnTo>
                      <a:pt x="28" y="918"/>
                    </a:lnTo>
                    <a:lnTo>
                      <a:pt x="42" y="944"/>
                    </a:lnTo>
                    <a:lnTo>
                      <a:pt x="49" y="971"/>
                    </a:lnTo>
                    <a:lnTo>
                      <a:pt x="63" y="997"/>
                    </a:lnTo>
                    <a:lnTo>
                      <a:pt x="84" y="1015"/>
                    </a:lnTo>
                    <a:lnTo>
                      <a:pt x="105" y="1032"/>
                    </a:lnTo>
                    <a:lnTo>
                      <a:pt x="126" y="1050"/>
                    </a:lnTo>
                    <a:lnTo>
                      <a:pt x="147" y="1068"/>
                    </a:lnTo>
                    <a:lnTo>
                      <a:pt x="162" y="1094"/>
                    </a:lnTo>
                    <a:lnTo>
                      <a:pt x="176" y="1121"/>
                    </a:lnTo>
                    <a:lnTo>
                      <a:pt x="190" y="1147"/>
                    </a:lnTo>
                    <a:lnTo>
                      <a:pt x="218" y="1165"/>
                    </a:lnTo>
                    <a:lnTo>
                      <a:pt x="239" y="1174"/>
                    </a:lnTo>
                    <a:lnTo>
                      <a:pt x="260" y="1182"/>
                    </a:lnTo>
                    <a:lnTo>
                      <a:pt x="281" y="1200"/>
                    </a:lnTo>
                    <a:lnTo>
                      <a:pt x="295" y="1227"/>
                    </a:lnTo>
                    <a:lnTo>
                      <a:pt x="316" y="1244"/>
                    </a:lnTo>
                    <a:lnTo>
                      <a:pt x="338" y="1253"/>
                    </a:lnTo>
                    <a:lnTo>
                      <a:pt x="366" y="1262"/>
                    </a:lnTo>
                    <a:lnTo>
                      <a:pt x="387" y="1271"/>
                    </a:lnTo>
                    <a:lnTo>
                      <a:pt x="408" y="1288"/>
                    </a:lnTo>
                    <a:lnTo>
                      <a:pt x="429" y="1306"/>
                    </a:lnTo>
                    <a:lnTo>
                      <a:pt x="436" y="1332"/>
                    </a:lnTo>
                    <a:lnTo>
                      <a:pt x="457" y="1350"/>
                    </a:lnTo>
                    <a:lnTo>
                      <a:pt x="457" y="1377"/>
                    </a:lnTo>
                    <a:lnTo>
                      <a:pt x="479" y="1385"/>
                    </a:lnTo>
                    <a:lnTo>
                      <a:pt x="471" y="1377"/>
                    </a:lnTo>
                    <a:lnTo>
                      <a:pt x="486" y="1403"/>
                    </a:lnTo>
                    <a:lnTo>
                      <a:pt x="500" y="1430"/>
                    </a:lnTo>
                    <a:lnTo>
                      <a:pt x="514" y="1456"/>
                    </a:lnTo>
                    <a:lnTo>
                      <a:pt x="528" y="1483"/>
                    </a:lnTo>
                    <a:lnTo>
                      <a:pt x="549" y="1500"/>
                    </a:lnTo>
                    <a:lnTo>
                      <a:pt x="563" y="1527"/>
                    </a:lnTo>
                    <a:lnTo>
                      <a:pt x="584" y="1553"/>
                    </a:lnTo>
                    <a:lnTo>
                      <a:pt x="605" y="1571"/>
                    </a:lnTo>
                    <a:lnTo>
                      <a:pt x="619" y="1597"/>
                    </a:lnTo>
                    <a:lnTo>
                      <a:pt x="641" y="1615"/>
                    </a:lnTo>
                    <a:lnTo>
                      <a:pt x="662" y="1641"/>
                    </a:lnTo>
                    <a:lnTo>
                      <a:pt x="669" y="1668"/>
                    </a:lnTo>
                    <a:lnTo>
                      <a:pt x="676" y="1694"/>
                    </a:lnTo>
                    <a:lnTo>
                      <a:pt x="690" y="1730"/>
                    </a:lnTo>
                    <a:lnTo>
                      <a:pt x="690" y="1756"/>
                    </a:lnTo>
                    <a:lnTo>
                      <a:pt x="697" y="1783"/>
                    </a:lnTo>
                    <a:lnTo>
                      <a:pt x="711" y="1809"/>
                    </a:lnTo>
                    <a:lnTo>
                      <a:pt x="732" y="1844"/>
                    </a:lnTo>
                    <a:lnTo>
                      <a:pt x="753" y="1871"/>
                    </a:lnTo>
                    <a:lnTo>
                      <a:pt x="781" y="1897"/>
                    </a:lnTo>
                    <a:lnTo>
                      <a:pt x="810" y="1915"/>
                    </a:lnTo>
                    <a:lnTo>
                      <a:pt x="838" y="1933"/>
                    </a:lnTo>
                    <a:lnTo>
                      <a:pt x="880" y="1942"/>
                    </a:lnTo>
                    <a:lnTo>
                      <a:pt x="901" y="1950"/>
                    </a:lnTo>
                    <a:lnTo>
                      <a:pt x="950" y="1968"/>
                    </a:lnTo>
                    <a:lnTo>
                      <a:pt x="972" y="1977"/>
                    </a:lnTo>
                    <a:lnTo>
                      <a:pt x="993" y="1986"/>
                    </a:lnTo>
                    <a:lnTo>
                      <a:pt x="1014" y="1986"/>
                    </a:lnTo>
                    <a:lnTo>
                      <a:pt x="1035" y="2012"/>
                    </a:lnTo>
                    <a:lnTo>
                      <a:pt x="1049" y="2039"/>
                    </a:lnTo>
                    <a:lnTo>
                      <a:pt x="1063" y="2065"/>
                    </a:lnTo>
                    <a:lnTo>
                      <a:pt x="1070" y="2100"/>
                    </a:lnTo>
                    <a:lnTo>
                      <a:pt x="1084" y="2136"/>
                    </a:lnTo>
                    <a:lnTo>
                      <a:pt x="1098" y="2162"/>
                    </a:lnTo>
                    <a:lnTo>
                      <a:pt x="1127" y="2180"/>
                    </a:lnTo>
                    <a:lnTo>
                      <a:pt x="1148" y="2198"/>
                    </a:lnTo>
                    <a:lnTo>
                      <a:pt x="1204" y="2198"/>
                    </a:lnTo>
                    <a:lnTo>
                      <a:pt x="1246" y="2206"/>
                    </a:lnTo>
                    <a:lnTo>
                      <a:pt x="1267" y="2206"/>
                    </a:lnTo>
                    <a:lnTo>
                      <a:pt x="1324" y="2198"/>
                    </a:lnTo>
                    <a:lnTo>
                      <a:pt x="1345" y="2198"/>
                    </a:lnTo>
                    <a:lnTo>
                      <a:pt x="1366" y="2198"/>
                    </a:lnTo>
                    <a:lnTo>
                      <a:pt x="1387" y="2198"/>
                    </a:lnTo>
                    <a:lnTo>
                      <a:pt x="1408" y="2215"/>
                    </a:lnTo>
                    <a:lnTo>
                      <a:pt x="1422" y="2242"/>
                    </a:lnTo>
                    <a:lnTo>
                      <a:pt x="1444" y="2259"/>
                    </a:lnTo>
                    <a:lnTo>
                      <a:pt x="1500" y="2286"/>
                    </a:lnTo>
                    <a:lnTo>
                      <a:pt x="1542" y="2295"/>
                    </a:lnTo>
                    <a:lnTo>
                      <a:pt x="1570" y="2295"/>
                    </a:lnTo>
                    <a:lnTo>
                      <a:pt x="1627" y="2295"/>
                    </a:lnTo>
                    <a:lnTo>
                      <a:pt x="1669" y="2295"/>
                    </a:lnTo>
                    <a:lnTo>
                      <a:pt x="1690" y="2295"/>
                    </a:lnTo>
                    <a:lnTo>
                      <a:pt x="1718" y="2304"/>
                    </a:lnTo>
                    <a:lnTo>
                      <a:pt x="1739" y="2304"/>
                    </a:lnTo>
                    <a:lnTo>
                      <a:pt x="1761" y="2304"/>
                    </a:lnTo>
                    <a:lnTo>
                      <a:pt x="1782" y="2295"/>
                    </a:lnTo>
                    <a:lnTo>
                      <a:pt x="1803" y="2286"/>
                    </a:lnTo>
                    <a:lnTo>
                      <a:pt x="1824" y="2259"/>
                    </a:lnTo>
                    <a:lnTo>
                      <a:pt x="1845" y="2233"/>
                    </a:lnTo>
                    <a:lnTo>
                      <a:pt x="1866" y="2206"/>
                    </a:lnTo>
                    <a:lnTo>
                      <a:pt x="1880" y="2180"/>
                    </a:lnTo>
                    <a:lnTo>
                      <a:pt x="1901" y="2153"/>
                    </a:lnTo>
                    <a:lnTo>
                      <a:pt x="1916" y="2118"/>
                    </a:lnTo>
                    <a:lnTo>
                      <a:pt x="1937" y="2092"/>
                    </a:lnTo>
                    <a:lnTo>
                      <a:pt x="1958" y="2065"/>
                    </a:lnTo>
                    <a:lnTo>
                      <a:pt x="1979" y="2048"/>
                    </a:lnTo>
                    <a:lnTo>
                      <a:pt x="2000" y="2021"/>
                    </a:lnTo>
                    <a:lnTo>
                      <a:pt x="2021" y="2003"/>
                    </a:lnTo>
                    <a:lnTo>
                      <a:pt x="2042" y="1986"/>
                    </a:lnTo>
                    <a:lnTo>
                      <a:pt x="2063" y="1977"/>
                    </a:lnTo>
                    <a:lnTo>
                      <a:pt x="2092" y="1959"/>
                    </a:lnTo>
                    <a:lnTo>
                      <a:pt x="2113" y="1933"/>
                    </a:lnTo>
                    <a:lnTo>
                      <a:pt x="2169" y="1871"/>
                    </a:lnTo>
                    <a:lnTo>
                      <a:pt x="2183" y="1818"/>
                    </a:lnTo>
                    <a:lnTo>
                      <a:pt x="2204" y="1747"/>
                    </a:lnTo>
                    <a:lnTo>
                      <a:pt x="2218" y="1721"/>
                    </a:lnTo>
                    <a:lnTo>
                      <a:pt x="2218" y="1650"/>
                    </a:lnTo>
                    <a:lnTo>
                      <a:pt x="2226" y="1624"/>
                    </a:lnTo>
                    <a:lnTo>
                      <a:pt x="2226" y="1597"/>
                    </a:lnTo>
                    <a:lnTo>
                      <a:pt x="2218" y="1571"/>
                    </a:lnTo>
                    <a:lnTo>
                      <a:pt x="2204" y="1544"/>
                    </a:lnTo>
                    <a:lnTo>
                      <a:pt x="2197" y="1518"/>
                    </a:lnTo>
                    <a:lnTo>
                      <a:pt x="2190" y="1491"/>
                    </a:lnTo>
                    <a:lnTo>
                      <a:pt x="2190" y="1465"/>
                    </a:lnTo>
                    <a:lnTo>
                      <a:pt x="2183" y="1438"/>
                    </a:lnTo>
                    <a:lnTo>
                      <a:pt x="2183" y="1412"/>
                    </a:lnTo>
                    <a:lnTo>
                      <a:pt x="2190" y="1385"/>
                    </a:lnTo>
                    <a:lnTo>
                      <a:pt x="2190" y="1359"/>
                    </a:lnTo>
                    <a:lnTo>
                      <a:pt x="2197" y="1332"/>
                    </a:lnTo>
                    <a:lnTo>
                      <a:pt x="2204" y="1306"/>
                    </a:lnTo>
                    <a:lnTo>
                      <a:pt x="2211" y="1280"/>
                    </a:lnTo>
                    <a:lnTo>
                      <a:pt x="2211" y="1253"/>
                    </a:lnTo>
                    <a:lnTo>
                      <a:pt x="2211" y="1218"/>
                    </a:lnTo>
                    <a:lnTo>
                      <a:pt x="2211" y="1147"/>
                    </a:lnTo>
                    <a:lnTo>
                      <a:pt x="2204" y="1112"/>
                    </a:lnTo>
                    <a:lnTo>
                      <a:pt x="2197" y="1041"/>
                    </a:lnTo>
                    <a:lnTo>
                      <a:pt x="2190" y="1006"/>
                    </a:lnTo>
                    <a:lnTo>
                      <a:pt x="2183" y="979"/>
                    </a:lnTo>
                    <a:lnTo>
                      <a:pt x="2169" y="944"/>
                    </a:lnTo>
                    <a:lnTo>
                      <a:pt x="2148" y="873"/>
                    </a:lnTo>
                    <a:lnTo>
                      <a:pt x="2141" y="820"/>
                    </a:lnTo>
                    <a:lnTo>
                      <a:pt x="2085" y="785"/>
                    </a:lnTo>
                    <a:lnTo>
                      <a:pt x="2035" y="759"/>
                    </a:lnTo>
                    <a:lnTo>
                      <a:pt x="2007" y="741"/>
                    </a:lnTo>
                    <a:lnTo>
                      <a:pt x="1951" y="732"/>
                    </a:lnTo>
                    <a:lnTo>
                      <a:pt x="1909" y="715"/>
                    </a:lnTo>
                    <a:lnTo>
                      <a:pt x="1852" y="697"/>
                    </a:lnTo>
                    <a:lnTo>
                      <a:pt x="1810" y="688"/>
                    </a:lnTo>
                    <a:lnTo>
                      <a:pt x="1768" y="670"/>
                    </a:lnTo>
                    <a:lnTo>
                      <a:pt x="1746" y="662"/>
                    </a:lnTo>
                    <a:lnTo>
                      <a:pt x="1725" y="644"/>
                    </a:lnTo>
                    <a:lnTo>
                      <a:pt x="1697" y="626"/>
                    </a:lnTo>
                    <a:lnTo>
                      <a:pt x="1669" y="609"/>
                    </a:lnTo>
                    <a:lnTo>
                      <a:pt x="1627" y="600"/>
                    </a:lnTo>
                    <a:lnTo>
                      <a:pt x="1584" y="591"/>
                    </a:lnTo>
                    <a:lnTo>
                      <a:pt x="1542" y="582"/>
                    </a:lnTo>
                    <a:lnTo>
                      <a:pt x="1500" y="573"/>
                    </a:lnTo>
                    <a:lnTo>
                      <a:pt x="1444" y="556"/>
                    </a:lnTo>
                    <a:lnTo>
                      <a:pt x="1401" y="547"/>
                    </a:lnTo>
                    <a:lnTo>
                      <a:pt x="1359" y="538"/>
                    </a:lnTo>
                    <a:lnTo>
                      <a:pt x="1317" y="520"/>
                    </a:lnTo>
                    <a:lnTo>
                      <a:pt x="1275" y="512"/>
                    </a:lnTo>
                    <a:lnTo>
                      <a:pt x="1232" y="494"/>
                    </a:lnTo>
                    <a:lnTo>
                      <a:pt x="1204" y="467"/>
                    </a:lnTo>
                    <a:lnTo>
                      <a:pt x="1176" y="432"/>
                    </a:lnTo>
                    <a:lnTo>
                      <a:pt x="1162" y="406"/>
                    </a:lnTo>
                    <a:lnTo>
                      <a:pt x="1155" y="335"/>
                    </a:lnTo>
                    <a:lnTo>
                      <a:pt x="1148" y="264"/>
                    </a:lnTo>
                    <a:lnTo>
                      <a:pt x="1148" y="229"/>
                    </a:lnTo>
                    <a:lnTo>
                      <a:pt x="1141" y="203"/>
                    </a:lnTo>
                    <a:lnTo>
                      <a:pt x="1134" y="167"/>
                    </a:lnTo>
                    <a:lnTo>
                      <a:pt x="1120" y="132"/>
                    </a:lnTo>
                    <a:lnTo>
                      <a:pt x="1105" y="105"/>
                    </a:lnTo>
                    <a:lnTo>
                      <a:pt x="1077" y="88"/>
                    </a:lnTo>
                    <a:lnTo>
                      <a:pt x="1035" y="79"/>
                    </a:lnTo>
                    <a:lnTo>
                      <a:pt x="993" y="70"/>
                    </a:lnTo>
                    <a:lnTo>
                      <a:pt x="965" y="52"/>
                    </a:lnTo>
                    <a:lnTo>
                      <a:pt x="943" y="35"/>
                    </a:lnTo>
                    <a:lnTo>
                      <a:pt x="915" y="26"/>
                    </a:lnTo>
                    <a:lnTo>
                      <a:pt x="887" y="17"/>
                    </a:lnTo>
                    <a:lnTo>
                      <a:pt x="866" y="8"/>
                    </a:lnTo>
                    <a:lnTo>
                      <a:pt x="845" y="8"/>
                    </a:lnTo>
                    <a:lnTo>
                      <a:pt x="824" y="0"/>
                    </a:lnTo>
                    <a:lnTo>
                      <a:pt x="796" y="0"/>
                    </a:lnTo>
                    <a:lnTo>
                      <a:pt x="767" y="0"/>
                    </a:lnTo>
                    <a:lnTo>
                      <a:pt x="746" y="0"/>
                    </a:lnTo>
                    <a:lnTo>
                      <a:pt x="725" y="0"/>
                    </a:lnTo>
                    <a:lnTo>
                      <a:pt x="704" y="0"/>
                    </a:lnTo>
                    <a:lnTo>
                      <a:pt x="683" y="8"/>
                    </a:lnTo>
                    <a:lnTo>
                      <a:pt x="641" y="35"/>
                    </a:lnTo>
                    <a:lnTo>
                      <a:pt x="641" y="35"/>
                    </a:lnTo>
                  </a:path>
                </a:pathLst>
              </a:custGeom>
              <a:blipFill dpi="0" rotWithShape="0">
                <a:blip r:embed="rId2" cstate="print"/>
                <a:srcRect/>
                <a:tile tx="0" ty="0" sx="100000" sy="100000" flip="none" algn="tl"/>
              </a:blipFill>
              <a:ln w="12700" cap="rnd" cmpd="sng">
                <a:solidFill>
                  <a:schemeClr val="tx2"/>
                </a:solidFill>
                <a:prstDash val="solid"/>
                <a:round/>
                <a:headEnd/>
                <a:tailEnd/>
              </a:ln>
              <a:effectLst>
                <a:outerShdw dist="107763" dir="2700000" algn="ctr" rotWithShape="0">
                  <a:schemeClr val="bg2"/>
                </a:outerShdw>
              </a:effectLst>
            </p:spPr>
            <p:txBody>
              <a:bodyPr/>
              <a:lstStyle/>
              <a:p>
                <a:endParaRPr lang="en-US"/>
              </a:p>
            </p:txBody>
          </p:sp>
          <p:sp>
            <p:nvSpPr>
              <p:cNvPr id="24" name="AutoShape 5">
                <a:extLst>
                  <a:ext uri="{FF2B5EF4-FFF2-40B4-BE49-F238E27FC236}">
                    <a16:creationId xmlns:a16="http://schemas.microsoft.com/office/drawing/2014/main" id="{8B5D9097-BEEF-44EB-B5F2-DCBF1D92ECDE}"/>
                  </a:ext>
                </a:extLst>
              </p:cNvPr>
              <p:cNvSpPr>
                <a:spLocks noChangeArrowheads="1"/>
              </p:cNvSpPr>
              <p:nvPr/>
            </p:nvSpPr>
            <p:spPr bwMode="auto">
              <a:xfrm>
                <a:off x="1483" y="1856"/>
                <a:ext cx="48" cy="62"/>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25" name="AutoShape 6">
                <a:extLst>
                  <a:ext uri="{FF2B5EF4-FFF2-40B4-BE49-F238E27FC236}">
                    <a16:creationId xmlns:a16="http://schemas.microsoft.com/office/drawing/2014/main" id="{ED3A82BA-0635-417F-BAB6-164FEFA5AF60}"/>
                  </a:ext>
                </a:extLst>
              </p:cNvPr>
              <p:cNvSpPr>
                <a:spLocks noChangeArrowheads="1"/>
              </p:cNvSpPr>
              <p:nvPr/>
            </p:nvSpPr>
            <p:spPr bwMode="auto">
              <a:xfrm>
                <a:off x="1426" y="2491"/>
                <a:ext cx="49" cy="63"/>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26" name="AutoShape 7">
                <a:extLst>
                  <a:ext uri="{FF2B5EF4-FFF2-40B4-BE49-F238E27FC236}">
                    <a16:creationId xmlns:a16="http://schemas.microsoft.com/office/drawing/2014/main" id="{CBC9BCBB-DE71-466D-AFF0-88358EE70511}"/>
                  </a:ext>
                </a:extLst>
              </p:cNvPr>
              <p:cNvSpPr>
                <a:spLocks noChangeArrowheads="1"/>
              </p:cNvSpPr>
              <p:nvPr/>
            </p:nvSpPr>
            <p:spPr bwMode="auto">
              <a:xfrm>
                <a:off x="1934" y="2350"/>
                <a:ext cx="48" cy="61"/>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27" name="AutoShape 8">
                <a:extLst>
                  <a:ext uri="{FF2B5EF4-FFF2-40B4-BE49-F238E27FC236}">
                    <a16:creationId xmlns:a16="http://schemas.microsoft.com/office/drawing/2014/main" id="{753257BC-3678-4A77-8CD8-AD815AFBDF35}"/>
                  </a:ext>
                </a:extLst>
              </p:cNvPr>
              <p:cNvSpPr>
                <a:spLocks noChangeArrowheads="1"/>
              </p:cNvSpPr>
              <p:nvPr/>
            </p:nvSpPr>
            <p:spPr bwMode="auto">
              <a:xfrm>
                <a:off x="1990" y="3007"/>
                <a:ext cx="48" cy="63"/>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28" name="AutoShape 9">
                <a:extLst>
                  <a:ext uri="{FF2B5EF4-FFF2-40B4-BE49-F238E27FC236}">
                    <a16:creationId xmlns:a16="http://schemas.microsoft.com/office/drawing/2014/main" id="{E9BD8C95-B988-4822-8365-0F1808C2A16D}"/>
                  </a:ext>
                </a:extLst>
              </p:cNvPr>
              <p:cNvSpPr>
                <a:spLocks noChangeArrowheads="1"/>
              </p:cNvSpPr>
              <p:nvPr/>
            </p:nvSpPr>
            <p:spPr bwMode="auto">
              <a:xfrm>
                <a:off x="2666" y="2350"/>
                <a:ext cx="49" cy="61"/>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29" name="AutoShape 10">
                <a:extLst>
                  <a:ext uri="{FF2B5EF4-FFF2-40B4-BE49-F238E27FC236}">
                    <a16:creationId xmlns:a16="http://schemas.microsoft.com/office/drawing/2014/main" id="{D7CD2BE0-B27F-49E8-8728-FBE974F7B10F}"/>
                  </a:ext>
                </a:extLst>
              </p:cNvPr>
              <p:cNvSpPr>
                <a:spLocks noChangeArrowheads="1"/>
              </p:cNvSpPr>
              <p:nvPr/>
            </p:nvSpPr>
            <p:spPr bwMode="auto">
              <a:xfrm>
                <a:off x="2618" y="3247"/>
                <a:ext cx="49" cy="63"/>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30" name="Rectangle 11">
                <a:extLst>
                  <a:ext uri="{FF2B5EF4-FFF2-40B4-BE49-F238E27FC236}">
                    <a16:creationId xmlns:a16="http://schemas.microsoft.com/office/drawing/2014/main" id="{FC154680-6A56-416F-8F77-FCF7B444EC24}"/>
                  </a:ext>
                </a:extLst>
              </p:cNvPr>
              <p:cNvSpPr>
                <a:spLocks noChangeArrowheads="1"/>
              </p:cNvSpPr>
              <p:nvPr/>
            </p:nvSpPr>
            <p:spPr bwMode="auto">
              <a:xfrm>
                <a:off x="2160" y="1488"/>
                <a:ext cx="480" cy="173"/>
              </a:xfrm>
              <a:prstGeom prst="rect">
                <a:avLst/>
              </a:prstGeom>
              <a:noFill/>
              <a:ln w="9525">
                <a:noFill/>
                <a:miter lim="800000"/>
                <a:headEnd/>
                <a:tailEnd/>
              </a:ln>
              <a:effectLst/>
            </p:spPr>
            <p:txBody>
              <a:bodyPr wrap="none" anchor="ctr"/>
              <a:lstStyle/>
              <a:p>
                <a:endParaRPr lang="en-US"/>
              </a:p>
            </p:txBody>
          </p:sp>
          <p:sp>
            <p:nvSpPr>
              <p:cNvPr id="31" name="Rectangle 12">
                <a:extLst>
                  <a:ext uri="{FF2B5EF4-FFF2-40B4-BE49-F238E27FC236}">
                    <a16:creationId xmlns:a16="http://schemas.microsoft.com/office/drawing/2014/main" id="{E760AA8A-BF49-4D39-83E0-44A6F51CED70}"/>
                  </a:ext>
                </a:extLst>
              </p:cNvPr>
              <p:cNvSpPr>
                <a:spLocks noChangeArrowheads="1"/>
              </p:cNvSpPr>
              <p:nvPr/>
            </p:nvSpPr>
            <p:spPr bwMode="auto">
              <a:xfrm>
                <a:off x="1200" y="1776"/>
                <a:ext cx="384" cy="231"/>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b="1"/>
                  <a:t>P1</a:t>
                </a:r>
                <a:endParaRPr lang="de-DE" b="1">
                  <a:solidFill>
                    <a:schemeClr val="accent2"/>
                  </a:solidFill>
                </a:endParaRPr>
              </a:p>
            </p:txBody>
          </p:sp>
          <p:sp>
            <p:nvSpPr>
              <p:cNvPr id="32" name="Rectangle 13">
                <a:extLst>
                  <a:ext uri="{FF2B5EF4-FFF2-40B4-BE49-F238E27FC236}">
                    <a16:creationId xmlns:a16="http://schemas.microsoft.com/office/drawing/2014/main" id="{B7FAFC57-3B7B-45FE-85F5-A1F13FE25319}"/>
                  </a:ext>
                </a:extLst>
              </p:cNvPr>
              <p:cNvSpPr>
                <a:spLocks noChangeArrowheads="1"/>
              </p:cNvSpPr>
              <p:nvPr/>
            </p:nvSpPr>
            <p:spPr bwMode="auto">
              <a:xfrm>
                <a:off x="1152" y="2448"/>
                <a:ext cx="384" cy="231"/>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b="1"/>
                  <a:t>P2</a:t>
                </a:r>
                <a:endParaRPr lang="de-DE" b="1">
                  <a:solidFill>
                    <a:schemeClr val="accent2"/>
                  </a:solidFill>
                </a:endParaRPr>
              </a:p>
            </p:txBody>
          </p:sp>
          <p:sp>
            <p:nvSpPr>
              <p:cNvPr id="33" name="Rectangle 14">
                <a:extLst>
                  <a:ext uri="{FF2B5EF4-FFF2-40B4-BE49-F238E27FC236}">
                    <a16:creationId xmlns:a16="http://schemas.microsoft.com/office/drawing/2014/main" id="{A7A005C2-1212-4DCD-AD08-1259DE238AF7}"/>
                  </a:ext>
                </a:extLst>
              </p:cNvPr>
              <p:cNvSpPr>
                <a:spLocks noChangeArrowheads="1"/>
              </p:cNvSpPr>
              <p:nvPr/>
            </p:nvSpPr>
            <p:spPr bwMode="auto">
              <a:xfrm>
                <a:off x="1920" y="2256"/>
                <a:ext cx="384" cy="231"/>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b="1"/>
                  <a:t>P3</a:t>
                </a:r>
                <a:endParaRPr lang="de-DE" b="1">
                  <a:solidFill>
                    <a:schemeClr val="accent2"/>
                  </a:solidFill>
                </a:endParaRPr>
              </a:p>
            </p:txBody>
          </p:sp>
          <p:sp>
            <p:nvSpPr>
              <p:cNvPr id="34" name="Rectangle 15">
                <a:extLst>
                  <a:ext uri="{FF2B5EF4-FFF2-40B4-BE49-F238E27FC236}">
                    <a16:creationId xmlns:a16="http://schemas.microsoft.com/office/drawing/2014/main" id="{E4941266-3C7B-4527-B3C4-8F9D8BB54EC5}"/>
                  </a:ext>
                </a:extLst>
              </p:cNvPr>
              <p:cNvSpPr>
                <a:spLocks noChangeArrowheads="1"/>
              </p:cNvSpPr>
              <p:nvPr/>
            </p:nvSpPr>
            <p:spPr bwMode="auto">
              <a:xfrm>
                <a:off x="2640" y="2304"/>
                <a:ext cx="384" cy="231"/>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b="1"/>
                  <a:t>P5</a:t>
                </a:r>
                <a:endParaRPr lang="de-DE" b="1">
                  <a:solidFill>
                    <a:schemeClr val="accent2"/>
                  </a:solidFill>
                </a:endParaRPr>
              </a:p>
            </p:txBody>
          </p:sp>
          <p:sp>
            <p:nvSpPr>
              <p:cNvPr id="35" name="Rectangle 16">
                <a:extLst>
                  <a:ext uri="{FF2B5EF4-FFF2-40B4-BE49-F238E27FC236}">
                    <a16:creationId xmlns:a16="http://schemas.microsoft.com/office/drawing/2014/main" id="{424A96C6-1B7A-4276-A6E0-132D3B896D5C}"/>
                  </a:ext>
                </a:extLst>
              </p:cNvPr>
              <p:cNvSpPr>
                <a:spLocks noChangeArrowheads="1"/>
              </p:cNvSpPr>
              <p:nvPr/>
            </p:nvSpPr>
            <p:spPr bwMode="auto">
              <a:xfrm>
                <a:off x="1680" y="3024"/>
                <a:ext cx="432" cy="231"/>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b="1"/>
                  <a:t>P4</a:t>
                </a:r>
                <a:endParaRPr lang="de-DE" b="1">
                  <a:solidFill>
                    <a:schemeClr val="accent2"/>
                  </a:solidFill>
                </a:endParaRPr>
              </a:p>
            </p:txBody>
          </p:sp>
          <p:sp>
            <p:nvSpPr>
              <p:cNvPr id="36" name="Rectangle 17">
                <a:extLst>
                  <a:ext uri="{FF2B5EF4-FFF2-40B4-BE49-F238E27FC236}">
                    <a16:creationId xmlns:a16="http://schemas.microsoft.com/office/drawing/2014/main" id="{C9567B88-21F7-40F4-9384-CF552D90BE05}"/>
                  </a:ext>
                </a:extLst>
              </p:cNvPr>
              <p:cNvSpPr>
                <a:spLocks noChangeArrowheads="1"/>
              </p:cNvSpPr>
              <p:nvPr/>
            </p:nvSpPr>
            <p:spPr bwMode="auto">
              <a:xfrm>
                <a:off x="2496" y="3216"/>
                <a:ext cx="576" cy="231"/>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b="1"/>
                  <a:t>P6</a:t>
                </a:r>
                <a:endParaRPr lang="de-DE" b="1">
                  <a:solidFill>
                    <a:schemeClr val="accent2"/>
                  </a:solidFill>
                </a:endParaRPr>
              </a:p>
            </p:txBody>
          </p:sp>
        </p:grpSp>
        <p:sp>
          <p:nvSpPr>
            <p:cNvPr id="6" name="AutoShape 18">
              <a:extLst>
                <a:ext uri="{FF2B5EF4-FFF2-40B4-BE49-F238E27FC236}">
                  <a16:creationId xmlns:a16="http://schemas.microsoft.com/office/drawing/2014/main" id="{22B45476-CF1F-44C2-A172-AF10E49E051A}"/>
                </a:ext>
              </a:extLst>
            </p:cNvPr>
            <p:cNvSpPr>
              <a:spLocks noChangeArrowheads="1"/>
            </p:cNvSpPr>
            <p:nvPr/>
          </p:nvSpPr>
          <p:spPr bwMode="auto">
            <a:xfrm>
              <a:off x="1462" y="912"/>
              <a:ext cx="136" cy="1000"/>
            </a:xfrm>
            <a:prstGeom prst="cube">
              <a:avLst>
                <a:gd name="adj" fmla="val 24995"/>
              </a:avLst>
            </a:prstGeom>
            <a:solidFill>
              <a:srgbClr val="6699FF"/>
            </a:solidFill>
            <a:ln w="12700">
              <a:solidFill>
                <a:srgbClr val="FF0033"/>
              </a:solidFill>
              <a:miter lim="800000"/>
              <a:headEnd/>
              <a:tailEnd/>
            </a:ln>
            <a:effectLst>
              <a:outerShdw dist="107763" dir="2700000" algn="ctr" rotWithShape="0">
                <a:schemeClr val="bg2"/>
              </a:outerShdw>
            </a:effectLst>
          </p:spPr>
          <p:txBody>
            <a:bodyPr wrap="none" anchor="ctr"/>
            <a:lstStyle/>
            <a:p>
              <a:endParaRPr lang="en-US"/>
            </a:p>
          </p:txBody>
        </p:sp>
        <p:sp>
          <p:nvSpPr>
            <p:cNvPr id="7" name="AutoShape 19">
              <a:extLst>
                <a:ext uri="{FF2B5EF4-FFF2-40B4-BE49-F238E27FC236}">
                  <a16:creationId xmlns:a16="http://schemas.microsoft.com/office/drawing/2014/main" id="{783CFEFC-01F5-4264-9B87-A0D0FBEE40C7}"/>
                </a:ext>
              </a:extLst>
            </p:cNvPr>
            <p:cNvSpPr>
              <a:spLocks noChangeArrowheads="1"/>
            </p:cNvSpPr>
            <p:nvPr/>
          </p:nvSpPr>
          <p:spPr bwMode="auto">
            <a:xfrm>
              <a:off x="1990" y="2400"/>
              <a:ext cx="136" cy="520"/>
            </a:xfrm>
            <a:prstGeom prst="cube">
              <a:avLst>
                <a:gd name="adj" fmla="val 24995"/>
              </a:avLst>
            </a:prstGeom>
            <a:solidFill>
              <a:srgbClr val="6699FF"/>
            </a:solidFill>
            <a:ln w="12700">
              <a:solidFill>
                <a:srgbClr val="FF0033"/>
              </a:solidFill>
              <a:miter lim="800000"/>
              <a:headEnd/>
              <a:tailEnd/>
            </a:ln>
            <a:effectLst>
              <a:outerShdw dist="107763" dir="2700000" algn="ctr" rotWithShape="0">
                <a:schemeClr val="bg2"/>
              </a:outerShdw>
            </a:effectLst>
          </p:spPr>
          <p:txBody>
            <a:bodyPr wrap="none" anchor="ctr"/>
            <a:lstStyle/>
            <a:p>
              <a:endParaRPr lang="en-US"/>
            </a:p>
          </p:txBody>
        </p:sp>
        <p:sp>
          <p:nvSpPr>
            <p:cNvPr id="8" name="AutoShape 20">
              <a:extLst>
                <a:ext uri="{FF2B5EF4-FFF2-40B4-BE49-F238E27FC236}">
                  <a16:creationId xmlns:a16="http://schemas.microsoft.com/office/drawing/2014/main" id="{88E4AC90-E434-4A83-94A1-4A1504E83F5F}"/>
                </a:ext>
              </a:extLst>
            </p:cNvPr>
            <p:cNvSpPr>
              <a:spLocks noChangeArrowheads="1"/>
            </p:cNvSpPr>
            <p:nvPr/>
          </p:nvSpPr>
          <p:spPr bwMode="auto">
            <a:xfrm>
              <a:off x="886" y="1152"/>
              <a:ext cx="136" cy="328"/>
            </a:xfrm>
            <a:prstGeom prst="cube">
              <a:avLst>
                <a:gd name="adj" fmla="val 33292"/>
              </a:avLst>
            </a:prstGeom>
            <a:solidFill>
              <a:srgbClr val="6699FF"/>
            </a:solidFill>
            <a:ln w="12700">
              <a:solidFill>
                <a:srgbClr val="FF0033"/>
              </a:solidFill>
              <a:miter lim="800000"/>
              <a:headEnd/>
              <a:tailEnd/>
            </a:ln>
            <a:effectLst>
              <a:outerShdw dist="107763" dir="2700000" algn="ctr" rotWithShape="0">
                <a:schemeClr val="bg2"/>
              </a:outerShdw>
            </a:effectLst>
          </p:spPr>
          <p:txBody>
            <a:bodyPr wrap="none" anchor="ctr"/>
            <a:lstStyle/>
            <a:p>
              <a:endParaRPr lang="en-US"/>
            </a:p>
          </p:txBody>
        </p:sp>
        <p:sp>
          <p:nvSpPr>
            <p:cNvPr id="9" name="AutoShape 21">
              <a:extLst>
                <a:ext uri="{FF2B5EF4-FFF2-40B4-BE49-F238E27FC236}">
                  <a16:creationId xmlns:a16="http://schemas.microsoft.com/office/drawing/2014/main" id="{157BF269-5A80-4249-A730-CC697A54FED6}"/>
                </a:ext>
              </a:extLst>
            </p:cNvPr>
            <p:cNvSpPr>
              <a:spLocks noChangeArrowheads="1"/>
            </p:cNvSpPr>
            <p:nvPr/>
          </p:nvSpPr>
          <p:spPr bwMode="auto">
            <a:xfrm>
              <a:off x="2134" y="1440"/>
              <a:ext cx="136" cy="520"/>
            </a:xfrm>
            <a:prstGeom prst="cube">
              <a:avLst>
                <a:gd name="adj" fmla="val 24995"/>
              </a:avLst>
            </a:prstGeom>
            <a:solidFill>
              <a:srgbClr val="6699FF"/>
            </a:solidFill>
            <a:ln w="12700">
              <a:solidFill>
                <a:srgbClr val="FF0033"/>
              </a:solidFill>
              <a:miter lim="800000"/>
              <a:headEnd/>
              <a:tailEnd/>
            </a:ln>
            <a:effectLst>
              <a:outerShdw dist="107763" dir="2700000" algn="ctr" rotWithShape="0">
                <a:schemeClr val="bg2"/>
              </a:outerShdw>
            </a:effectLst>
          </p:spPr>
          <p:txBody>
            <a:bodyPr wrap="none" anchor="ctr"/>
            <a:lstStyle/>
            <a:p>
              <a:endParaRPr lang="en-US"/>
            </a:p>
          </p:txBody>
        </p:sp>
        <p:sp>
          <p:nvSpPr>
            <p:cNvPr id="10" name="AutoShape 22">
              <a:extLst>
                <a:ext uri="{FF2B5EF4-FFF2-40B4-BE49-F238E27FC236}">
                  <a16:creationId xmlns:a16="http://schemas.microsoft.com/office/drawing/2014/main" id="{26A978B3-C5E8-4448-99B8-1C2F6C83D827}"/>
                </a:ext>
              </a:extLst>
            </p:cNvPr>
            <p:cNvSpPr>
              <a:spLocks noChangeArrowheads="1"/>
            </p:cNvSpPr>
            <p:nvPr/>
          </p:nvSpPr>
          <p:spPr bwMode="auto">
            <a:xfrm>
              <a:off x="838" y="1728"/>
              <a:ext cx="136" cy="424"/>
            </a:xfrm>
            <a:prstGeom prst="cube">
              <a:avLst>
                <a:gd name="adj" fmla="val 24995"/>
              </a:avLst>
            </a:prstGeom>
            <a:solidFill>
              <a:srgbClr val="6699FF"/>
            </a:solidFill>
            <a:ln w="12700">
              <a:solidFill>
                <a:srgbClr val="FF0033"/>
              </a:solidFill>
              <a:miter lim="800000"/>
              <a:headEnd/>
              <a:tailEnd/>
            </a:ln>
            <a:effectLst>
              <a:outerShdw dist="107763" dir="2700000" algn="ctr" rotWithShape="0">
                <a:schemeClr val="bg2"/>
              </a:outerShdw>
            </a:effectLst>
          </p:spPr>
          <p:txBody>
            <a:bodyPr wrap="none" anchor="ctr"/>
            <a:lstStyle/>
            <a:p>
              <a:endParaRPr lang="en-US"/>
            </a:p>
          </p:txBody>
        </p:sp>
        <p:sp>
          <p:nvSpPr>
            <p:cNvPr id="11" name="AutoShape 23">
              <a:extLst>
                <a:ext uri="{FF2B5EF4-FFF2-40B4-BE49-F238E27FC236}">
                  <a16:creationId xmlns:a16="http://schemas.microsoft.com/office/drawing/2014/main" id="{AE7B4230-C0AA-4652-890D-A157C5806401}"/>
                </a:ext>
              </a:extLst>
            </p:cNvPr>
            <p:cNvSpPr>
              <a:spLocks noChangeArrowheads="1"/>
            </p:cNvSpPr>
            <p:nvPr/>
          </p:nvSpPr>
          <p:spPr bwMode="auto">
            <a:xfrm>
              <a:off x="1270" y="2448"/>
              <a:ext cx="136" cy="232"/>
            </a:xfrm>
            <a:prstGeom prst="cube">
              <a:avLst>
                <a:gd name="adj" fmla="val 24995"/>
              </a:avLst>
            </a:prstGeom>
            <a:solidFill>
              <a:srgbClr val="6699FF"/>
            </a:solidFill>
            <a:ln w="12700">
              <a:solidFill>
                <a:srgbClr val="FF0033"/>
              </a:solidFill>
              <a:miter lim="800000"/>
              <a:headEnd/>
              <a:tailEnd/>
            </a:ln>
            <a:effectLst>
              <a:outerShdw dist="107763" dir="2700000" algn="ctr" rotWithShape="0">
                <a:schemeClr val="bg2"/>
              </a:outerShdw>
            </a:effectLst>
          </p:spPr>
          <p:txBody>
            <a:bodyPr wrap="none" anchor="ctr"/>
            <a:lstStyle/>
            <a:p>
              <a:endParaRPr lang="en-US"/>
            </a:p>
          </p:txBody>
        </p:sp>
        <p:sp>
          <p:nvSpPr>
            <p:cNvPr id="12" name="Line 24">
              <a:extLst>
                <a:ext uri="{FF2B5EF4-FFF2-40B4-BE49-F238E27FC236}">
                  <a16:creationId xmlns:a16="http://schemas.microsoft.com/office/drawing/2014/main" id="{D45F6C85-66ED-418A-883A-5046A6CCBE32}"/>
                </a:ext>
              </a:extLst>
            </p:cNvPr>
            <p:cNvSpPr>
              <a:spLocks noChangeShapeType="1"/>
            </p:cNvSpPr>
            <p:nvPr/>
          </p:nvSpPr>
          <p:spPr bwMode="auto">
            <a:xfrm flipV="1">
              <a:off x="1074" y="1100"/>
              <a:ext cx="2688" cy="336"/>
            </a:xfrm>
            <a:prstGeom prst="line">
              <a:avLst/>
            </a:prstGeom>
            <a:noFill/>
            <a:ln w="12700">
              <a:solidFill>
                <a:srgbClr val="FF33FF"/>
              </a:solidFill>
              <a:prstDash val="dashDot"/>
              <a:round/>
              <a:headEnd type="none" w="sm" len="sm"/>
              <a:tailEnd type="none" w="sm" len="sm"/>
            </a:ln>
            <a:effectLst/>
          </p:spPr>
          <p:txBody>
            <a:bodyPr wrap="none" anchor="ctr"/>
            <a:lstStyle/>
            <a:p>
              <a:endParaRPr lang="en-US"/>
            </a:p>
          </p:txBody>
        </p:sp>
        <p:sp>
          <p:nvSpPr>
            <p:cNvPr id="13" name="Line 25">
              <a:extLst>
                <a:ext uri="{FF2B5EF4-FFF2-40B4-BE49-F238E27FC236}">
                  <a16:creationId xmlns:a16="http://schemas.microsoft.com/office/drawing/2014/main" id="{874C6D39-69D9-4B97-A1A0-0C13BC9F82EC}"/>
                </a:ext>
              </a:extLst>
            </p:cNvPr>
            <p:cNvSpPr>
              <a:spLocks noChangeShapeType="1"/>
            </p:cNvSpPr>
            <p:nvPr/>
          </p:nvSpPr>
          <p:spPr bwMode="auto">
            <a:xfrm flipV="1">
              <a:off x="1602" y="1100"/>
              <a:ext cx="2160" cy="816"/>
            </a:xfrm>
            <a:prstGeom prst="line">
              <a:avLst/>
            </a:prstGeom>
            <a:noFill/>
            <a:ln w="12700">
              <a:solidFill>
                <a:srgbClr val="FF33FF"/>
              </a:solidFill>
              <a:prstDash val="dashDot"/>
              <a:round/>
              <a:headEnd type="none" w="sm" len="sm"/>
              <a:tailEnd type="none" w="sm" len="sm"/>
            </a:ln>
            <a:effectLst/>
          </p:spPr>
          <p:txBody>
            <a:bodyPr wrap="none" anchor="ctr"/>
            <a:lstStyle/>
            <a:p>
              <a:endParaRPr lang="en-US"/>
            </a:p>
          </p:txBody>
        </p:sp>
        <p:sp>
          <p:nvSpPr>
            <p:cNvPr id="14" name="Line 26">
              <a:extLst>
                <a:ext uri="{FF2B5EF4-FFF2-40B4-BE49-F238E27FC236}">
                  <a16:creationId xmlns:a16="http://schemas.microsoft.com/office/drawing/2014/main" id="{78903317-3327-4106-AD77-9539E9182C41}"/>
                </a:ext>
              </a:extLst>
            </p:cNvPr>
            <p:cNvSpPr>
              <a:spLocks noChangeShapeType="1"/>
            </p:cNvSpPr>
            <p:nvPr/>
          </p:nvSpPr>
          <p:spPr bwMode="auto">
            <a:xfrm flipV="1">
              <a:off x="2226" y="1148"/>
              <a:ext cx="1488" cy="768"/>
            </a:xfrm>
            <a:prstGeom prst="line">
              <a:avLst/>
            </a:prstGeom>
            <a:noFill/>
            <a:ln w="12700">
              <a:solidFill>
                <a:srgbClr val="FF33FF"/>
              </a:solidFill>
              <a:prstDash val="dashDot"/>
              <a:round/>
              <a:headEnd type="none" w="sm" len="sm"/>
              <a:tailEnd type="none" w="sm" len="sm"/>
            </a:ln>
            <a:effectLst/>
          </p:spPr>
          <p:txBody>
            <a:bodyPr wrap="none" anchor="ctr"/>
            <a:lstStyle/>
            <a:p>
              <a:endParaRPr lang="en-US"/>
            </a:p>
          </p:txBody>
        </p:sp>
        <p:sp>
          <p:nvSpPr>
            <p:cNvPr id="15" name="Line 27">
              <a:extLst>
                <a:ext uri="{FF2B5EF4-FFF2-40B4-BE49-F238E27FC236}">
                  <a16:creationId xmlns:a16="http://schemas.microsoft.com/office/drawing/2014/main" id="{7EE2CED9-C842-4246-973E-63B31C36EF27}"/>
                </a:ext>
              </a:extLst>
            </p:cNvPr>
            <p:cNvSpPr>
              <a:spLocks noChangeShapeType="1"/>
            </p:cNvSpPr>
            <p:nvPr/>
          </p:nvSpPr>
          <p:spPr bwMode="auto">
            <a:xfrm flipV="1">
              <a:off x="2226" y="1100"/>
              <a:ext cx="1536" cy="1776"/>
            </a:xfrm>
            <a:prstGeom prst="line">
              <a:avLst/>
            </a:prstGeom>
            <a:noFill/>
            <a:ln w="12700">
              <a:solidFill>
                <a:srgbClr val="FF33FF"/>
              </a:solidFill>
              <a:prstDash val="dashDot"/>
              <a:round/>
              <a:headEnd type="none" w="sm" len="sm"/>
              <a:tailEnd type="none" w="sm" len="sm"/>
            </a:ln>
            <a:effectLst/>
          </p:spPr>
          <p:txBody>
            <a:bodyPr wrap="none" anchor="ctr"/>
            <a:lstStyle/>
            <a:p>
              <a:endParaRPr lang="en-US"/>
            </a:p>
          </p:txBody>
        </p:sp>
        <p:sp>
          <p:nvSpPr>
            <p:cNvPr id="16" name="Line 28">
              <a:extLst>
                <a:ext uri="{FF2B5EF4-FFF2-40B4-BE49-F238E27FC236}">
                  <a16:creationId xmlns:a16="http://schemas.microsoft.com/office/drawing/2014/main" id="{6D029DDC-320C-405E-8C26-B51724306AA1}"/>
                </a:ext>
              </a:extLst>
            </p:cNvPr>
            <p:cNvSpPr>
              <a:spLocks noChangeShapeType="1"/>
            </p:cNvSpPr>
            <p:nvPr/>
          </p:nvSpPr>
          <p:spPr bwMode="auto">
            <a:xfrm flipV="1">
              <a:off x="1554" y="1100"/>
              <a:ext cx="2208" cy="1488"/>
            </a:xfrm>
            <a:prstGeom prst="line">
              <a:avLst/>
            </a:prstGeom>
            <a:noFill/>
            <a:ln w="12700">
              <a:solidFill>
                <a:srgbClr val="FF33FF"/>
              </a:solidFill>
              <a:prstDash val="dashDot"/>
              <a:round/>
              <a:headEnd type="none" w="sm" len="sm"/>
              <a:tailEnd type="none" w="sm" len="sm"/>
            </a:ln>
            <a:effectLst/>
          </p:spPr>
          <p:txBody>
            <a:bodyPr wrap="none" anchor="ctr"/>
            <a:lstStyle/>
            <a:p>
              <a:endParaRPr lang="en-US"/>
            </a:p>
          </p:txBody>
        </p:sp>
        <p:sp>
          <p:nvSpPr>
            <p:cNvPr id="17" name="Line 29">
              <a:extLst>
                <a:ext uri="{FF2B5EF4-FFF2-40B4-BE49-F238E27FC236}">
                  <a16:creationId xmlns:a16="http://schemas.microsoft.com/office/drawing/2014/main" id="{BF31352E-3BA9-4DE9-BDEA-D544469966AB}"/>
                </a:ext>
              </a:extLst>
            </p:cNvPr>
            <p:cNvSpPr>
              <a:spLocks noChangeShapeType="1"/>
            </p:cNvSpPr>
            <p:nvPr/>
          </p:nvSpPr>
          <p:spPr bwMode="auto">
            <a:xfrm flipV="1">
              <a:off x="1074" y="1148"/>
              <a:ext cx="2640" cy="1104"/>
            </a:xfrm>
            <a:prstGeom prst="line">
              <a:avLst/>
            </a:prstGeom>
            <a:noFill/>
            <a:ln w="12700">
              <a:solidFill>
                <a:srgbClr val="FF33FF"/>
              </a:solidFill>
              <a:prstDash val="dashDot"/>
              <a:round/>
              <a:headEnd type="none" w="sm" len="sm"/>
              <a:tailEnd type="none" w="sm" len="sm"/>
            </a:ln>
            <a:effectLst/>
          </p:spPr>
          <p:txBody>
            <a:bodyPr wrap="none" anchor="ctr"/>
            <a:lstStyle/>
            <a:p>
              <a:endParaRPr lang="en-US"/>
            </a:p>
          </p:txBody>
        </p:sp>
        <p:sp>
          <p:nvSpPr>
            <p:cNvPr id="18" name="AutoShape 30">
              <a:extLst>
                <a:ext uri="{FF2B5EF4-FFF2-40B4-BE49-F238E27FC236}">
                  <a16:creationId xmlns:a16="http://schemas.microsoft.com/office/drawing/2014/main" id="{8AF8DDFA-95A5-4778-8E64-BC76C8F45C6A}"/>
                </a:ext>
              </a:extLst>
            </p:cNvPr>
            <p:cNvSpPr>
              <a:spLocks noChangeArrowheads="1"/>
            </p:cNvSpPr>
            <p:nvPr/>
          </p:nvSpPr>
          <p:spPr bwMode="auto">
            <a:xfrm>
              <a:off x="3622" y="864"/>
              <a:ext cx="232" cy="520"/>
            </a:xfrm>
            <a:prstGeom prst="cube">
              <a:avLst>
                <a:gd name="adj" fmla="val 24995"/>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9" name="Line 31">
              <a:extLst>
                <a:ext uri="{FF2B5EF4-FFF2-40B4-BE49-F238E27FC236}">
                  <a16:creationId xmlns:a16="http://schemas.microsoft.com/office/drawing/2014/main" id="{79C47417-625E-48B7-B194-462F2986B59B}"/>
                </a:ext>
              </a:extLst>
            </p:cNvPr>
            <p:cNvSpPr>
              <a:spLocks noChangeShapeType="1"/>
            </p:cNvSpPr>
            <p:nvPr/>
          </p:nvSpPr>
          <p:spPr bwMode="auto">
            <a:xfrm flipV="1">
              <a:off x="3714" y="1484"/>
              <a:ext cx="0" cy="528"/>
            </a:xfrm>
            <a:prstGeom prst="line">
              <a:avLst/>
            </a:prstGeom>
            <a:noFill/>
            <a:ln w="38100">
              <a:solidFill>
                <a:srgbClr val="CC0000"/>
              </a:solidFill>
              <a:round/>
              <a:headEnd type="oval" w="med" len="med"/>
              <a:tailEnd type="stealth" w="med" len="lg"/>
            </a:ln>
            <a:effectLst/>
          </p:spPr>
          <p:txBody>
            <a:bodyPr wrap="none" anchor="ctr"/>
            <a:lstStyle/>
            <a:p>
              <a:endParaRPr lang="en-US"/>
            </a:p>
          </p:txBody>
        </p:sp>
        <p:grpSp>
          <p:nvGrpSpPr>
            <p:cNvPr id="20" name="Group 32">
              <a:extLst>
                <a:ext uri="{FF2B5EF4-FFF2-40B4-BE49-F238E27FC236}">
                  <a16:creationId xmlns:a16="http://schemas.microsoft.com/office/drawing/2014/main" id="{7D402E71-1E14-478F-AE2A-9DDB79578856}"/>
                </a:ext>
              </a:extLst>
            </p:cNvPr>
            <p:cNvGrpSpPr>
              <a:grpSpLocks/>
            </p:cNvGrpSpPr>
            <p:nvPr/>
          </p:nvGrpSpPr>
          <p:grpSpPr bwMode="auto">
            <a:xfrm>
              <a:off x="3334" y="2160"/>
              <a:ext cx="952" cy="472"/>
              <a:chOff x="3844" y="2452"/>
              <a:chExt cx="952" cy="472"/>
            </a:xfrm>
          </p:grpSpPr>
          <p:sp>
            <p:nvSpPr>
              <p:cNvPr id="21" name="Rectangle 33">
                <a:extLst>
                  <a:ext uri="{FF2B5EF4-FFF2-40B4-BE49-F238E27FC236}">
                    <a16:creationId xmlns:a16="http://schemas.microsoft.com/office/drawing/2014/main" id="{4F9CFBAC-30EF-4CEB-94EB-54AED3CA5A93}"/>
                  </a:ext>
                </a:extLst>
              </p:cNvPr>
              <p:cNvSpPr>
                <a:spLocks noChangeArrowheads="1"/>
              </p:cNvSpPr>
              <p:nvPr/>
            </p:nvSpPr>
            <p:spPr bwMode="auto">
              <a:xfrm>
                <a:off x="3844" y="2452"/>
                <a:ext cx="952" cy="472"/>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22" name="Rectangle 34">
                <a:extLst>
                  <a:ext uri="{FF2B5EF4-FFF2-40B4-BE49-F238E27FC236}">
                    <a16:creationId xmlns:a16="http://schemas.microsoft.com/office/drawing/2014/main" id="{E2AF1F8A-DA79-4B7B-996F-BC64B7930048}"/>
                  </a:ext>
                </a:extLst>
              </p:cNvPr>
              <p:cNvSpPr>
                <a:spLocks noChangeArrowheads="1"/>
              </p:cNvSpPr>
              <p:nvPr/>
            </p:nvSpPr>
            <p:spPr bwMode="auto">
              <a:xfrm>
                <a:off x="3888" y="2496"/>
                <a:ext cx="816" cy="404"/>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b="1">
                    <a:solidFill>
                      <a:srgbClr val="FFFF00"/>
                    </a:solidFill>
                  </a:rPr>
                  <a:t>Average Rainfall</a:t>
                </a:r>
              </a:p>
            </p:txBody>
          </p:sp>
        </p:grpSp>
      </p:grpSp>
    </p:spTree>
    <p:extLst>
      <p:ext uri="{BB962C8B-B14F-4D97-AF65-F5344CB8AC3E}">
        <p14:creationId xmlns:p14="http://schemas.microsoft.com/office/powerpoint/2010/main" val="39375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6FF714-0142-4B54-B2A6-97D729627059}"/>
                  </a:ext>
                </a:extLst>
              </p:cNvPr>
              <p:cNvSpPr>
                <a:spLocks noGrp="1"/>
              </p:cNvSpPr>
              <p:nvPr>
                <p:ph idx="1"/>
              </p:nvPr>
            </p:nvSpPr>
            <p:spPr>
              <a:xfrm>
                <a:off x="203200" y="0"/>
                <a:ext cx="11811000" cy="6731000"/>
              </a:xfrm>
            </p:spPr>
            <p:txBody>
              <a:bodyPr>
                <a:noAutofit/>
              </a:bodyPr>
              <a:lstStyle/>
              <a:p>
                <a:pPr>
                  <a:lnSpc>
                    <a:spcPts val="32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following methods are used to measure the average precipitation over an area: </a:t>
                </a:r>
              </a:p>
              <a:p>
                <a:pPr marL="914400" lvl="1" indent="-457200">
                  <a:lnSpc>
                    <a:spcPts val="3200"/>
                  </a:lnSpc>
                  <a:buFont typeface="+mj-lt"/>
                  <a:buAutoNum type="arabicPeriod"/>
                </a:pPr>
                <a:r>
                  <a:rPr lang="en-US" dirty="0">
                    <a:latin typeface="Arial" panose="020B0604020202020204" pitchFamily="34" charset="0"/>
                    <a:cs typeface="Arial" panose="020B0604020202020204" pitchFamily="34" charset="0"/>
                  </a:rPr>
                  <a:t>Arithmetic Mean Method </a:t>
                </a:r>
              </a:p>
              <a:p>
                <a:pPr marL="914400" lvl="1" indent="-457200">
                  <a:lnSpc>
                    <a:spcPts val="3200"/>
                  </a:lnSpc>
                  <a:buFont typeface="+mj-lt"/>
                  <a:buAutoNum type="arabicPeriod"/>
                </a:pPr>
                <a:r>
                  <a:rPr lang="en-US" dirty="0">
                    <a:latin typeface="Arial" panose="020B0604020202020204" pitchFamily="34" charset="0"/>
                    <a:cs typeface="Arial" panose="020B0604020202020204" pitchFamily="34" charset="0"/>
                  </a:rPr>
                  <a:t>Thiessen polygon method </a:t>
                </a:r>
              </a:p>
              <a:p>
                <a:pPr marL="914400" lvl="1" indent="-457200">
                  <a:lnSpc>
                    <a:spcPts val="3200"/>
                  </a:lnSpc>
                  <a:buFont typeface="+mj-lt"/>
                  <a:buAutoNum type="arabicPeriod"/>
                </a:pPr>
                <a:r>
                  <a:rPr lang="en-US" dirty="0" err="1">
                    <a:latin typeface="Arial" panose="020B0604020202020204" pitchFamily="34" charset="0"/>
                    <a:cs typeface="Arial" panose="020B0604020202020204" pitchFamily="34" charset="0"/>
                  </a:rPr>
                  <a:t>Isohyetal</a:t>
                </a:r>
                <a:r>
                  <a:rPr lang="en-US" dirty="0">
                    <a:latin typeface="Arial" panose="020B0604020202020204" pitchFamily="34" charset="0"/>
                    <a:cs typeface="Arial" panose="020B0604020202020204" pitchFamily="34" charset="0"/>
                  </a:rPr>
                  <a:t> method </a:t>
                </a:r>
              </a:p>
              <a:p>
                <a:pPr marL="914400" lvl="1" indent="-457200">
                  <a:lnSpc>
                    <a:spcPts val="3200"/>
                  </a:lnSpc>
                  <a:buFont typeface="+mj-lt"/>
                  <a:buAutoNum type="arabicPeriod"/>
                </a:pPr>
                <a:r>
                  <a:rPr lang="en-US" dirty="0">
                    <a:latin typeface="Arial" panose="020B0604020202020204" pitchFamily="34" charset="0"/>
                    <a:cs typeface="Arial" panose="020B0604020202020204" pitchFamily="34" charset="0"/>
                  </a:rPr>
                  <a:t>Inverse distance weighting </a:t>
                </a:r>
              </a:p>
              <a:p>
                <a:pPr>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Arithmetic Mean Method </a:t>
                </a:r>
                <a:r>
                  <a:rPr lang="en-US" sz="2400" dirty="0">
                    <a:latin typeface="Arial" panose="020B0604020202020204" pitchFamily="34" charset="0"/>
                    <a:cs typeface="Arial" panose="020B0604020202020204" pitchFamily="34" charset="0"/>
                  </a:rPr>
                  <a:t>Simplest method for determining areal average </a:t>
                </a:r>
              </a:p>
              <a:p>
                <a:pPr>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It will only work where there are no significant orographic effects, the gauges are uniformly spaced throughout the watershed, and the rainfall depth over the entire watershed is nearly constant.</a:t>
                </a:r>
              </a:p>
              <a:p>
                <a:pPr marL="0" indent="0">
                  <a:lnSpc>
                    <a:spcPts val="2000"/>
                  </a:lnSpc>
                  <a:buNone/>
                </a:pPr>
                <a:r>
                  <a:rPr lang="en-US" sz="3200" dirty="0">
                    <a:latin typeface="Arial" panose="020B0604020202020204" pitchFamily="34" charset="0"/>
                    <a:cs typeface="Arial" panose="020B0604020202020204" pitchFamily="34" charset="0"/>
                  </a:rPr>
                  <a:t>  </a:t>
                </a:r>
              </a:p>
              <a:p>
                <a:pPr marL="0" indent="0">
                  <a:lnSpc>
                    <a:spcPts val="2000"/>
                  </a:lnSpc>
                  <a:buNone/>
                </a:pPr>
                <a:r>
                  <a:rPr lang="en-US" sz="3200" dirty="0">
                    <a:latin typeface="Arial" panose="020B0604020202020204" pitchFamily="34" charset="0"/>
                    <a:cs typeface="Arial" panose="020B0604020202020204" pitchFamily="34" charset="0"/>
                  </a:rPr>
                  <a:t>P</a:t>
                </a:r>
                <a:r>
                  <a:rPr lang="en-US" sz="3200" baseline="-25000" dirty="0">
                    <a:latin typeface="Arial" panose="020B0604020202020204" pitchFamily="34" charset="0"/>
                    <a:cs typeface="Arial" panose="020B0604020202020204" pitchFamily="34" charset="0"/>
                  </a:rPr>
                  <a:t>av</a:t>
                </a:r>
                <a:r>
                  <a:rPr lang="en-US" sz="32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latin typeface="Cambria Math" panose="02040503050406030204" pitchFamily="18" charset="0"/>
                            <a:cs typeface="Arial" panose="020B0604020202020204" pitchFamily="34" charset="0"/>
                          </a:rPr>
                        </m:ctrlPr>
                      </m:fPr>
                      <m:num>
                        <m:r>
                          <a:rPr lang="en-US" sz="3200" i="1" smtClean="0">
                            <a:latin typeface="Cambria Math" panose="02040503050406030204" pitchFamily="18" charset="0"/>
                            <a:cs typeface="Arial" panose="020B0604020202020204" pitchFamily="34" charset="0"/>
                          </a:rPr>
                          <m:t>∑</m:t>
                        </m:r>
                        <m:r>
                          <a:rPr lang="en-US" sz="3200" b="0" i="1" smtClean="0">
                            <a:latin typeface="Cambria Math" panose="02040503050406030204" pitchFamily="18" charset="0"/>
                            <a:cs typeface="Arial" panose="020B0604020202020204" pitchFamily="34" charset="0"/>
                          </a:rPr>
                          <m:t>𝑃</m:t>
                        </m:r>
                        <m:r>
                          <a:rPr lang="en-US" sz="3200" b="0" i="1" baseline="-25000" smtClean="0">
                            <a:latin typeface="Cambria Math" panose="02040503050406030204" pitchFamily="18" charset="0"/>
                            <a:cs typeface="Arial" panose="020B0604020202020204" pitchFamily="34" charset="0"/>
                          </a:rPr>
                          <m:t>𝑖</m:t>
                        </m:r>
                      </m:num>
                      <m:den>
                        <m:r>
                          <a:rPr lang="en-US" sz="3200" b="0" i="1" smtClean="0">
                            <a:latin typeface="Cambria Math" panose="02040503050406030204" pitchFamily="18" charset="0"/>
                            <a:cs typeface="Arial" panose="020B0604020202020204" pitchFamily="34" charset="0"/>
                          </a:rPr>
                          <m:t>𝑛</m:t>
                        </m:r>
                      </m:den>
                    </m:f>
                  </m:oMath>
                </a14:m>
                <a:r>
                  <a:rPr lang="en-US" sz="32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where P</a:t>
                </a:r>
                <a:r>
                  <a:rPr lang="en-US" sz="2400" baseline="-25000" dirty="0">
                    <a:latin typeface="Arial" panose="020B0604020202020204" pitchFamily="34" charset="0"/>
                    <a:cs typeface="Arial" panose="020B0604020202020204" pitchFamily="34" charset="0"/>
                  </a:rPr>
                  <a:t>av</a:t>
                </a:r>
                <a:r>
                  <a:rPr lang="en-US" sz="2400" dirty="0">
                    <a:latin typeface="Arial" panose="020B0604020202020204" pitchFamily="34" charset="0"/>
                    <a:cs typeface="Arial" panose="020B0604020202020204" pitchFamily="34" charset="0"/>
                  </a:rPr>
                  <a:t> = average depth of rainfall over the area</a:t>
                </a:r>
              </a:p>
              <a:p>
                <a:pPr marL="0" indent="0">
                  <a:lnSpc>
                    <a:spcPts val="2000"/>
                  </a:lnSpc>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Σ</a:t>
                </a:r>
                <a:r>
                  <a:rPr lang="en-US" sz="2400" i="1" dirty="0" err="1">
                    <a:latin typeface="Arial" panose="020B0604020202020204" pitchFamily="34" charset="0"/>
                    <a:cs typeface="Arial" panose="020B0604020202020204" pitchFamily="34" charset="0"/>
                  </a:rPr>
                  <a:t>p</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 sum of rainfall amounts at individual rain-gauge stations</a:t>
                </a:r>
              </a:p>
              <a:p>
                <a:pPr marL="0" indent="0">
                  <a:lnSpc>
                    <a:spcPts val="2000"/>
                  </a:lnSpc>
                  <a:buNone/>
                </a:pP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 number of rain-gauge stations in the area</a:t>
                </a:r>
              </a:p>
            </p:txBody>
          </p:sp>
        </mc:Choice>
        <mc:Fallback xmlns="">
          <p:sp>
            <p:nvSpPr>
              <p:cNvPr id="3" name="Content Placeholder 2">
                <a:extLst>
                  <a:ext uri="{FF2B5EF4-FFF2-40B4-BE49-F238E27FC236}">
                    <a16:creationId xmlns:a16="http://schemas.microsoft.com/office/drawing/2014/main" id="{E56FF714-0142-4B54-B2A6-97D729627059}"/>
                  </a:ext>
                </a:extLst>
              </p:cNvPr>
              <p:cNvSpPr>
                <a:spLocks noGrp="1" noRot="1" noChangeAspect="1" noMove="1" noResize="1" noEditPoints="1" noAdjustHandles="1" noChangeArrowheads="1" noChangeShapeType="1" noTextEdit="1"/>
              </p:cNvSpPr>
              <p:nvPr>
                <p:ph idx="1"/>
              </p:nvPr>
            </p:nvSpPr>
            <p:spPr>
              <a:xfrm>
                <a:off x="203200" y="0"/>
                <a:ext cx="11811000" cy="6731000"/>
              </a:xfrm>
              <a:blipFill>
                <a:blip r:embed="rId2"/>
                <a:stretch>
                  <a:fillRect l="-1290" t="-543" r="-568"/>
                </a:stretch>
              </a:blipFill>
            </p:spPr>
            <p:txBody>
              <a:bodyPr/>
              <a:lstStyle/>
              <a:p>
                <a:r>
                  <a:rPr lang="en-US">
                    <a:noFill/>
                  </a:rPr>
                  <a:t> </a:t>
                </a:r>
              </a:p>
            </p:txBody>
          </p:sp>
        </mc:Fallback>
      </mc:AlternateContent>
    </p:spTree>
    <p:extLst>
      <p:ext uri="{BB962C8B-B14F-4D97-AF65-F5344CB8AC3E}">
        <p14:creationId xmlns:p14="http://schemas.microsoft.com/office/powerpoint/2010/main" val="3562056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8FFA14B-5F42-4D25-9B9F-D71721D8737D}"/>
              </a:ext>
            </a:extLst>
          </p:cNvPr>
          <p:cNvGraphicFramePr>
            <a:graphicFrameLocks noGrp="1"/>
          </p:cNvGraphicFramePr>
          <p:nvPr>
            <p:ph idx="1"/>
            <p:extLst>
              <p:ext uri="{D42A27DB-BD31-4B8C-83A1-F6EECF244321}">
                <p14:modId xmlns:p14="http://schemas.microsoft.com/office/powerpoint/2010/main" val="1211195152"/>
              </p:ext>
            </p:extLst>
          </p:nvPr>
        </p:nvGraphicFramePr>
        <p:xfrm>
          <a:off x="1079500" y="1800225"/>
          <a:ext cx="4610100" cy="3931920"/>
        </p:xfrm>
        <a:graphic>
          <a:graphicData uri="http://schemas.openxmlformats.org/drawingml/2006/table">
            <a:tbl>
              <a:tblPr firstRow="1" firstCol="1">
                <a:tableStyleId>{2D5ABB26-0587-4C30-8999-92F81FD0307C}</a:tableStyleId>
              </a:tblPr>
              <a:tblGrid>
                <a:gridCol w="2322124">
                  <a:extLst>
                    <a:ext uri="{9D8B030D-6E8A-4147-A177-3AD203B41FA5}">
                      <a16:colId xmlns:a16="http://schemas.microsoft.com/office/drawing/2014/main" val="3452517980"/>
                    </a:ext>
                  </a:extLst>
                </a:gridCol>
                <a:gridCol w="2287976">
                  <a:extLst>
                    <a:ext uri="{9D8B030D-6E8A-4147-A177-3AD203B41FA5}">
                      <a16:colId xmlns:a16="http://schemas.microsoft.com/office/drawing/2014/main" val="1801556489"/>
                    </a:ext>
                  </a:extLst>
                </a:gridCol>
              </a:tblGrid>
              <a:tr h="370840">
                <a:tc>
                  <a:txBody>
                    <a:bodyPr/>
                    <a:lstStyle/>
                    <a:p>
                      <a:r>
                        <a:rPr lang="en-US" sz="2400" dirty="0">
                          <a:latin typeface="Arial" panose="020B0604020202020204" pitchFamily="34" charset="0"/>
                          <a:cs typeface="Arial" panose="020B0604020202020204" pitchFamily="34" charset="0"/>
                        </a:rPr>
                        <a:t>stations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Observed rainfall</a:t>
                      </a:r>
                    </a:p>
                    <a:p>
                      <a:r>
                        <a:rPr lang="en-US" sz="2400" dirty="0">
                          <a:latin typeface="Arial" panose="020B0604020202020204" pitchFamily="34" charset="0"/>
                          <a:cs typeface="Arial" panose="020B0604020202020204" pitchFamily="34" charset="0"/>
                        </a:rPr>
                        <a:t> (mm) p</a:t>
                      </a:r>
                      <a:r>
                        <a:rPr lang="en-US" sz="2400" baseline="-25000" dirty="0">
                          <a:latin typeface="Arial" panose="020B0604020202020204" pitchFamily="34" charset="0"/>
                          <a:cs typeface="Arial" panose="020B0604020202020204" pitchFamily="34" charset="0"/>
                        </a:rPr>
                        <a:t>i</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441184"/>
                  </a:ext>
                </a:extLst>
              </a:tr>
              <a:tr h="370840">
                <a:tc>
                  <a:txBody>
                    <a:bodyPr/>
                    <a:lstStyle/>
                    <a:p>
                      <a:r>
                        <a:rPr lang="en-US" sz="2400" dirty="0">
                          <a:latin typeface="Arial" panose="020B0604020202020204" pitchFamily="34" charset="0"/>
                          <a:cs typeface="Arial" panose="020B0604020202020204" pitchFamily="34" charset="0"/>
                        </a:rPr>
                        <a:t>P2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400" dirty="0">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38056203"/>
                  </a:ext>
                </a:extLst>
              </a:tr>
              <a:tr h="370840">
                <a:tc>
                  <a:txBody>
                    <a:bodyPr/>
                    <a:lstStyle/>
                    <a:p>
                      <a:r>
                        <a:rPr lang="en-US" sz="2400" dirty="0">
                          <a:latin typeface="Arial" panose="020B0604020202020204" pitchFamily="34" charset="0"/>
                          <a:cs typeface="Arial" panose="020B0604020202020204" pitchFamily="34" charset="0"/>
                        </a:rPr>
                        <a:t>P3</a:t>
                      </a:r>
                    </a:p>
                  </a:txBody>
                  <a:tcPr>
                    <a:lnR w="12700" cap="flat" cmpd="sng" algn="ctr">
                      <a:solidFill>
                        <a:schemeClr val="tx1"/>
                      </a:solidFill>
                      <a:prstDash val="solid"/>
                      <a:round/>
                      <a:headEnd type="none" w="med" len="med"/>
                      <a:tailEnd type="none" w="med" len="med"/>
                    </a:lnR>
                  </a:tcPr>
                </a:tc>
                <a:tc>
                  <a:txBody>
                    <a:bodyPr/>
                    <a:lstStyle/>
                    <a:p>
                      <a:r>
                        <a:rPr lang="en-US" sz="2400" dirty="0">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56135189"/>
                  </a:ext>
                </a:extLst>
              </a:tr>
              <a:tr h="370840">
                <a:tc>
                  <a:txBody>
                    <a:bodyPr/>
                    <a:lstStyle/>
                    <a:p>
                      <a:r>
                        <a:rPr lang="en-US" sz="2400" dirty="0">
                          <a:latin typeface="Arial" panose="020B0604020202020204" pitchFamily="34" charset="0"/>
                          <a:cs typeface="Arial" panose="020B0604020202020204" pitchFamily="34" charset="0"/>
                        </a:rPr>
                        <a:t>P4</a:t>
                      </a:r>
                    </a:p>
                  </a:txBody>
                  <a:tcPr>
                    <a:lnR w="12700" cap="flat" cmpd="sng" algn="ctr">
                      <a:solidFill>
                        <a:schemeClr val="tx1"/>
                      </a:solidFill>
                      <a:prstDash val="solid"/>
                      <a:round/>
                      <a:headEnd type="none" w="med" len="med"/>
                      <a:tailEnd type="none" w="med" len="med"/>
                    </a:lnR>
                  </a:tcPr>
                </a:tc>
                <a:tc>
                  <a:txBody>
                    <a:bodyPr/>
                    <a:lstStyle/>
                    <a:p>
                      <a:r>
                        <a:rPr lang="en-US" sz="2400" dirty="0">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50690442"/>
                  </a:ext>
                </a:extLst>
              </a:tr>
              <a:tr h="370840">
                <a:tc>
                  <a:txBody>
                    <a:bodyPr/>
                    <a:lstStyle/>
                    <a:p>
                      <a:r>
                        <a:rPr lang="en-US" sz="2400" dirty="0">
                          <a:latin typeface="Arial" panose="020B0604020202020204" pitchFamily="34" charset="0"/>
                          <a:cs typeface="Arial" panose="020B0604020202020204" pitchFamily="34" charset="0"/>
                        </a:rPr>
                        <a:t>p5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400494"/>
                  </a:ext>
                </a:extLst>
              </a:tr>
              <a:tr h="370840">
                <a:tc>
                  <a:txBody>
                    <a:bodyPr/>
                    <a:lstStyle/>
                    <a:p>
                      <a:endParaRPr lang="en-US" sz="24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b="1" dirty="0">
                          <a:latin typeface="Arial" panose="020B0604020202020204" pitchFamily="34" charset="0"/>
                          <a:cs typeface="Arial" panose="020B0604020202020204" pitchFamily="34" charset="0"/>
                        </a:rPr>
                        <a:t>140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34710725"/>
                  </a:ext>
                </a:extLst>
              </a:tr>
              <a:tr h="370840">
                <a:tc gridSpan="2">
                  <a:txBody>
                    <a:bodyPr/>
                    <a:lstStyle/>
                    <a:p>
                      <a:r>
                        <a:rPr lang="en-US" sz="2400" dirty="0">
                          <a:latin typeface="Arial" panose="020B0604020202020204" pitchFamily="34" charset="0"/>
                          <a:cs typeface="Arial" panose="020B0604020202020204" pitchFamily="34" charset="0"/>
                        </a:rPr>
                        <a:t>Average rainfall = 140/4 =35mm</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b="1"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42815091"/>
                  </a:ext>
                </a:extLst>
              </a:tr>
            </a:tbl>
          </a:graphicData>
        </a:graphic>
      </p:graphicFrame>
      <p:pic>
        <p:nvPicPr>
          <p:cNvPr id="20" name="Picture 19">
            <a:extLst>
              <a:ext uri="{FF2B5EF4-FFF2-40B4-BE49-F238E27FC236}">
                <a16:creationId xmlns:a16="http://schemas.microsoft.com/office/drawing/2014/main" id="{09FCE6CE-AC09-4389-8861-B974E2D5E43A}"/>
              </a:ext>
            </a:extLst>
          </p:cNvPr>
          <p:cNvPicPr>
            <a:picLocks noChangeAspect="1"/>
          </p:cNvPicPr>
          <p:nvPr/>
        </p:nvPicPr>
        <p:blipFill>
          <a:blip r:embed="rId2"/>
          <a:stretch>
            <a:fillRect/>
          </a:stretch>
        </p:blipFill>
        <p:spPr>
          <a:xfrm>
            <a:off x="6350000" y="697865"/>
            <a:ext cx="5092699" cy="5034280"/>
          </a:xfrm>
          <a:prstGeom prst="rect">
            <a:avLst/>
          </a:prstGeom>
        </p:spPr>
      </p:pic>
    </p:spTree>
    <p:extLst>
      <p:ext uri="{BB962C8B-B14F-4D97-AF65-F5344CB8AC3E}">
        <p14:creationId xmlns:p14="http://schemas.microsoft.com/office/powerpoint/2010/main" val="3581441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F71FC-7856-49F3-A39E-E596A548B34F}"/>
              </a:ext>
            </a:extLst>
          </p:cNvPr>
          <p:cNvSpPr>
            <a:spLocks noGrp="1"/>
          </p:cNvSpPr>
          <p:nvPr>
            <p:ph idx="1"/>
          </p:nvPr>
        </p:nvSpPr>
        <p:spPr>
          <a:xfrm>
            <a:off x="266700" y="279400"/>
            <a:ext cx="11658600" cy="648970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Thiessen polygon method </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method assumes that any point in the watershed receives the same amount of rainfall as that measured at the nearest rain-gauge station.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Here, rainfall recorded at a gauge can be applied to any point at a distance halfway to the next station in any direction</a:t>
            </a:r>
          </a:p>
          <a:p>
            <a:r>
              <a:rPr lang="en-US" dirty="0"/>
              <a:t>Steps</a:t>
            </a:r>
          </a:p>
          <a:p>
            <a:endParaRPr lang="en-US" dirty="0"/>
          </a:p>
        </p:txBody>
      </p:sp>
      <p:grpSp>
        <p:nvGrpSpPr>
          <p:cNvPr id="4" name="Group 4">
            <a:extLst>
              <a:ext uri="{FF2B5EF4-FFF2-40B4-BE49-F238E27FC236}">
                <a16:creationId xmlns:a16="http://schemas.microsoft.com/office/drawing/2014/main" id="{93FCB5DD-1DD8-41B3-9B6F-CFF6E8565BD0}"/>
              </a:ext>
            </a:extLst>
          </p:cNvPr>
          <p:cNvGrpSpPr>
            <a:grpSpLocks/>
          </p:cNvGrpSpPr>
          <p:nvPr/>
        </p:nvGrpSpPr>
        <p:grpSpPr bwMode="auto">
          <a:xfrm>
            <a:off x="1645920" y="3681412"/>
            <a:ext cx="3713871" cy="2897188"/>
            <a:chOff x="1277" y="2160"/>
            <a:chExt cx="2036" cy="1825"/>
          </a:xfrm>
        </p:grpSpPr>
        <p:sp>
          <p:nvSpPr>
            <p:cNvPr id="5" name="Freeform 5">
              <a:extLst>
                <a:ext uri="{FF2B5EF4-FFF2-40B4-BE49-F238E27FC236}">
                  <a16:creationId xmlns:a16="http://schemas.microsoft.com/office/drawing/2014/main" id="{5BF6411B-63C0-4781-A731-AAFE615A840F}"/>
                </a:ext>
              </a:extLst>
            </p:cNvPr>
            <p:cNvSpPr>
              <a:spLocks/>
            </p:cNvSpPr>
            <p:nvPr/>
          </p:nvSpPr>
          <p:spPr bwMode="auto">
            <a:xfrm>
              <a:off x="1277" y="2160"/>
              <a:ext cx="2036" cy="1825"/>
            </a:xfrm>
            <a:custGeom>
              <a:avLst/>
              <a:gdLst/>
              <a:ahLst/>
              <a:cxnLst>
                <a:cxn ang="0">
                  <a:pos x="515" y="48"/>
                </a:cxn>
                <a:cxn ang="0">
                  <a:pos x="431" y="90"/>
                </a:cxn>
                <a:cxn ang="0">
                  <a:pos x="354" y="125"/>
                </a:cxn>
                <a:cxn ang="0">
                  <a:pos x="283" y="188"/>
                </a:cxn>
                <a:cxn ang="0">
                  <a:pos x="212" y="244"/>
                </a:cxn>
                <a:cxn ang="0">
                  <a:pos x="148" y="307"/>
                </a:cxn>
                <a:cxn ang="0">
                  <a:pos x="96" y="384"/>
                </a:cxn>
                <a:cxn ang="0">
                  <a:pos x="70" y="468"/>
                </a:cxn>
                <a:cxn ang="0">
                  <a:pos x="45" y="552"/>
                </a:cxn>
                <a:cxn ang="0">
                  <a:pos x="6" y="635"/>
                </a:cxn>
                <a:cxn ang="0">
                  <a:pos x="25" y="726"/>
                </a:cxn>
                <a:cxn ang="0">
                  <a:pos x="77" y="803"/>
                </a:cxn>
                <a:cxn ang="0">
                  <a:pos x="148" y="866"/>
                </a:cxn>
                <a:cxn ang="0">
                  <a:pos x="218" y="929"/>
                </a:cxn>
                <a:cxn ang="0">
                  <a:pos x="289" y="985"/>
                </a:cxn>
                <a:cxn ang="0">
                  <a:pos x="373" y="1020"/>
                </a:cxn>
                <a:cxn ang="0">
                  <a:pos x="418" y="1090"/>
                </a:cxn>
                <a:cxn ang="0">
                  <a:pos x="457" y="1132"/>
                </a:cxn>
                <a:cxn ang="0">
                  <a:pos x="515" y="1209"/>
                </a:cxn>
                <a:cxn ang="0">
                  <a:pos x="586" y="1278"/>
                </a:cxn>
                <a:cxn ang="0">
                  <a:pos x="631" y="1369"/>
                </a:cxn>
                <a:cxn ang="0">
                  <a:pos x="669" y="1460"/>
                </a:cxn>
                <a:cxn ang="0">
                  <a:pos x="766" y="1530"/>
                </a:cxn>
                <a:cxn ang="0">
                  <a:pos x="888" y="1565"/>
                </a:cxn>
                <a:cxn ang="0">
                  <a:pos x="959" y="1614"/>
                </a:cxn>
                <a:cxn ang="0">
                  <a:pos x="1004" y="1712"/>
                </a:cxn>
                <a:cxn ang="0">
                  <a:pos x="1139" y="1747"/>
                </a:cxn>
                <a:cxn ang="0">
                  <a:pos x="1249" y="1740"/>
                </a:cxn>
                <a:cxn ang="0">
                  <a:pos x="1320" y="1789"/>
                </a:cxn>
                <a:cxn ang="0">
                  <a:pos x="1487" y="1817"/>
                </a:cxn>
                <a:cxn ang="0">
                  <a:pos x="1590" y="1824"/>
                </a:cxn>
                <a:cxn ang="0">
                  <a:pos x="1667" y="1789"/>
                </a:cxn>
                <a:cxn ang="0">
                  <a:pos x="1738" y="1705"/>
                </a:cxn>
                <a:cxn ang="0">
                  <a:pos x="1809" y="1621"/>
                </a:cxn>
                <a:cxn ang="0">
                  <a:pos x="1886" y="1565"/>
                </a:cxn>
                <a:cxn ang="0">
                  <a:pos x="1996" y="1439"/>
                </a:cxn>
                <a:cxn ang="0">
                  <a:pos x="2035" y="1285"/>
                </a:cxn>
                <a:cxn ang="0">
                  <a:pos x="2009" y="1202"/>
                </a:cxn>
                <a:cxn ang="0">
                  <a:pos x="1996" y="1118"/>
                </a:cxn>
                <a:cxn ang="0">
                  <a:pos x="2015" y="1034"/>
                </a:cxn>
                <a:cxn ang="0">
                  <a:pos x="2022" y="908"/>
                </a:cxn>
                <a:cxn ang="0">
                  <a:pos x="1996" y="775"/>
                </a:cxn>
                <a:cxn ang="0">
                  <a:pos x="1906" y="621"/>
                </a:cxn>
                <a:cxn ang="0">
                  <a:pos x="1745" y="566"/>
                </a:cxn>
                <a:cxn ang="0">
                  <a:pos x="1597" y="524"/>
                </a:cxn>
                <a:cxn ang="0">
                  <a:pos x="1487" y="475"/>
                </a:cxn>
                <a:cxn ang="0">
                  <a:pos x="1320" y="440"/>
                </a:cxn>
                <a:cxn ang="0">
                  <a:pos x="1165" y="405"/>
                </a:cxn>
                <a:cxn ang="0">
                  <a:pos x="1062" y="321"/>
                </a:cxn>
                <a:cxn ang="0">
                  <a:pos x="1043" y="160"/>
                </a:cxn>
                <a:cxn ang="0">
                  <a:pos x="985" y="69"/>
                </a:cxn>
                <a:cxn ang="0">
                  <a:pos x="862" y="27"/>
                </a:cxn>
                <a:cxn ang="0">
                  <a:pos x="772" y="6"/>
                </a:cxn>
                <a:cxn ang="0">
                  <a:pos x="682" y="0"/>
                </a:cxn>
                <a:cxn ang="0">
                  <a:pos x="586" y="27"/>
                </a:cxn>
              </a:cxnLst>
              <a:rect l="0" t="0" r="r" b="b"/>
              <a:pathLst>
                <a:path w="2036" h="1825">
                  <a:moveTo>
                    <a:pt x="586" y="27"/>
                  </a:moveTo>
                  <a:lnTo>
                    <a:pt x="560" y="27"/>
                  </a:lnTo>
                  <a:lnTo>
                    <a:pt x="534" y="41"/>
                  </a:lnTo>
                  <a:lnTo>
                    <a:pt x="515" y="48"/>
                  </a:lnTo>
                  <a:lnTo>
                    <a:pt x="489" y="55"/>
                  </a:lnTo>
                  <a:lnTo>
                    <a:pt x="470" y="69"/>
                  </a:lnTo>
                  <a:lnTo>
                    <a:pt x="450" y="83"/>
                  </a:lnTo>
                  <a:lnTo>
                    <a:pt x="431" y="90"/>
                  </a:lnTo>
                  <a:lnTo>
                    <a:pt x="412" y="104"/>
                  </a:lnTo>
                  <a:lnTo>
                    <a:pt x="392" y="111"/>
                  </a:lnTo>
                  <a:lnTo>
                    <a:pt x="373" y="118"/>
                  </a:lnTo>
                  <a:lnTo>
                    <a:pt x="354" y="125"/>
                  </a:lnTo>
                  <a:lnTo>
                    <a:pt x="334" y="139"/>
                  </a:lnTo>
                  <a:lnTo>
                    <a:pt x="315" y="153"/>
                  </a:lnTo>
                  <a:lnTo>
                    <a:pt x="302" y="174"/>
                  </a:lnTo>
                  <a:lnTo>
                    <a:pt x="283" y="188"/>
                  </a:lnTo>
                  <a:lnTo>
                    <a:pt x="270" y="209"/>
                  </a:lnTo>
                  <a:lnTo>
                    <a:pt x="251" y="216"/>
                  </a:lnTo>
                  <a:lnTo>
                    <a:pt x="231" y="230"/>
                  </a:lnTo>
                  <a:lnTo>
                    <a:pt x="212" y="244"/>
                  </a:lnTo>
                  <a:lnTo>
                    <a:pt x="193" y="251"/>
                  </a:lnTo>
                  <a:lnTo>
                    <a:pt x="180" y="272"/>
                  </a:lnTo>
                  <a:lnTo>
                    <a:pt x="160" y="286"/>
                  </a:lnTo>
                  <a:lnTo>
                    <a:pt x="148" y="307"/>
                  </a:lnTo>
                  <a:lnTo>
                    <a:pt x="135" y="328"/>
                  </a:lnTo>
                  <a:lnTo>
                    <a:pt x="122" y="349"/>
                  </a:lnTo>
                  <a:lnTo>
                    <a:pt x="115" y="370"/>
                  </a:lnTo>
                  <a:lnTo>
                    <a:pt x="96" y="384"/>
                  </a:lnTo>
                  <a:lnTo>
                    <a:pt x="90" y="405"/>
                  </a:lnTo>
                  <a:lnTo>
                    <a:pt x="83" y="426"/>
                  </a:lnTo>
                  <a:lnTo>
                    <a:pt x="70" y="447"/>
                  </a:lnTo>
                  <a:lnTo>
                    <a:pt x="70" y="468"/>
                  </a:lnTo>
                  <a:lnTo>
                    <a:pt x="64" y="489"/>
                  </a:lnTo>
                  <a:lnTo>
                    <a:pt x="57" y="510"/>
                  </a:lnTo>
                  <a:lnTo>
                    <a:pt x="51" y="531"/>
                  </a:lnTo>
                  <a:lnTo>
                    <a:pt x="45" y="552"/>
                  </a:lnTo>
                  <a:lnTo>
                    <a:pt x="38" y="573"/>
                  </a:lnTo>
                  <a:lnTo>
                    <a:pt x="25" y="594"/>
                  </a:lnTo>
                  <a:lnTo>
                    <a:pt x="12" y="614"/>
                  </a:lnTo>
                  <a:lnTo>
                    <a:pt x="6" y="635"/>
                  </a:lnTo>
                  <a:lnTo>
                    <a:pt x="0" y="656"/>
                  </a:lnTo>
                  <a:lnTo>
                    <a:pt x="6" y="677"/>
                  </a:lnTo>
                  <a:lnTo>
                    <a:pt x="19" y="705"/>
                  </a:lnTo>
                  <a:lnTo>
                    <a:pt x="25" y="726"/>
                  </a:lnTo>
                  <a:lnTo>
                    <a:pt x="38" y="747"/>
                  </a:lnTo>
                  <a:lnTo>
                    <a:pt x="45" y="768"/>
                  </a:lnTo>
                  <a:lnTo>
                    <a:pt x="57" y="789"/>
                  </a:lnTo>
                  <a:lnTo>
                    <a:pt x="77" y="803"/>
                  </a:lnTo>
                  <a:lnTo>
                    <a:pt x="96" y="817"/>
                  </a:lnTo>
                  <a:lnTo>
                    <a:pt x="115" y="831"/>
                  </a:lnTo>
                  <a:lnTo>
                    <a:pt x="135" y="845"/>
                  </a:lnTo>
                  <a:lnTo>
                    <a:pt x="148" y="866"/>
                  </a:lnTo>
                  <a:lnTo>
                    <a:pt x="160" y="887"/>
                  </a:lnTo>
                  <a:lnTo>
                    <a:pt x="173" y="908"/>
                  </a:lnTo>
                  <a:lnTo>
                    <a:pt x="199" y="922"/>
                  </a:lnTo>
                  <a:lnTo>
                    <a:pt x="218" y="929"/>
                  </a:lnTo>
                  <a:lnTo>
                    <a:pt x="238" y="936"/>
                  </a:lnTo>
                  <a:lnTo>
                    <a:pt x="257" y="950"/>
                  </a:lnTo>
                  <a:lnTo>
                    <a:pt x="270" y="971"/>
                  </a:lnTo>
                  <a:lnTo>
                    <a:pt x="289" y="985"/>
                  </a:lnTo>
                  <a:lnTo>
                    <a:pt x="309" y="992"/>
                  </a:lnTo>
                  <a:lnTo>
                    <a:pt x="334" y="999"/>
                  </a:lnTo>
                  <a:lnTo>
                    <a:pt x="354" y="1006"/>
                  </a:lnTo>
                  <a:lnTo>
                    <a:pt x="373" y="1020"/>
                  </a:lnTo>
                  <a:lnTo>
                    <a:pt x="392" y="1034"/>
                  </a:lnTo>
                  <a:lnTo>
                    <a:pt x="399" y="1055"/>
                  </a:lnTo>
                  <a:lnTo>
                    <a:pt x="418" y="1069"/>
                  </a:lnTo>
                  <a:lnTo>
                    <a:pt x="418" y="1090"/>
                  </a:lnTo>
                  <a:lnTo>
                    <a:pt x="437" y="1097"/>
                  </a:lnTo>
                  <a:lnTo>
                    <a:pt x="431" y="1090"/>
                  </a:lnTo>
                  <a:lnTo>
                    <a:pt x="444" y="1111"/>
                  </a:lnTo>
                  <a:lnTo>
                    <a:pt x="457" y="1132"/>
                  </a:lnTo>
                  <a:lnTo>
                    <a:pt x="470" y="1153"/>
                  </a:lnTo>
                  <a:lnTo>
                    <a:pt x="482" y="1174"/>
                  </a:lnTo>
                  <a:lnTo>
                    <a:pt x="502" y="1188"/>
                  </a:lnTo>
                  <a:lnTo>
                    <a:pt x="515" y="1209"/>
                  </a:lnTo>
                  <a:lnTo>
                    <a:pt x="534" y="1229"/>
                  </a:lnTo>
                  <a:lnTo>
                    <a:pt x="553" y="1243"/>
                  </a:lnTo>
                  <a:lnTo>
                    <a:pt x="566" y="1264"/>
                  </a:lnTo>
                  <a:lnTo>
                    <a:pt x="586" y="1278"/>
                  </a:lnTo>
                  <a:lnTo>
                    <a:pt x="605" y="1299"/>
                  </a:lnTo>
                  <a:lnTo>
                    <a:pt x="611" y="1320"/>
                  </a:lnTo>
                  <a:lnTo>
                    <a:pt x="618" y="1341"/>
                  </a:lnTo>
                  <a:lnTo>
                    <a:pt x="631" y="1369"/>
                  </a:lnTo>
                  <a:lnTo>
                    <a:pt x="631" y="1390"/>
                  </a:lnTo>
                  <a:lnTo>
                    <a:pt x="637" y="1411"/>
                  </a:lnTo>
                  <a:lnTo>
                    <a:pt x="650" y="1432"/>
                  </a:lnTo>
                  <a:lnTo>
                    <a:pt x="669" y="1460"/>
                  </a:lnTo>
                  <a:lnTo>
                    <a:pt x="689" y="1481"/>
                  </a:lnTo>
                  <a:lnTo>
                    <a:pt x="714" y="1502"/>
                  </a:lnTo>
                  <a:lnTo>
                    <a:pt x="740" y="1516"/>
                  </a:lnTo>
                  <a:lnTo>
                    <a:pt x="766" y="1530"/>
                  </a:lnTo>
                  <a:lnTo>
                    <a:pt x="804" y="1537"/>
                  </a:lnTo>
                  <a:lnTo>
                    <a:pt x="824" y="1544"/>
                  </a:lnTo>
                  <a:lnTo>
                    <a:pt x="869" y="1558"/>
                  </a:lnTo>
                  <a:lnTo>
                    <a:pt x="888" y="1565"/>
                  </a:lnTo>
                  <a:lnTo>
                    <a:pt x="908" y="1572"/>
                  </a:lnTo>
                  <a:lnTo>
                    <a:pt x="927" y="1572"/>
                  </a:lnTo>
                  <a:lnTo>
                    <a:pt x="946" y="1593"/>
                  </a:lnTo>
                  <a:lnTo>
                    <a:pt x="959" y="1614"/>
                  </a:lnTo>
                  <a:lnTo>
                    <a:pt x="972" y="1635"/>
                  </a:lnTo>
                  <a:lnTo>
                    <a:pt x="978" y="1663"/>
                  </a:lnTo>
                  <a:lnTo>
                    <a:pt x="991" y="1691"/>
                  </a:lnTo>
                  <a:lnTo>
                    <a:pt x="1004" y="1712"/>
                  </a:lnTo>
                  <a:lnTo>
                    <a:pt x="1030" y="1726"/>
                  </a:lnTo>
                  <a:lnTo>
                    <a:pt x="1049" y="1740"/>
                  </a:lnTo>
                  <a:lnTo>
                    <a:pt x="1101" y="1740"/>
                  </a:lnTo>
                  <a:lnTo>
                    <a:pt x="1139" y="1747"/>
                  </a:lnTo>
                  <a:lnTo>
                    <a:pt x="1159" y="1747"/>
                  </a:lnTo>
                  <a:lnTo>
                    <a:pt x="1210" y="1740"/>
                  </a:lnTo>
                  <a:lnTo>
                    <a:pt x="1230" y="1740"/>
                  </a:lnTo>
                  <a:lnTo>
                    <a:pt x="1249" y="1740"/>
                  </a:lnTo>
                  <a:lnTo>
                    <a:pt x="1268" y="1740"/>
                  </a:lnTo>
                  <a:lnTo>
                    <a:pt x="1287" y="1754"/>
                  </a:lnTo>
                  <a:lnTo>
                    <a:pt x="1300" y="1775"/>
                  </a:lnTo>
                  <a:lnTo>
                    <a:pt x="1320" y="1789"/>
                  </a:lnTo>
                  <a:lnTo>
                    <a:pt x="1371" y="1810"/>
                  </a:lnTo>
                  <a:lnTo>
                    <a:pt x="1410" y="1817"/>
                  </a:lnTo>
                  <a:lnTo>
                    <a:pt x="1436" y="1817"/>
                  </a:lnTo>
                  <a:lnTo>
                    <a:pt x="1487" y="1817"/>
                  </a:lnTo>
                  <a:lnTo>
                    <a:pt x="1526" y="1817"/>
                  </a:lnTo>
                  <a:lnTo>
                    <a:pt x="1545" y="1817"/>
                  </a:lnTo>
                  <a:lnTo>
                    <a:pt x="1571" y="1824"/>
                  </a:lnTo>
                  <a:lnTo>
                    <a:pt x="1590" y="1824"/>
                  </a:lnTo>
                  <a:lnTo>
                    <a:pt x="1609" y="1824"/>
                  </a:lnTo>
                  <a:lnTo>
                    <a:pt x="1629" y="1817"/>
                  </a:lnTo>
                  <a:lnTo>
                    <a:pt x="1648" y="1810"/>
                  </a:lnTo>
                  <a:lnTo>
                    <a:pt x="1667" y="1789"/>
                  </a:lnTo>
                  <a:lnTo>
                    <a:pt x="1687" y="1768"/>
                  </a:lnTo>
                  <a:lnTo>
                    <a:pt x="1706" y="1747"/>
                  </a:lnTo>
                  <a:lnTo>
                    <a:pt x="1719" y="1726"/>
                  </a:lnTo>
                  <a:lnTo>
                    <a:pt x="1738" y="1705"/>
                  </a:lnTo>
                  <a:lnTo>
                    <a:pt x="1751" y="1677"/>
                  </a:lnTo>
                  <a:lnTo>
                    <a:pt x="1770" y="1656"/>
                  </a:lnTo>
                  <a:lnTo>
                    <a:pt x="1790" y="1635"/>
                  </a:lnTo>
                  <a:lnTo>
                    <a:pt x="1809" y="1621"/>
                  </a:lnTo>
                  <a:lnTo>
                    <a:pt x="1828" y="1600"/>
                  </a:lnTo>
                  <a:lnTo>
                    <a:pt x="1848" y="1586"/>
                  </a:lnTo>
                  <a:lnTo>
                    <a:pt x="1867" y="1572"/>
                  </a:lnTo>
                  <a:lnTo>
                    <a:pt x="1886" y="1565"/>
                  </a:lnTo>
                  <a:lnTo>
                    <a:pt x="1912" y="1551"/>
                  </a:lnTo>
                  <a:lnTo>
                    <a:pt x="1931" y="1530"/>
                  </a:lnTo>
                  <a:lnTo>
                    <a:pt x="1983" y="1481"/>
                  </a:lnTo>
                  <a:lnTo>
                    <a:pt x="1996" y="1439"/>
                  </a:lnTo>
                  <a:lnTo>
                    <a:pt x="2015" y="1383"/>
                  </a:lnTo>
                  <a:lnTo>
                    <a:pt x="2028" y="1362"/>
                  </a:lnTo>
                  <a:lnTo>
                    <a:pt x="2028" y="1306"/>
                  </a:lnTo>
                  <a:lnTo>
                    <a:pt x="2035" y="1285"/>
                  </a:lnTo>
                  <a:lnTo>
                    <a:pt x="2035" y="1264"/>
                  </a:lnTo>
                  <a:lnTo>
                    <a:pt x="2028" y="1243"/>
                  </a:lnTo>
                  <a:lnTo>
                    <a:pt x="2015" y="1222"/>
                  </a:lnTo>
                  <a:lnTo>
                    <a:pt x="2009" y="1202"/>
                  </a:lnTo>
                  <a:lnTo>
                    <a:pt x="2002" y="1181"/>
                  </a:lnTo>
                  <a:lnTo>
                    <a:pt x="2002" y="1160"/>
                  </a:lnTo>
                  <a:lnTo>
                    <a:pt x="1996" y="1139"/>
                  </a:lnTo>
                  <a:lnTo>
                    <a:pt x="1996" y="1118"/>
                  </a:lnTo>
                  <a:lnTo>
                    <a:pt x="2002" y="1097"/>
                  </a:lnTo>
                  <a:lnTo>
                    <a:pt x="2002" y="1076"/>
                  </a:lnTo>
                  <a:lnTo>
                    <a:pt x="2009" y="1055"/>
                  </a:lnTo>
                  <a:lnTo>
                    <a:pt x="2015" y="1034"/>
                  </a:lnTo>
                  <a:lnTo>
                    <a:pt x="2022" y="1013"/>
                  </a:lnTo>
                  <a:lnTo>
                    <a:pt x="2022" y="992"/>
                  </a:lnTo>
                  <a:lnTo>
                    <a:pt x="2022" y="964"/>
                  </a:lnTo>
                  <a:lnTo>
                    <a:pt x="2022" y="908"/>
                  </a:lnTo>
                  <a:lnTo>
                    <a:pt x="2015" y="880"/>
                  </a:lnTo>
                  <a:lnTo>
                    <a:pt x="2009" y="824"/>
                  </a:lnTo>
                  <a:lnTo>
                    <a:pt x="2002" y="796"/>
                  </a:lnTo>
                  <a:lnTo>
                    <a:pt x="1996" y="775"/>
                  </a:lnTo>
                  <a:lnTo>
                    <a:pt x="1983" y="747"/>
                  </a:lnTo>
                  <a:lnTo>
                    <a:pt x="1964" y="691"/>
                  </a:lnTo>
                  <a:lnTo>
                    <a:pt x="1957" y="649"/>
                  </a:lnTo>
                  <a:lnTo>
                    <a:pt x="1906" y="621"/>
                  </a:lnTo>
                  <a:lnTo>
                    <a:pt x="1861" y="601"/>
                  </a:lnTo>
                  <a:lnTo>
                    <a:pt x="1835" y="587"/>
                  </a:lnTo>
                  <a:lnTo>
                    <a:pt x="1783" y="580"/>
                  </a:lnTo>
                  <a:lnTo>
                    <a:pt x="1745" y="566"/>
                  </a:lnTo>
                  <a:lnTo>
                    <a:pt x="1693" y="552"/>
                  </a:lnTo>
                  <a:lnTo>
                    <a:pt x="1655" y="545"/>
                  </a:lnTo>
                  <a:lnTo>
                    <a:pt x="1616" y="531"/>
                  </a:lnTo>
                  <a:lnTo>
                    <a:pt x="1597" y="524"/>
                  </a:lnTo>
                  <a:lnTo>
                    <a:pt x="1577" y="510"/>
                  </a:lnTo>
                  <a:lnTo>
                    <a:pt x="1552" y="496"/>
                  </a:lnTo>
                  <a:lnTo>
                    <a:pt x="1526" y="482"/>
                  </a:lnTo>
                  <a:lnTo>
                    <a:pt x="1487" y="475"/>
                  </a:lnTo>
                  <a:lnTo>
                    <a:pt x="1448" y="468"/>
                  </a:lnTo>
                  <a:lnTo>
                    <a:pt x="1410" y="461"/>
                  </a:lnTo>
                  <a:lnTo>
                    <a:pt x="1371" y="454"/>
                  </a:lnTo>
                  <a:lnTo>
                    <a:pt x="1320" y="440"/>
                  </a:lnTo>
                  <a:lnTo>
                    <a:pt x="1281" y="433"/>
                  </a:lnTo>
                  <a:lnTo>
                    <a:pt x="1242" y="426"/>
                  </a:lnTo>
                  <a:lnTo>
                    <a:pt x="1204" y="412"/>
                  </a:lnTo>
                  <a:lnTo>
                    <a:pt x="1165" y="405"/>
                  </a:lnTo>
                  <a:lnTo>
                    <a:pt x="1126" y="391"/>
                  </a:lnTo>
                  <a:lnTo>
                    <a:pt x="1101" y="370"/>
                  </a:lnTo>
                  <a:lnTo>
                    <a:pt x="1075" y="342"/>
                  </a:lnTo>
                  <a:lnTo>
                    <a:pt x="1062" y="321"/>
                  </a:lnTo>
                  <a:lnTo>
                    <a:pt x="1056" y="265"/>
                  </a:lnTo>
                  <a:lnTo>
                    <a:pt x="1049" y="209"/>
                  </a:lnTo>
                  <a:lnTo>
                    <a:pt x="1049" y="181"/>
                  </a:lnTo>
                  <a:lnTo>
                    <a:pt x="1043" y="160"/>
                  </a:lnTo>
                  <a:lnTo>
                    <a:pt x="1036" y="132"/>
                  </a:lnTo>
                  <a:lnTo>
                    <a:pt x="1023" y="104"/>
                  </a:lnTo>
                  <a:lnTo>
                    <a:pt x="1011" y="83"/>
                  </a:lnTo>
                  <a:lnTo>
                    <a:pt x="985" y="69"/>
                  </a:lnTo>
                  <a:lnTo>
                    <a:pt x="946" y="62"/>
                  </a:lnTo>
                  <a:lnTo>
                    <a:pt x="908" y="55"/>
                  </a:lnTo>
                  <a:lnTo>
                    <a:pt x="882" y="41"/>
                  </a:lnTo>
                  <a:lnTo>
                    <a:pt x="862" y="27"/>
                  </a:lnTo>
                  <a:lnTo>
                    <a:pt x="837" y="20"/>
                  </a:lnTo>
                  <a:lnTo>
                    <a:pt x="811" y="13"/>
                  </a:lnTo>
                  <a:lnTo>
                    <a:pt x="792" y="6"/>
                  </a:lnTo>
                  <a:lnTo>
                    <a:pt x="772" y="6"/>
                  </a:lnTo>
                  <a:lnTo>
                    <a:pt x="753" y="0"/>
                  </a:lnTo>
                  <a:lnTo>
                    <a:pt x="727" y="0"/>
                  </a:lnTo>
                  <a:lnTo>
                    <a:pt x="701" y="0"/>
                  </a:lnTo>
                  <a:lnTo>
                    <a:pt x="682" y="0"/>
                  </a:lnTo>
                  <a:lnTo>
                    <a:pt x="663" y="0"/>
                  </a:lnTo>
                  <a:lnTo>
                    <a:pt x="643" y="0"/>
                  </a:lnTo>
                  <a:lnTo>
                    <a:pt x="624" y="6"/>
                  </a:lnTo>
                  <a:lnTo>
                    <a:pt x="586" y="27"/>
                  </a:lnTo>
                  <a:lnTo>
                    <a:pt x="586" y="27"/>
                  </a:lnTo>
                </a:path>
              </a:pathLst>
            </a:custGeom>
            <a:solidFill>
              <a:srgbClr val="00FF99">
                <a:alpha val="50000"/>
              </a:srgbClr>
            </a:solidFill>
            <a:ln w="12700" cap="rnd" cmpd="sng">
              <a:solidFill>
                <a:srgbClr val="FFFF00"/>
              </a:solidFill>
              <a:prstDash val="solid"/>
              <a:round/>
              <a:headEnd/>
              <a:tailEnd/>
            </a:ln>
            <a:effectLst>
              <a:outerShdw dist="107763" dir="2700000" algn="ctr" rotWithShape="0">
                <a:schemeClr val="bg2"/>
              </a:outerShdw>
            </a:effectLst>
          </p:spPr>
          <p:txBody>
            <a:bodyPr/>
            <a:lstStyle/>
            <a:p>
              <a:endParaRPr lang="en-US"/>
            </a:p>
          </p:txBody>
        </p:sp>
        <p:sp>
          <p:nvSpPr>
            <p:cNvPr id="6" name="AutoShape 6">
              <a:extLst>
                <a:ext uri="{FF2B5EF4-FFF2-40B4-BE49-F238E27FC236}">
                  <a16:creationId xmlns:a16="http://schemas.microsoft.com/office/drawing/2014/main" id="{BD9F37EC-BD64-46F9-8890-217BE03D389C}"/>
                </a:ext>
              </a:extLst>
            </p:cNvPr>
            <p:cNvSpPr>
              <a:spLocks noChangeArrowheads="1"/>
            </p:cNvSpPr>
            <p:nvPr/>
          </p:nvSpPr>
          <p:spPr bwMode="auto">
            <a:xfrm>
              <a:off x="1816" y="2529"/>
              <a:ext cx="43" cy="47"/>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7" name="AutoShape 7">
              <a:extLst>
                <a:ext uri="{FF2B5EF4-FFF2-40B4-BE49-F238E27FC236}">
                  <a16:creationId xmlns:a16="http://schemas.microsoft.com/office/drawing/2014/main" id="{6436F3EF-9EDD-41DB-B30A-EAE68205CCB7}"/>
                </a:ext>
              </a:extLst>
            </p:cNvPr>
            <p:cNvSpPr>
              <a:spLocks noChangeArrowheads="1"/>
            </p:cNvSpPr>
            <p:nvPr/>
          </p:nvSpPr>
          <p:spPr bwMode="auto">
            <a:xfrm>
              <a:off x="1764" y="3031"/>
              <a:ext cx="44" cy="48"/>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8" name="AutoShape 8">
              <a:extLst>
                <a:ext uri="{FF2B5EF4-FFF2-40B4-BE49-F238E27FC236}">
                  <a16:creationId xmlns:a16="http://schemas.microsoft.com/office/drawing/2014/main" id="{29EF9322-BA41-49DE-B7E8-AE5C146746F5}"/>
                </a:ext>
              </a:extLst>
            </p:cNvPr>
            <p:cNvSpPr>
              <a:spLocks noChangeArrowheads="1"/>
            </p:cNvSpPr>
            <p:nvPr/>
          </p:nvSpPr>
          <p:spPr bwMode="auto">
            <a:xfrm>
              <a:off x="2485" y="2249"/>
              <a:ext cx="44" cy="47"/>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9" name="AutoShape 9">
              <a:extLst>
                <a:ext uri="{FF2B5EF4-FFF2-40B4-BE49-F238E27FC236}">
                  <a16:creationId xmlns:a16="http://schemas.microsoft.com/office/drawing/2014/main" id="{0483A861-6CAB-48C6-82E4-36D69113C866}"/>
                </a:ext>
              </a:extLst>
            </p:cNvPr>
            <p:cNvSpPr>
              <a:spLocks noChangeArrowheads="1"/>
            </p:cNvSpPr>
            <p:nvPr/>
          </p:nvSpPr>
          <p:spPr bwMode="auto">
            <a:xfrm>
              <a:off x="2228" y="2919"/>
              <a:ext cx="43" cy="47"/>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10" name="AutoShape 10">
              <a:extLst>
                <a:ext uri="{FF2B5EF4-FFF2-40B4-BE49-F238E27FC236}">
                  <a16:creationId xmlns:a16="http://schemas.microsoft.com/office/drawing/2014/main" id="{4652B003-7825-42D2-A633-CD8547009ABF}"/>
                </a:ext>
              </a:extLst>
            </p:cNvPr>
            <p:cNvSpPr>
              <a:spLocks noChangeArrowheads="1"/>
            </p:cNvSpPr>
            <p:nvPr/>
          </p:nvSpPr>
          <p:spPr bwMode="auto">
            <a:xfrm>
              <a:off x="2279" y="3440"/>
              <a:ext cx="43" cy="48"/>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11" name="AutoShape 11">
              <a:extLst>
                <a:ext uri="{FF2B5EF4-FFF2-40B4-BE49-F238E27FC236}">
                  <a16:creationId xmlns:a16="http://schemas.microsoft.com/office/drawing/2014/main" id="{CB70806B-BBBD-4331-A3B3-36A4C1898EF6}"/>
                </a:ext>
              </a:extLst>
            </p:cNvPr>
            <p:cNvSpPr>
              <a:spLocks noChangeArrowheads="1"/>
            </p:cNvSpPr>
            <p:nvPr/>
          </p:nvSpPr>
          <p:spPr bwMode="auto">
            <a:xfrm>
              <a:off x="2897" y="2919"/>
              <a:ext cx="44" cy="47"/>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12" name="AutoShape 12">
              <a:extLst>
                <a:ext uri="{FF2B5EF4-FFF2-40B4-BE49-F238E27FC236}">
                  <a16:creationId xmlns:a16="http://schemas.microsoft.com/office/drawing/2014/main" id="{8C6C67D8-CA1A-4EDD-9824-1FAE9C843C33}"/>
                </a:ext>
              </a:extLst>
            </p:cNvPr>
            <p:cNvSpPr>
              <a:spLocks noChangeArrowheads="1"/>
            </p:cNvSpPr>
            <p:nvPr/>
          </p:nvSpPr>
          <p:spPr bwMode="auto">
            <a:xfrm>
              <a:off x="2853" y="3630"/>
              <a:ext cx="45" cy="48"/>
            </a:xfrm>
            <a:prstGeom prst="diamond">
              <a:avLst/>
            </a:prstGeom>
            <a:solidFill>
              <a:srgbClr val="FF0033"/>
            </a:solidFill>
            <a:ln w="12700">
              <a:solidFill>
                <a:schemeClr val="tx1"/>
              </a:solidFill>
              <a:miter lim="800000"/>
              <a:headEnd/>
              <a:tailEnd/>
            </a:ln>
            <a:effectLst/>
          </p:spPr>
          <p:txBody>
            <a:bodyPr wrap="none" anchor="ctr"/>
            <a:lstStyle/>
            <a:p>
              <a:endParaRPr lang="en-US"/>
            </a:p>
          </p:txBody>
        </p:sp>
        <p:sp>
          <p:nvSpPr>
            <p:cNvPr id="13" name="Rectangle 13">
              <a:extLst>
                <a:ext uri="{FF2B5EF4-FFF2-40B4-BE49-F238E27FC236}">
                  <a16:creationId xmlns:a16="http://schemas.microsoft.com/office/drawing/2014/main" id="{A26ED1F7-CDDE-4095-8186-A1995D6CE227}"/>
                </a:ext>
              </a:extLst>
            </p:cNvPr>
            <p:cNvSpPr>
              <a:spLocks noChangeArrowheads="1"/>
            </p:cNvSpPr>
            <p:nvPr/>
          </p:nvSpPr>
          <p:spPr bwMode="auto">
            <a:xfrm>
              <a:off x="2434" y="2236"/>
              <a:ext cx="439" cy="17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P1</a:t>
              </a:r>
            </a:p>
          </p:txBody>
        </p:sp>
        <p:sp>
          <p:nvSpPr>
            <p:cNvPr id="14" name="Rectangle 14">
              <a:extLst>
                <a:ext uri="{FF2B5EF4-FFF2-40B4-BE49-F238E27FC236}">
                  <a16:creationId xmlns:a16="http://schemas.microsoft.com/office/drawing/2014/main" id="{D21B6B41-C6E7-43C9-8392-F5B407138464}"/>
                </a:ext>
              </a:extLst>
            </p:cNvPr>
            <p:cNvSpPr>
              <a:spLocks noChangeArrowheads="1"/>
            </p:cNvSpPr>
            <p:nvPr/>
          </p:nvSpPr>
          <p:spPr bwMode="auto">
            <a:xfrm>
              <a:off x="1557" y="2464"/>
              <a:ext cx="351" cy="17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P2</a:t>
              </a:r>
            </a:p>
          </p:txBody>
        </p:sp>
        <p:sp>
          <p:nvSpPr>
            <p:cNvPr id="15" name="Rectangle 15">
              <a:extLst>
                <a:ext uri="{FF2B5EF4-FFF2-40B4-BE49-F238E27FC236}">
                  <a16:creationId xmlns:a16="http://schemas.microsoft.com/office/drawing/2014/main" id="{88DE0DC3-3122-4C73-843B-71203464B455}"/>
                </a:ext>
              </a:extLst>
            </p:cNvPr>
            <p:cNvSpPr>
              <a:spLocks noChangeArrowheads="1"/>
            </p:cNvSpPr>
            <p:nvPr/>
          </p:nvSpPr>
          <p:spPr bwMode="auto">
            <a:xfrm>
              <a:off x="1513" y="2996"/>
              <a:ext cx="351" cy="17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P3</a:t>
              </a:r>
            </a:p>
          </p:txBody>
        </p:sp>
        <p:sp>
          <p:nvSpPr>
            <p:cNvPr id="16" name="Rectangle 16">
              <a:extLst>
                <a:ext uri="{FF2B5EF4-FFF2-40B4-BE49-F238E27FC236}">
                  <a16:creationId xmlns:a16="http://schemas.microsoft.com/office/drawing/2014/main" id="{C97923C6-B147-44A9-B45B-FFF33590437B}"/>
                </a:ext>
              </a:extLst>
            </p:cNvPr>
            <p:cNvSpPr>
              <a:spLocks noChangeArrowheads="1"/>
            </p:cNvSpPr>
            <p:nvPr/>
          </p:nvSpPr>
          <p:spPr bwMode="auto">
            <a:xfrm>
              <a:off x="2215" y="2844"/>
              <a:ext cx="351" cy="17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P4</a:t>
              </a:r>
            </a:p>
          </p:txBody>
        </p:sp>
        <p:sp>
          <p:nvSpPr>
            <p:cNvPr id="17" name="Rectangle 17">
              <a:extLst>
                <a:ext uri="{FF2B5EF4-FFF2-40B4-BE49-F238E27FC236}">
                  <a16:creationId xmlns:a16="http://schemas.microsoft.com/office/drawing/2014/main" id="{DB15FC9B-A1A3-41E6-8FCE-C55985BFF7AB}"/>
                </a:ext>
              </a:extLst>
            </p:cNvPr>
            <p:cNvSpPr>
              <a:spLocks noChangeArrowheads="1"/>
            </p:cNvSpPr>
            <p:nvPr/>
          </p:nvSpPr>
          <p:spPr bwMode="auto">
            <a:xfrm>
              <a:off x="2873" y="2882"/>
              <a:ext cx="351" cy="17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P5</a:t>
              </a:r>
            </a:p>
          </p:txBody>
        </p:sp>
        <p:sp>
          <p:nvSpPr>
            <p:cNvPr id="18" name="Rectangle 18">
              <a:extLst>
                <a:ext uri="{FF2B5EF4-FFF2-40B4-BE49-F238E27FC236}">
                  <a16:creationId xmlns:a16="http://schemas.microsoft.com/office/drawing/2014/main" id="{3EE719D5-6251-4B17-A413-F70734DF27B5}"/>
                </a:ext>
              </a:extLst>
            </p:cNvPr>
            <p:cNvSpPr>
              <a:spLocks noChangeArrowheads="1"/>
            </p:cNvSpPr>
            <p:nvPr/>
          </p:nvSpPr>
          <p:spPr bwMode="auto">
            <a:xfrm>
              <a:off x="1996" y="3452"/>
              <a:ext cx="394" cy="17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P6</a:t>
              </a:r>
            </a:p>
          </p:txBody>
        </p:sp>
        <p:sp>
          <p:nvSpPr>
            <p:cNvPr id="19" name="Rectangle 19">
              <a:extLst>
                <a:ext uri="{FF2B5EF4-FFF2-40B4-BE49-F238E27FC236}">
                  <a16:creationId xmlns:a16="http://schemas.microsoft.com/office/drawing/2014/main" id="{A40B1808-B53C-47F4-877E-CB30FA9148A9}"/>
                </a:ext>
              </a:extLst>
            </p:cNvPr>
            <p:cNvSpPr>
              <a:spLocks noChangeArrowheads="1"/>
            </p:cNvSpPr>
            <p:nvPr/>
          </p:nvSpPr>
          <p:spPr bwMode="auto">
            <a:xfrm>
              <a:off x="2742" y="3604"/>
              <a:ext cx="526" cy="17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P7</a:t>
              </a:r>
            </a:p>
          </p:txBody>
        </p:sp>
      </p:grpSp>
      <p:sp>
        <p:nvSpPr>
          <p:cNvPr id="20" name="Rectangle 22">
            <a:extLst>
              <a:ext uri="{FF2B5EF4-FFF2-40B4-BE49-F238E27FC236}">
                <a16:creationId xmlns:a16="http://schemas.microsoft.com/office/drawing/2014/main" id="{0FC4C184-18ED-4F07-8F19-172DA5B26273}"/>
              </a:ext>
            </a:extLst>
          </p:cNvPr>
          <p:cNvSpPr>
            <a:spLocks noChangeArrowheads="1"/>
          </p:cNvSpPr>
          <p:nvPr/>
        </p:nvSpPr>
        <p:spPr bwMode="auto">
          <a:xfrm>
            <a:off x="5942013" y="3733800"/>
            <a:ext cx="5537224" cy="2794484"/>
          </a:xfrm>
          <a:prstGeom prst="rect">
            <a:avLst/>
          </a:prstGeom>
          <a:noFill/>
          <a:ln w="9525">
            <a:noFill/>
            <a:miter lim="800000"/>
            <a:headEnd/>
            <a:tailEnd/>
          </a:ln>
          <a:effectLst/>
        </p:spPr>
        <p:txBody>
          <a:bodyPr wrap="square" lIns="92075" tIns="46038" rIns="92075" bIns="46038">
            <a:spAutoFit/>
          </a:bodyPr>
          <a:lstStyle/>
          <a:p>
            <a:pPr algn="just" defTabSz="762000" eaLnBrk="0" fontAlgn="base" hangingPunct="0">
              <a:lnSpc>
                <a:spcPct val="150000"/>
              </a:lnSpc>
              <a:spcBef>
                <a:spcPct val="50000"/>
              </a:spcBef>
              <a:spcAft>
                <a:spcPct val="0"/>
              </a:spcAft>
            </a:pPr>
            <a:r>
              <a:rPr lang="de-DE" sz="2400" b="1" dirty="0">
                <a:solidFill>
                  <a:srgbClr val="FF0033"/>
                </a:solidFill>
                <a:effectLst>
                  <a:outerShdw blurRad="38100" dist="38100" dir="2700000" algn="tl">
                    <a:srgbClr val="C0C0C0"/>
                  </a:outerShdw>
                </a:effectLst>
                <a:latin typeface="Arial" charset="0"/>
                <a:cs typeface="Arial" charset="0"/>
              </a:rPr>
              <a:t>Step 1:</a:t>
            </a:r>
            <a:r>
              <a:rPr lang="de-DE" sz="2400" b="1" dirty="0">
                <a:solidFill>
                  <a:srgbClr val="000000"/>
                </a:solidFill>
                <a:latin typeface="Arial" charset="0"/>
                <a:cs typeface="Arial" charset="0"/>
              </a:rPr>
              <a:t>  Draw  the area concerned to a suitable scale, showing  its</a:t>
            </a:r>
            <a:r>
              <a:rPr lang="de-DE" sz="2400" b="1" i="1" dirty="0">
                <a:solidFill>
                  <a:srgbClr val="000000"/>
                </a:solidFill>
                <a:latin typeface="Arial" charset="0"/>
                <a:cs typeface="Arial" charset="0"/>
              </a:rPr>
              <a:t> boundary</a:t>
            </a:r>
            <a:r>
              <a:rPr lang="de-DE" sz="2400" b="1" dirty="0">
                <a:solidFill>
                  <a:srgbClr val="000000"/>
                </a:solidFill>
                <a:latin typeface="Arial" charset="0"/>
                <a:cs typeface="Arial" charset="0"/>
              </a:rPr>
              <a:t>, </a:t>
            </a:r>
            <a:r>
              <a:rPr lang="de-DE" sz="2400" b="1" i="1" dirty="0">
                <a:solidFill>
                  <a:srgbClr val="000000"/>
                </a:solidFill>
                <a:latin typeface="Arial" charset="0"/>
                <a:cs typeface="Arial" charset="0"/>
              </a:rPr>
              <a:t>locations of the raingauges</a:t>
            </a:r>
            <a:r>
              <a:rPr lang="de-DE" sz="2400" b="1" dirty="0">
                <a:solidFill>
                  <a:srgbClr val="000000"/>
                </a:solidFill>
                <a:latin typeface="Arial" charset="0"/>
                <a:cs typeface="Arial" charset="0"/>
              </a:rPr>
              <a:t> in the area and outside but close to the boundary</a:t>
            </a:r>
          </a:p>
        </p:txBody>
      </p:sp>
    </p:spTree>
    <p:extLst>
      <p:ext uri="{BB962C8B-B14F-4D97-AF65-F5344CB8AC3E}">
        <p14:creationId xmlns:p14="http://schemas.microsoft.com/office/powerpoint/2010/main" val="2430751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2196205-3BD2-47E0-AF0C-394BD5B02E94}"/>
              </a:ext>
            </a:extLst>
          </p:cNvPr>
          <p:cNvGrpSpPr>
            <a:grpSpLocks/>
          </p:cNvGrpSpPr>
          <p:nvPr/>
        </p:nvGrpSpPr>
        <p:grpSpPr bwMode="auto">
          <a:xfrm>
            <a:off x="1218760" y="787792"/>
            <a:ext cx="9275738" cy="4965896"/>
            <a:chOff x="750" y="1152"/>
            <a:chExt cx="4578" cy="2305"/>
          </a:xfrm>
        </p:grpSpPr>
        <p:grpSp>
          <p:nvGrpSpPr>
            <p:cNvPr id="5" name="Group 4">
              <a:extLst>
                <a:ext uri="{FF2B5EF4-FFF2-40B4-BE49-F238E27FC236}">
                  <a16:creationId xmlns:a16="http://schemas.microsoft.com/office/drawing/2014/main" id="{69B50357-E237-48D5-887B-46D3A7852266}"/>
                </a:ext>
              </a:extLst>
            </p:cNvPr>
            <p:cNvGrpSpPr>
              <a:grpSpLocks/>
            </p:cNvGrpSpPr>
            <p:nvPr/>
          </p:nvGrpSpPr>
          <p:grpSpPr bwMode="auto">
            <a:xfrm>
              <a:off x="750" y="1152"/>
              <a:ext cx="2227" cy="2305"/>
              <a:chOff x="750" y="1152"/>
              <a:chExt cx="2227" cy="2305"/>
            </a:xfrm>
          </p:grpSpPr>
          <p:sp>
            <p:nvSpPr>
              <p:cNvPr id="10" name="Freeform 5">
                <a:extLst>
                  <a:ext uri="{FF2B5EF4-FFF2-40B4-BE49-F238E27FC236}">
                    <a16:creationId xmlns:a16="http://schemas.microsoft.com/office/drawing/2014/main" id="{BBAF4D3E-E11C-4431-A844-C42AB5EC6427}"/>
                  </a:ext>
                </a:extLst>
              </p:cNvPr>
              <p:cNvSpPr>
                <a:spLocks/>
              </p:cNvSpPr>
              <p:nvPr/>
            </p:nvSpPr>
            <p:spPr bwMode="auto">
              <a:xfrm>
                <a:off x="750" y="1152"/>
                <a:ext cx="2227" cy="2305"/>
              </a:xfrm>
              <a:custGeom>
                <a:avLst/>
                <a:gdLst/>
                <a:ahLst/>
                <a:cxnLst>
                  <a:cxn ang="0">
                    <a:pos x="563" y="61"/>
                  </a:cxn>
                  <a:cxn ang="0">
                    <a:pos x="471" y="114"/>
                  </a:cxn>
                  <a:cxn ang="0">
                    <a:pos x="387" y="158"/>
                  </a:cxn>
                  <a:cxn ang="0">
                    <a:pos x="309" y="238"/>
                  </a:cxn>
                  <a:cxn ang="0">
                    <a:pos x="232" y="308"/>
                  </a:cxn>
                  <a:cxn ang="0">
                    <a:pos x="162" y="388"/>
                  </a:cxn>
                  <a:cxn ang="0">
                    <a:pos x="105" y="485"/>
                  </a:cxn>
                  <a:cxn ang="0">
                    <a:pos x="77" y="591"/>
                  </a:cxn>
                  <a:cxn ang="0">
                    <a:pos x="49" y="697"/>
                  </a:cxn>
                  <a:cxn ang="0">
                    <a:pos x="7" y="803"/>
                  </a:cxn>
                  <a:cxn ang="0">
                    <a:pos x="28" y="918"/>
                  </a:cxn>
                  <a:cxn ang="0">
                    <a:pos x="84" y="1015"/>
                  </a:cxn>
                  <a:cxn ang="0">
                    <a:pos x="162" y="1094"/>
                  </a:cxn>
                  <a:cxn ang="0">
                    <a:pos x="239" y="1174"/>
                  </a:cxn>
                  <a:cxn ang="0">
                    <a:pos x="316" y="1244"/>
                  </a:cxn>
                  <a:cxn ang="0">
                    <a:pos x="408" y="1288"/>
                  </a:cxn>
                  <a:cxn ang="0">
                    <a:pos x="457" y="1377"/>
                  </a:cxn>
                  <a:cxn ang="0">
                    <a:pos x="500" y="1430"/>
                  </a:cxn>
                  <a:cxn ang="0">
                    <a:pos x="563" y="1527"/>
                  </a:cxn>
                  <a:cxn ang="0">
                    <a:pos x="641" y="1615"/>
                  </a:cxn>
                  <a:cxn ang="0">
                    <a:pos x="690" y="1730"/>
                  </a:cxn>
                  <a:cxn ang="0">
                    <a:pos x="732" y="1844"/>
                  </a:cxn>
                  <a:cxn ang="0">
                    <a:pos x="838" y="1933"/>
                  </a:cxn>
                  <a:cxn ang="0">
                    <a:pos x="972" y="1977"/>
                  </a:cxn>
                  <a:cxn ang="0">
                    <a:pos x="1049" y="2039"/>
                  </a:cxn>
                  <a:cxn ang="0">
                    <a:pos x="1098" y="2162"/>
                  </a:cxn>
                  <a:cxn ang="0">
                    <a:pos x="1246" y="2206"/>
                  </a:cxn>
                  <a:cxn ang="0">
                    <a:pos x="1366" y="2198"/>
                  </a:cxn>
                  <a:cxn ang="0">
                    <a:pos x="1444" y="2259"/>
                  </a:cxn>
                  <a:cxn ang="0">
                    <a:pos x="1627" y="2295"/>
                  </a:cxn>
                  <a:cxn ang="0">
                    <a:pos x="1739" y="2304"/>
                  </a:cxn>
                  <a:cxn ang="0">
                    <a:pos x="1824" y="2259"/>
                  </a:cxn>
                  <a:cxn ang="0">
                    <a:pos x="1901" y="2153"/>
                  </a:cxn>
                  <a:cxn ang="0">
                    <a:pos x="1979" y="2048"/>
                  </a:cxn>
                  <a:cxn ang="0">
                    <a:pos x="2063" y="1977"/>
                  </a:cxn>
                  <a:cxn ang="0">
                    <a:pos x="2183" y="1818"/>
                  </a:cxn>
                  <a:cxn ang="0">
                    <a:pos x="2226" y="1624"/>
                  </a:cxn>
                  <a:cxn ang="0">
                    <a:pos x="2197" y="1518"/>
                  </a:cxn>
                  <a:cxn ang="0">
                    <a:pos x="2183" y="1412"/>
                  </a:cxn>
                  <a:cxn ang="0">
                    <a:pos x="2204" y="1306"/>
                  </a:cxn>
                  <a:cxn ang="0">
                    <a:pos x="2211" y="1147"/>
                  </a:cxn>
                  <a:cxn ang="0">
                    <a:pos x="2183" y="979"/>
                  </a:cxn>
                  <a:cxn ang="0">
                    <a:pos x="2085" y="785"/>
                  </a:cxn>
                  <a:cxn ang="0">
                    <a:pos x="1909" y="715"/>
                  </a:cxn>
                  <a:cxn ang="0">
                    <a:pos x="1746" y="662"/>
                  </a:cxn>
                  <a:cxn ang="0">
                    <a:pos x="1627" y="600"/>
                  </a:cxn>
                  <a:cxn ang="0">
                    <a:pos x="1444" y="556"/>
                  </a:cxn>
                  <a:cxn ang="0">
                    <a:pos x="1275" y="512"/>
                  </a:cxn>
                  <a:cxn ang="0">
                    <a:pos x="1162" y="406"/>
                  </a:cxn>
                  <a:cxn ang="0">
                    <a:pos x="1141" y="203"/>
                  </a:cxn>
                  <a:cxn ang="0">
                    <a:pos x="1077" y="88"/>
                  </a:cxn>
                  <a:cxn ang="0">
                    <a:pos x="943" y="35"/>
                  </a:cxn>
                  <a:cxn ang="0">
                    <a:pos x="845" y="8"/>
                  </a:cxn>
                  <a:cxn ang="0">
                    <a:pos x="746" y="0"/>
                  </a:cxn>
                  <a:cxn ang="0">
                    <a:pos x="641" y="35"/>
                  </a:cxn>
                </a:cxnLst>
                <a:rect l="0" t="0" r="r" b="b"/>
                <a:pathLst>
                  <a:path w="2227" h="2305">
                    <a:moveTo>
                      <a:pt x="641" y="35"/>
                    </a:moveTo>
                    <a:lnTo>
                      <a:pt x="612" y="35"/>
                    </a:lnTo>
                    <a:lnTo>
                      <a:pt x="584" y="52"/>
                    </a:lnTo>
                    <a:lnTo>
                      <a:pt x="563" y="61"/>
                    </a:lnTo>
                    <a:lnTo>
                      <a:pt x="535" y="70"/>
                    </a:lnTo>
                    <a:lnTo>
                      <a:pt x="514" y="88"/>
                    </a:lnTo>
                    <a:lnTo>
                      <a:pt x="493" y="105"/>
                    </a:lnTo>
                    <a:lnTo>
                      <a:pt x="471" y="114"/>
                    </a:lnTo>
                    <a:lnTo>
                      <a:pt x="450" y="132"/>
                    </a:lnTo>
                    <a:lnTo>
                      <a:pt x="429" y="141"/>
                    </a:lnTo>
                    <a:lnTo>
                      <a:pt x="408" y="150"/>
                    </a:lnTo>
                    <a:lnTo>
                      <a:pt x="387" y="158"/>
                    </a:lnTo>
                    <a:lnTo>
                      <a:pt x="366" y="176"/>
                    </a:lnTo>
                    <a:lnTo>
                      <a:pt x="345" y="194"/>
                    </a:lnTo>
                    <a:lnTo>
                      <a:pt x="331" y="220"/>
                    </a:lnTo>
                    <a:lnTo>
                      <a:pt x="309" y="238"/>
                    </a:lnTo>
                    <a:lnTo>
                      <a:pt x="295" y="264"/>
                    </a:lnTo>
                    <a:lnTo>
                      <a:pt x="274" y="273"/>
                    </a:lnTo>
                    <a:lnTo>
                      <a:pt x="253" y="291"/>
                    </a:lnTo>
                    <a:lnTo>
                      <a:pt x="232" y="308"/>
                    </a:lnTo>
                    <a:lnTo>
                      <a:pt x="211" y="317"/>
                    </a:lnTo>
                    <a:lnTo>
                      <a:pt x="197" y="344"/>
                    </a:lnTo>
                    <a:lnTo>
                      <a:pt x="176" y="361"/>
                    </a:lnTo>
                    <a:lnTo>
                      <a:pt x="162" y="388"/>
                    </a:lnTo>
                    <a:lnTo>
                      <a:pt x="147" y="414"/>
                    </a:lnTo>
                    <a:lnTo>
                      <a:pt x="133" y="441"/>
                    </a:lnTo>
                    <a:lnTo>
                      <a:pt x="126" y="467"/>
                    </a:lnTo>
                    <a:lnTo>
                      <a:pt x="105" y="485"/>
                    </a:lnTo>
                    <a:lnTo>
                      <a:pt x="98" y="512"/>
                    </a:lnTo>
                    <a:lnTo>
                      <a:pt x="91" y="538"/>
                    </a:lnTo>
                    <a:lnTo>
                      <a:pt x="77" y="564"/>
                    </a:lnTo>
                    <a:lnTo>
                      <a:pt x="77" y="591"/>
                    </a:lnTo>
                    <a:lnTo>
                      <a:pt x="70" y="617"/>
                    </a:lnTo>
                    <a:lnTo>
                      <a:pt x="63" y="644"/>
                    </a:lnTo>
                    <a:lnTo>
                      <a:pt x="56" y="670"/>
                    </a:lnTo>
                    <a:lnTo>
                      <a:pt x="49" y="697"/>
                    </a:lnTo>
                    <a:lnTo>
                      <a:pt x="42" y="723"/>
                    </a:lnTo>
                    <a:lnTo>
                      <a:pt x="28" y="750"/>
                    </a:lnTo>
                    <a:lnTo>
                      <a:pt x="14" y="776"/>
                    </a:lnTo>
                    <a:lnTo>
                      <a:pt x="7" y="803"/>
                    </a:lnTo>
                    <a:lnTo>
                      <a:pt x="0" y="829"/>
                    </a:lnTo>
                    <a:lnTo>
                      <a:pt x="7" y="856"/>
                    </a:lnTo>
                    <a:lnTo>
                      <a:pt x="21" y="891"/>
                    </a:lnTo>
                    <a:lnTo>
                      <a:pt x="28" y="918"/>
                    </a:lnTo>
                    <a:lnTo>
                      <a:pt x="42" y="944"/>
                    </a:lnTo>
                    <a:lnTo>
                      <a:pt x="49" y="971"/>
                    </a:lnTo>
                    <a:lnTo>
                      <a:pt x="63" y="997"/>
                    </a:lnTo>
                    <a:lnTo>
                      <a:pt x="84" y="1015"/>
                    </a:lnTo>
                    <a:lnTo>
                      <a:pt x="105" y="1032"/>
                    </a:lnTo>
                    <a:lnTo>
                      <a:pt x="126" y="1050"/>
                    </a:lnTo>
                    <a:lnTo>
                      <a:pt x="147" y="1068"/>
                    </a:lnTo>
                    <a:lnTo>
                      <a:pt x="162" y="1094"/>
                    </a:lnTo>
                    <a:lnTo>
                      <a:pt x="176" y="1121"/>
                    </a:lnTo>
                    <a:lnTo>
                      <a:pt x="190" y="1147"/>
                    </a:lnTo>
                    <a:lnTo>
                      <a:pt x="218" y="1165"/>
                    </a:lnTo>
                    <a:lnTo>
                      <a:pt x="239" y="1174"/>
                    </a:lnTo>
                    <a:lnTo>
                      <a:pt x="260" y="1182"/>
                    </a:lnTo>
                    <a:lnTo>
                      <a:pt x="281" y="1200"/>
                    </a:lnTo>
                    <a:lnTo>
                      <a:pt x="295" y="1227"/>
                    </a:lnTo>
                    <a:lnTo>
                      <a:pt x="316" y="1244"/>
                    </a:lnTo>
                    <a:lnTo>
                      <a:pt x="338" y="1253"/>
                    </a:lnTo>
                    <a:lnTo>
                      <a:pt x="366" y="1262"/>
                    </a:lnTo>
                    <a:lnTo>
                      <a:pt x="387" y="1271"/>
                    </a:lnTo>
                    <a:lnTo>
                      <a:pt x="408" y="1288"/>
                    </a:lnTo>
                    <a:lnTo>
                      <a:pt x="429" y="1306"/>
                    </a:lnTo>
                    <a:lnTo>
                      <a:pt x="436" y="1332"/>
                    </a:lnTo>
                    <a:lnTo>
                      <a:pt x="457" y="1350"/>
                    </a:lnTo>
                    <a:lnTo>
                      <a:pt x="457" y="1377"/>
                    </a:lnTo>
                    <a:lnTo>
                      <a:pt x="479" y="1385"/>
                    </a:lnTo>
                    <a:lnTo>
                      <a:pt x="471" y="1377"/>
                    </a:lnTo>
                    <a:lnTo>
                      <a:pt x="486" y="1403"/>
                    </a:lnTo>
                    <a:lnTo>
                      <a:pt x="500" y="1430"/>
                    </a:lnTo>
                    <a:lnTo>
                      <a:pt x="514" y="1456"/>
                    </a:lnTo>
                    <a:lnTo>
                      <a:pt x="528" y="1483"/>
                    </a:lnTo>
                    <a:lnTo>
                      <a:pt x="549" y="1500"/>
                    </a:lnTo>
                    <a:lnTo>
                      <a:pt x="563" y="1527"/>
                    </a:lnTo>
                    <a:lnTo>
                      <a:pt x="584" y="1553"/>
                    </a:lnTo>
                    <a:lnTo>
                      <a:pt x="605" y="1571"/>
                    </a:lnTo>
                    <a:lnTo>
                      <a:pt x="619" y="1597"/>
                    </a:lnTo>
                    <a:lnTo>
                      <a:pt x="641" y="1615"/>
                    </a:lnTo>
                    <a:lnTo>
                      <a:pt x="662" y="1641"/>
                    </a:lnTo>
                    <a:lnTo>
                      <a:pt x="669" y="1668"/>
                    </a:lnTo>
                    <a:lnTo>
                      <a:pt x="676" y="1694"/>
                    </a:lnTo>
                    <a:lnTo>
                      <a:pt x="690" y="1730"/>
                    </a:lnTo>
                    <a:lnTo>
                      <a:pt x="690" y="1756"/>
                    </a:lnTo>
                    <a:lnTo>
                      <a:pt x="697" y="1783"/>
                    </a:lnTo>
                    <a:lnTo>
                      <a:pt x="711" y="1809"/>
                    </a:lnTo>
                    <a:lnTo>
                      <a:pt x="732" y="1844"/>
                    </a:lnTo>
                    <a:lnTo>
                      <a:pt x="753" y="1871"/>
                    </a:lnTo>
                    <a:lnTo>
                      <a:pt x="781" y="1897"/>
                    </a:lnTo>
                    <a:lnTo>
                      <a:pt x="810" y="1915"/>
                    </a:lnTo>
                    <a:lnTo>
                      <a:pt x="838" y="1933"/>
                    </a:lnTo>
                    <a:lnTo>
                      <a:pt x="880" y="1942"/>
                    </a:lnTo>
                    <a:lnTo>
                      <a:pt x="901" y="1950"/>
                    </a:lnTo>
                    <a:lnTo>
                      <a:pt x="950" y="1968"/>
                    </a:lnTo>
                    <a:lnTo>
                      <a:pt x="972" y="1977"/>
                    </a:lnTo>
                    <a:lnTo>
                      <a:pt x="993" y="1986"/>
                    </a:lnTo>
                    <a:lnTo>
                      <a:pt x="1014" y="1986"/>
                    </a:lnTo>
                    <a:lnTo>
                      <a:pt x="1035" y="2012"/>
                    </a:lnTo>
                    <a:lnTo>
                      <a:pt x="1049" y="2039"/>
                    </a:lnTo>
                    <a:lnTo>
                      <a:pt x="1063" y="2065"/>
                    </a:lnTo>
                    <a:lnTo>
                      <a:pt x="1070" y="2100"/>
                    </a:lnTo>
                    <a:lnTo>
                      <a:pt x="1084" y="2136"/>
                    </a:lnTo>
                    <a:lnTo>
                      <a:pt x="1098" y="2162"/>
                    </a:lnTo>
                    <a:lnTo>
                      <a:pt x="1127" y="2180"/>
                    </a:lnTo>
                    <a:lnTo>
                      <a:pt x="1148" y="2198"/>
                    </a:lnTo>
                    <a:lnTo>
                      <a:pt x="1204" y="2198"/>
                    </a:lnTo>
                    <a:lnTo>
                      <a:pt x="1246" y="2206"/>
                    </a:lnTo>
                    <a:lnTo>
                      <a:pt x="1267" y="2206"/>
                    </a:lnTo>
                    <a:lnTo>
                      <a:pt x="1324" y="2198"/>
                    </a:lnTo>
                    <a:lnTo>
                      <a:pt x="1345" y="2198"/>
                    </a:lnTo>
                    <a:lnTo>
                      <a:pt x="1366" y="2198"/>
                    </a:lnTo>
                    <a:lnTo>
                      <a:pt x="1387" y="2198"/>
                    </a:lnTo>
                    <a:lnTo>
                      <a:pt x="1408" y="2215"/>
                    </a:lnTo>
                    <a:lnTo>
                      <a:pt x="1422" y="2242"/>
                    </a:lnTo>
                    <a:lnTo>
                      <a:pt x="1444" y="2259"/>
                    </a:lnTo>
                    <a:lnTo>
                      <a:pt x="1500" y="2286"/>
                    </a:lnTo>
                    <a:lnTo>
                      <a:pt x="1542" y="2295"/>
                    </a:lnTo>
                    <a:lnTo>
                      <a:pt x="1570" y="2295"/>
                    </a:lnTo>
                    <a:lnTo>
                      <a:pt x="1627" y="2295"/>
                    </a:lnTo>
                    <a:lnTo>
                      <a:pt x="1669" y="2295"/>
                    </a:lnTo>
                    <a:lnTo>
                      <a:pt x="1690" y="2295"/>
                    </a:lnTo>
                    <a:lnTo>
                      <a:pt x="1718" y="2304"/>
                    </a:lnTo>
                    <a:lnTo>
                      <a:pt x="1739" y="2304"/>
                    </a:lnTo>
                    <a:lnTo>
                      <a:pt x="1761" y="2304"/>
                    </a:lnTo>
                    <a:lnTo>
                      <a:pt x="1782" y="2295"/>
                    </a:lnTo>
                    <a:lnTo>
                      <a:pt x="1803" y="2286"/>
                    </a:lnTo>
                    <a:lnTo>
                      <a:pt x="1824" y="2259"/>
                    </a:lnTo>
                    <a:lnTo>
                      <a:pt x="1845" y="2233"/>
                    </a:lnTo>
                    <a:lnTo>
                      <a:pt x="1866" y="2206"/>
                    </a:lnTo>
                    <a:lnTo>
                      <a:pt x="1880" y="2180"/>
                    </a:lnTo>
                    <a:lnTo>
                      <a:pt x="1901" y="2153"/>
                    </a:lnTo>
                    <a:lnTo>
                      <a:pt x="1916" y="2118"/>
                    </a:lnTo>
                    <a:lnTo>
                      <a:pt x="1937" y="2092"/>
                    </a:lnTo>
                    <a:lnTo>
                      <a:pt x="1958" y="2065"/>
                    </a:lnTo>
                    <a:lnTo>
                      <a:pt x="1979" y="2048"/>
                    </a:lnTo>
                    <a:lnTo>
                      <a:pt x="2000" y="2021"/>
                    </a:lnTo>
                    <a:lnTo>
                      <a:pt x="2021" y="2003"/>
                    </a:lnTo>
                    <a:lnTo>
                      <a:pt x="2042" y="1986"/>
                    </a:lnTo>
                    <a:lnTo>
                      <a:pt x="2063" y="1977"/>
                    </a:lnTo>
                    <a:lnTo>
                      <a:pt x="2092" y="1959"/>
                    </a:lnTo>
                    <a:lnTo>
                      <a:pt x="2113" y="1933"/>
                    </a:lnTo>
                    <a:lnTo>
                      <a:pt x="2169" y="1871"/>
                    </a:lnTo>
                    <a:lnTo>
                      <a:pt x="2183" y="1818"/>
                    </a:lnTo>
                    <a:lnTo>
                      <a:pt x="2204" y="1747"/>
                    </a:lnTo>
                    <a:lnTo>
                      <a:pt x="2218" y="1721"/>
                    </a:lnTo>
                    <a:lnTo>
                      <a:pt x="2218" y="1650"/>
                    </a:lnTo>
                    <a:lnTo>
                      <a:pt x="2226" y="1624"/>
                    </a:lnTo>
                    <a:lnTo>
                      <a:pt x="2226" y="1597"/>
                    </a:lnTo>
                    <a:lnTo>
                      <a:pt x="2218" y="1571"/>
                    </a:lnTo>
                    <a:lnTo>
                      <a:pt x="2204" y="1544"/>
                    </a:lnTo>
                    <a:lnTo>
                      <a:pt x="2197" y="1518"/>
                    </a:lnTo>
                    <a:lnTo>
                      <a:pt x="2190" y="1491"/>
                    </a:lnTo>
                    <a:lnTo>
                      <a:pt x="2190" y="1465"/>
                    </a:lnTo>
                    <a:lnTo>
                      <a:pt x="2183" y="1438"/>
                    </a:lnTo>
                    <a:lnTo>
                      <a:pt x="2183" y="1412"/>
                    </a:lnTo>
                    <a:lnTo>
                      <a:pt x="2190" y="1385"/>
                    </a:lnTo>
                    <a:lnTo>
                      <a:pt x="2190" y="1359"/>
                    </a:lnTo>
                    <a:lnTo>
                      <a:pt x="2197" y="1332"/>
                    </a:lnTo>
                    <a:lnTo>
                      <a:pt x="2204" y="1306"/>
                    </a:lnTo>
                    <a:lnTo>
                      <a:pt x="2211" y="1280"/>
                    </a:lnTo>
                    <a:lnTo>
                      <a:pt x="2211" y="1253"/>
                    </a:lnTo>
                    <a:lnTo>
                      <a:pt x="2211" y="1218"/>
                    </a:lnTo>
                    <a:lnTo>
                      <a:pt x="2211" y="1147"/>
                    </a:lnTo>
                    <a:lnTo>
                      <a:pt x="2204" y="1112"/>
                    </a:lnTo>
                    <a:lnTo>
                      <a:pt x="2197" y="1041"/>
                    </a:lnTo>
                    <a:lnTo>
                      <a:pt x="2190" y="1006"/>
                    </a:lnTo>
                    <a:lnTo>
                      <a:pt x="2183" y="979"/>
                    </a:lnTo>
                    <a:lnTo>
                      <a:pt x="2169" y="944"/>
                    </a:lnTo>
                    <a:lnTo>
                      <a:pt x="2148" y="873"/>
                    </a:lnTo>
                    <a:lnTo>
                      <a:pt x="2141" y="820"/>
                    </a:lnTo>
                    <a:lnTo>
                      <a:pt x="2085" y="785"/>
                    </a:lnTo>
                    <a:lnTo>
                      <a:pt x="2035" y="759"/>
                    </a:lnTo>
                    <a:lnTo>
                      <a:pt x="2007" y="741"/>
                    </a:lnTo>
                    <a:lnTo>
                      <a:pt x="1951" y="732"/>
                    </a:lnTo>
                    <a:lnTo>
                      <a:pt x="1909" y="715"/>
                    </a:lnTo>
                    <a:lnTo>
                      <a:pt x="1852" y="697"/>
                    </a:lnTo>
                    <a:lnTo>
                      <a:pt x="1810" y="688"/>
                    </a:lnTo>
                    <a:lnTo>
                      <a:pt x="1768" y="670"/>
                    </a:lnTo>
                    <a:lnTo>
                      <a:pt x="1746" y="662"/>
                    </a:lnTo>
                    <a:lnTo>
                      <a:pt x="1725" y="644"/>
                    </a:lnTo>
                    <a:lnTo>
                      <a:pt x="1697" y="626"/>
                    </a:lnTo>
                    <a:lnTo>
                      <a:pt x="1669" y="609"/>
                    </a:lnTo>
                    <a:lnTo>
                      <a:pt x="1627" y="600"/>
                    </a:lnTo>
                    <a:lnTo>
                      <a:pt x="1584" y="591"/>
                    </a:lnTo>
                    <a:lnTo>
                      <a:pt x="1542" y="582"/>
                    </a:lnTo>
                    <a:lnTo>
                      <a:pt x="1500" y="573"/>
                    </a:lnTo>
                    <a:lnTo>
                      <a:pt x="1444" y="556"/>
                    </a:lnTo>
                    <a:lnTo>
                      <a:pt x="1401" y="547"/>
                    </a:lnTo>
                    <a:lnTo>
                      <a:pt x="1359" y="538"/>
                    </a:lnTo>
                    <a:lnTo>
                      <a:pt x="1317" y="520"/>
                    </a:lnTo>
                    <a:lnTo>
                      <a:pt x="1275" y="512"/>
                    </a:lnTo>
                    <a:lnTo>
                      <a:pt x="1232" y="494"/>
                    </a:lnTo>
                    <a:lnTo>
                      <a:pt x="1204" y="467"/>
                    </a:lnTo>
                    <a:lnTo>
                      <a:pt x="1176" y="432"/>
                    </a:lnTo>
                    <a:lnTo>
                      <a:pt x="1162" y="406"/>
                    </a:lnTo>
                    <a:lnTo>
                      <a:pt x="1155" y="335"/>
                    </a:lnTo>
                    <a:lnTo>
                      <a:pt x="1148" y="264"/>
                    </a:lnTo>
                    <a:lnTo>
                      <a:pt x="1148" y="229"/>
                    </a:lnTo>
                    <a:lnTo>
                      <a:pt x="1141" y="203"/>
                    </a:lnTo>
                    <a:lnTo>
                      <a:pt x="1134" y="167"/>
                    </a:lnTo>
                    <a:lnTo>
                      <a:pt x="1120" y="132"/>
                    </a:lnTo>
                    <a:lnTo>
                      <a:pt x="1105" y="105"/>
                    </a:lnTo>
                    <a:lnTo>
                      <a:pt x="1077" y="88"/>
                    </a:lnTo>
                    <a:lnTo>
                      <a:pt x="1035" y="79"/>
                    </a:lnTo>
                    <a:lnTo>
                      <a:pt x="993" y="70"/>
                    </a:lnTo>
                    <a:lnTo>
                      <a:pt x="965" y="52"/>
                    </a:lnTo>
                    <a:lnTo>
                      <a:pt x="943" y="35"/>
                    </a:lnTo>
                    <a:lnTo>
                      <a:pt x="915" y="26"/>
                    </a:lnTo>
                    <a:lnTo>
                      <a:pt x="887" y="17"/>
                    </a:lnTo>
                    <a:lnTo>
                      <a:pt x="866" y="8"/>
                    </a:lnTo>
                    <a:lnTo>
                      <a:pt x="845" y="8"/>
                    </a:lnTo>
                    <a:lnTo>
                      <a:pt x="824" y="0"/>
                    </a:lnTo>
                    <a:lnTo>
                      <a:pt x="796" y="0"/>
                    </a:lnTo>
                    <a:lnTo>
                      <a:pt x="767" y="0"/>
                    </a:lnTo>
                    <a:lnTo>
                      <a:pt x="746" y="0"/>
                    </a:lnTo>
                    <a:lnTo>
                      <a:pt x="725" y="0"/>
                    </a:lnTo>
                    <a:lnTo>
                      <a:pt x="704" y="0"/>
                    </a:lnTo>
                    <a:lnTo>
                      <a:pt x="683" y="8"/>
                    </a:lnTo>
                    <a:lnTo>
                      <a:pt x="641" y="35"/>
                    </a:lnTo>
                    <a:lnTo>
                      <a:pt x="641" y="35"/>
                    </a:lnTo>
                  </a:path>
                </a:pathLst>
              </a:custGeom>
              <a:solidFill>
                <a:srgbClr val="00FF99">
                  <a:alpha val="50000"/>
                </a:srgbClr>
              </a:solidFill>
              <a:ln w="12700" cap="rnd" cmpd="sng">
                <a:solidFill>
                  <a:srgbClr val="000000"/>
                </a:solidFill>
                <a:prstDash val="solid"/>
                <a:round/>
                <a:headEnd/>
                <a:tailEnd/>
              </a:ln>
              <a:effectLst>
                <a:outerShdw dist="107763" dir="2700000" algn="ctr" rotWithShape="0">
                  <a:srgbClr val="808080"/>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1" name="AutoShape 6">
                <a:extLst>
                  <a:ext uri="{FF2B5EF4-FFF2-40B4-BE49-F238E27FC236}">
                    <a16:creationId xmlns:a16="http://schemas.microsoft.com/office/drawing/2014/main" id="{44FE4D81-C22F-4BAA-ABE5-791B82B3058A}"/>
                  </a:ext>
                </a:extLst>
              </p:cNvPr>
              <p:cNvSpPr>
                <a:spLocks noChangeArrowheads="1"/>
              </p:cNvSpPr>
              <p:nvPr/>
            </p:nvSpPr>
            <p:spPr bwMode="auto">
              <a:xfrm>
                <a:off x="1339" y="1616"/>
                <a:ext cx="48" cy="62"/>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2" name="AutoShape 7">
                <a:extLst>
                  <a:ext uri="{FF2B5EF4-FFF2-40B4-BE49-F238E27FC236}">
                    <a16:creationId xmlns:a16="http://schemas.microsoft.com/office/drawing/2014/main" id="{0C8B3FA0-325B-47B4-A00B-7E28E7425F62}"/>
                  </a:ext>
                </a:extLst>
              </p:cNvPr>
              <p:cNvSpPr>
                <a:spLocks noChangeArrowheads="1"/>
              </p:cNvSpPr>
              <p:nvPr/>
            </p:nvSpPr>
            <p:spPr bwMode="auto">
              <a:xfrm>
                <a:off x="1282" y="2251"/>
                <a:ext cx="49" cy="63"/>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3" name="AutoShape 8">
                <a:extLst>
                  <a:ext uri="{FF2B5EF4-FFF2-40B4-BE49-F238E27FC236}">
                    <a16:creationId xmlns:a16="http://schemas.microsoft.com/office/drawing/2014/main" id="{BA5FEE44-B225-4B1D-8B7A-AAEA71C8B273}"/>
                  </a:ext>
                </a:extLst>
              </p:cNvPr>
              <p:cNvSpPr>
                <a:spLocks noChangeArrowheads="1"/>
              </p:cNvSpPr>
              <p:nvPr/>
            </p:nvSpPr>
            <p:spPr bwMode="auto">
              <a:xfrm>
                <a:off x="2071" y="1263"/>
                <a:ext cx="49" cy="62"/>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4" name="AutoShape 9">
                <a:extLst>
                  <a:ext uri="{FF2B5EF4-FFF2-40B4-BE49-F238E27FC236}">
                    <a16:creationId xmlns:a16="http://schemas.microsoft.com/office/drawing/2014/main" id="{D3AD9167-3153-43C7-9ACD-D68774C2AB76}"/>
                  </a:ext>
                </a:extLst>
              </p:cNvPr>
              <p:cNvSpPr>
                <a:spLocks noChangeArrowheads="1"/>
              </p:cNvSpPr>
              <p:nvPr/>
            </p:nvSpPr>
            <p:spPr bwMode="auto">
              <a:xfrm>
                <a:off x="1790" y="2110"/>
                <a:ext cx="48" cy="61"/>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5" name="AutoShape 10">
                <a:extLst>
                  <a:ext uri="{FF2B5EF4-FFF2-40B4-BE49-F238E27FC236}">
                    <a16:creationId xmlns:a16="http://schemas.microsoft.com/office/drawing/2014/main" id="{9DB6E332-26E4-4F2C-AD3B-9935D00B337F}"/>
                  </a:ext>
                </a:extLst>
              </p:cNvPr>
              <p:cNvSpPr>
                <a:spLocks noChangeArrowheads="1"/>
              </p:cNvSpPr>
              <p:nvPr/>
            </p:nvSpPr>
            <p:spPr bwMode="auto">
              <a:xfrm>
                <a:off x="1846" y="2767"/>
                <a:ext cx="48" cy="63"/>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6" name="AutoShape 11">
                <a:extLst>
                  <a:ext uri="{FF2B5EF4-FFF2-40B4-BE49-F238E27FC236}">
                    <a16:creationId xmlns:a16="http://schemas.microsoft.com/office/drawing/2014/main" id="{2FDBF06B-6CC8-4BEB-BAEF-20DAC7D692D0}"/>
                  </a:ext>
                </a:extLst>
              </p:cNvPr>
              <p:cNvSpPr>
                <a:spLocks noChangeArrowheads="1"/>
              </p:cNvSpPr>
              <p:nvPr/>
            </p:nvSpPr>
            <p:spPr bwMode="auto">
              <a:xfrm>
                <a:off x="2522" y="2110"/>
                <a:ext cx="49" cy="61"/>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7" name="AutoShape 12">
                <a:extLst>
                  <a:ext uri="{FF2B5EF4-FFF2-40B4-BE49-F238E27FC236}">
                    <a16:creationId xmlns:a16="http://schemas.microsoft.com/office/drawing/2014/main" id="{04D14798-02F4-4E15-A549-EFB017CDB5EE}"/>
                  </a:ext>
                </a:extLst>
              </p:cNvPr>
              <p:cNvSpPr>
                <a:spLocks noChangeArrowheads="1"/>
              </p:cNvSpPr>
              <p:nvPr/>
            </p:nvSpPr>
            <p:spPr bwMode="auto">
              <a:xfrm>
                <a:off x="2474" y="3007"/>
                <a:ext cx="49" cy="63"/>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8" name="Line 13">
                <a:extLst>
                  <a:ext uri="{FF2B5EF4-FFF2-40B4-BE49-F238E27FC236}">
                    <a16:creationId xmlns:a16="http://schemas.microsoft.com/office/drawing/2014/main" id="{A4CCAAF9-D837-4B6C-9BBC-8755BB3767DA}"/>
                  </a:ext>
                </a:extLst>
              </p:cNvPr>
              <p:cNvSpPr>
                <a:spLocks noChangeShapeType="1"/>
              </p:cNvSpPr>
              <p:nvPr/>
            </p:nvSpPr>
            <p:spPr bwMode="auto">
              <a:xfrm flipV="1">
                <a:off x="1344" y="1296"/>
                <a:ext cx="768" cy="336"/>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9" name="Line 14">
                <a:extLst>
                  <a:ext uri="{FF2B5EF4-FFF2-40B4-BE49-F238E27FC236}">
                    <a16:creationId xmlns:a16="http://schemas.microsoft.com/office/drawing/2014/main" id="{BE8C0C1B-BA78-4B99-B0AC-3368BDB0FD8F}"/>
                  </a:ext>
                </a:extLst>
              </p:cNvPr>
              <p:cNvSpPr>
                <a:spLocks noChangeShapeType="1"/>
              </p:cNvSpPr>
              <p:nvPr/>
            </p:nvSpPr>
            <p:spPr bwMode="auto">
              <a:xfrm flipH="1">
                <a:off x="1296" y="1632"/>
                <a:ext cx="48" cy="672"/>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0" name="Line 15">
                <a:extLst>
                  <a:ext uri="{FF2B5EF4-FFF2-40B4-BE49-F238E27FC236}">
                    <a16:creationId xmlns:a16="http://schemas.microsoft.com/office/drawing/2014/main" id="{504163FC-E75A-42F6-8038-412F1440952D}"/>
                  </a:ext>
                </a:extLst>
              </p:cNvPr>
              <p:cNvSpPr>
                <a:spLocks noChangeShapeType="1"/>
              </p:cNvSpPr>
              <p:nvPr/>
            </p:nvSpPr>
            <p:spPr bwMode="auto">
              <a:xfrm flipV="1">
                <a:off x="1296" y="2160"/>
                <a:ext cx="528" cy="144"/>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1" name="Line 16">
                <a:extLst>
                  <a:ext uri="{FF2B5EF4-FFF2-40B4-BE49-F238E27FC236}">
                    <a16:creationId xmlns:a16="http://schemas.microsoft.com/office/drawing/2014/main" id="{34D63CFA-BF43-43E6-8298-E0DDDA6FFA31}"/>
                  </a:ext>
                </a:extLst>
              </p:cNvPr>
              <p:cNvSpPr>
                <a:spLocks noChangeShapeType="1"/>
              </p:cNvSpPr>
              <p:nvPr/>
            </p:nvSpPr>
            <p:spPr bwMode="auto">
              <a:xfrm flipH="1">
                <a:off x="1824" y="1296"/>
                <a:ext cx="288" cy="864"/>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2" name="Line 17">
                <a:extLst>
                  <a:ext uri="{FF2B5EF4-FFF2-40B4-BE49-F238E27FC236}">
                    <a16:creationId xmlns:a16="http://schemas.microsoft.com/office/drawing/2014/main" id="{74CC24D6-C944-4278-AA9D-367417491260}"/>
                  </a:ext>
                </a:extLst>
              </p:cNvPr>
              <p:cNvSpPr>
                <a:spLocks noChangeShapeType="1"/>
              </p:cNvSpPr>
              <p:nvPr/>
            </p:nvSpPr>
            <p:spPr bwMode="auto">
              <a:xfrm>
                <a:off x="2112" y="1296"/>
                <a:ext cx="432" cy="816"/>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3" name="Line 18">
                <a:extLst>
                  <a:ext uri="{FF2B5EF4-FFF2-40B4-BE49-F238E27FC236}">
                    <a16:creationId xmlns:a16="http://schemas.microsoft.com/office/drawing/2014/main" id="{3AC202B2-F07F-4BC4-B891-91FF03BE3AC2}"/>
                  </a:ext>
                </a:extLst>
              </p:cNvPr>
              <p:cNvSpPr>
                <a:spLocks noChangeShapeType="1"/>
              </p:cNvSpPr>
              <p:nvPr/>
            </p:nvSpPr>
            <p:spPr bwMode="auto">
              <a:xfrm flipV="1">
                <a:off x="1824" y="2112"/>
                <a:ext cx="720" cy="48"/>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4" name="Line 19">
                <a:extLst>
                  <a:ext uri="{FF2B5EF4-FFF2-40B4-BE49-F238E27FC236}">
                    <a16:creationId xmlns:a16="http://schemas.microsoft.com/office/drawing/2014/main" id="{B597E5A4-6ECA-4EB2-B8C0-4549B125A207}"/>
                  </a:ext>
                </a:extLst>
              </p:cNvPr>
              <p:cNvSpPr>
                <a:spLocks noChangeShapeType="1"/>
              </p:cNvSpPr>
              <p:nvPr/>
            </p:nvSpPr>
            <p:spPr bwMode="auto">
              <a:xfrm>
                <a:off x="1344" y="1632"/>
                <a:ext cx="480" cy="528"/>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5" name="Line 20">
                <a:extLst>
                  <a:ext uri="{FF2B5EF4-FFF2-40B4-BE49-F238E27FC236}">
                    <a16:creationId xmlns:a16="http://schemas.microsoft.com/office/drawing/2014/main" id="{D557843F-6568-4AEC-BEFF-5C2198262B51}"/>
                  </a:ext>
                </a:extLst>
              </p:cNvPr>
              <p:cNvSpPr>
                <a:spLocks noChangeShapeType="1"/>
              </p:cNvSpPr>
              <p:nvPr/>
            </p:nvSpPr>
            <p:spPr bwMode="auto">
              <a:xfrm>
                <a:off x="1296" y="2304"/>
                <a:ext cx="576" cy="528"/>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6" name="Line 21">
                <a:extLst>
                  <a:ext uri="{FF2B5EF4-FFF2-40B4-BE49-F238E27FC236}">
                    <a16:creationId xmlns:a16="http://schemas.microsoft.com/office/drawing/2014/main" id="{DCC23998-9952-471F-B409-67C562E8E6E2}"/>
                  </a:ext>
                </a:extLst>
              </p:cNvPr>
              <p:cNvSpPr>
                <a:spLocks noChangeShapeType="1"/>
              </p:cNvSpPr>
              <p:nvPr/>
            </p:nvSpPr>
            <p:spPr bwMode="auto">
              <a:xfrm>
                <a:off x="1824" y="2160"/>
                <a:ext cx="48" cy="672"/>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7" name="Line 22">
                <a:extLst>
                  <a:ext uri="{FF2B5EF4-FFF2-40B4-BE49-F238E27FC236}">
                    <a16:creationId xmlns:a16="http://schemas.microsoft.com/office/drawing/2014/main" id="{A91C7149-09C2-4359-9F28-20A261219361}"/>
                  </a:ext>
                </a:extLst>
              </p:cNvPr>
              <p:cNvSpPr>
                <a:spLocks noChangeShapeType="1"/>
              </p:cNvSpPr>
              <p:nvPr/>
            </p:nvSpPr>
            <p:spPr bwMode="auto">
              <a:xfrm flipV="1">
                <a:off x="1852" y="2112"/>
                <a:ext cx="692" cy="702"/>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8" name="Line 23">
                <a:extLst>
                  <a:ext uri="{FF2B5EF4-FFF2-40B4-BE49-F238E27FC236}">
                    <a16:creationId xmlns:a16="http://schemas.microsoft.com/office/drawing/2014/main" id="{2D979FF8-F189-4C6C-8DED-A7C145454D98}"/>
                  </a:ext>
                </a:extLst>
              </p:cNvPr>
              <p:cNvSpPr>
                <a:spLocks noChangeShapeType="1"/>
              </p:cNvSpPr>
              <p:nvPr/>
            </p:nvSpPr>
            <p:spPr bwMode="auto">
              <a:xfrm>
                <a:off x="1872" y="2784"/>
                <a:ext cx="624" cy="240"/>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9" name="Line 24">
                <a:extLst>
                  <a:ext uri="{FF2B5EF4-FFF2-40B4-BE49-F238E27FC236}">
                    <a16:creationId xmlns:a16="http://schemas.microsoft.com/office/drawing/2014/main" id="{BD793133-9E11-4684-9556-1FDC596D8A0C}"/>
                  </a:ext>
                </a:extLst>
              </p:cNvPr>
              <p:cNvSpPr>
                <a:spLocks noChangeShapeType="1"/>
              </p:cNvSpPr>
              <p:nvPr/>
            </p:nvSpPr>
            <p:spPr bwMode="auto">
              <a:xfrm flipH="1">
                <a:off x="2496" y="2112"/>
                <a:ext cx="48" cy="912"/>
              </a:xfrm>
              <a:prstGeom prst="line">
                <a:avLst/>
              </a:prstGeom>
              <a:noFill/>
              <a:ln w="127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30" name="Rectangle 25">
                <a:extLst>
                  <a:ext uri="{FF2B5EF4-FFF2-40B4-BE49-F238E27FC236}">
                    <a16:creationId xmlns:a16="http://schemas.microsoft.com/office/drawing/2014/main" id="{2EA94BDE-A5C6-4AE4-AA7D-C35014698B89}"/>
                  </a:ext>
                </a:extLst>
              </p:cNvPr>
              <p:cNvSpPr>
                <a:spLocks noChangeArrowheads="1"/>
              </p:cNvSpPr>
              <p:nvPr/>
            </p:nvSpPr>
            <p:spPr bwMode="auto">
              <a:xfrm>
                <a:off x="2016" y="1248"/>
                <a:ext cx="480" cy="148"/>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P1</a:t>
                </a:r>
              </a:p>
            </p:txBody>
          </p:sp>
          <p:sp>
            <p:nvSpPr>
              <p:cNvPr id="31" name="Rectangle 26">
                <a:extLst>
                  <a:ext uri="{FF2B5EF4-FFF2-40B4-BE49-F238E27FC236}">
                    <a16:creationId xmlns:a16="http://schemas.microsoft.com/office/drawing/2014/main" id="{C80B875E-3C40-47F8-B7D3-AD9EBF36DE63}"/>
                  </a:ext>
                </a:extLst>
              </p:cNvPr>
              <p:cNvSpPr>
                <a:spLocks noChangeArrowheads="1"/>
              </p:cNvSpPr>
              <p:nvPr/>
            </p:nvSpPr>
            <p:spPr bwMode="auto">
              <a:xfrm>
                <a:off x="1056" y="1536"/>
                <a:ext cx="384" cy="149"/>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P2</a:t>
                </a:r>
              </a:p>
            </p:txBody>
          </p:sp>
          <p:sp>
            <p:nvSpPr>
              <p:cNvPr id="32" name="Rectangle 27">
                <a:extLst>
                  <a:ext uri="{FF2B5EF4-FFF2-40B4-BE49-F238E27FC236}">
                    <a16:creationId xmlns:a16="http://schemas.microsoft.com/office/drawing/2014/main" id="{B6220A0F-BEC7-496D-A961-8B54A2D2E62C}"/>
                  </a:ext>
                </a:extLst>
              </p:cNvPr>
              <p:cNvSpPr>
                <a:spLocks noChangeArrowheads="1"/>
              </p:cNvSpPr>
              <p:nvPr/>
            </p:nvSpPr>
            <p:spPr bwMode="auto">
              <a:xfrm>
                <a:off x="1008" y="2208"/>
                <a:ext cx="384" cy="148"/>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P3</a:t>
                </a:r>
              </a:p>
            </p:txBody>
          </p:sp>
          <p:sp>
            <p:nvSpPr>
              <p:cNvPr id="33" name="Rectangle 28">
                <a:extLst>
                  <a:ext uri="{FF2B5EF4-FFF2-40B4-BE49-F238E27FC236}">
                    <a16:creationId xmlns:a16="http://schemas.microsoft.com/office/drawing/2014/main" id="{EB474E62-22C2-4DD9-9D61-75DD266262AA}"/>
                  </a:ext>
                </a:extLst>
              </p:cNvPr>
              <p:cNvSpPr>
                <a:spLocks noChangeArrowheads="1"/>
              </p:cNvSpPr>
              <p:nvPr/>
            </p:nvSpPr>
            <p:spPr bwMode="auto">
              <a:xfrm>
                <a:off x="1776" y="2016"/>
                <a:ext cx="384" cy="149"/>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P4</a:t>
                </a:r>
              </a:p>
            </p:txBody>
          </p:sp>
          <p:sp>
            <p:nvSpPr>
              <p:cNvPr id="34" name="Rectangle 29">
                <a:extLst>
                  <a:ext uri="{FF2B5EF4-FFF2-40B4-BE49-F238E27FC236}">
                    <a16:creationId xmlns:a16="http://schemas.microsoft.com/office/drawing/2014/main" id="{7B3C8AB0-0989-46A6-A4E1-8C4F580F539D}"/>
                  </a:ext>
                </a:extLst>
              </p:cNvPr>
              <p:cNvSpPr>
                <a:spLocks noChangeArrowheads="1"/>
              </p:cNvSpPr>
              <p:nvPr/>
            </p:nvSpPr>
            <p:spPr bwMode="auto">
              <a:xfrm>
                <a:off x="2496" y="2064"/>
                <a:ext cx="384" cy="149"/>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P5</a:t>
                </a:r>
              </a:p>
            </p:txBody>
          </p:sp>
          <p:sp>
            <p:nvSpPr>
              <p:cNvPr id="35" name="Rectangle 30">
                <a:extLst>
                  <a:ext uri="{FF2B5EF4-FFF2-40B4-BE49-F238E27FC236}">
                    <a16:creationId xmlns:a16="http://schemas.microsoft.com/office/drawing/2014/main" id="{45EB71ED-A852-4BA8-9B00-118972E02B48}"/>
                  </a:ext>
                </a:extLst>
              </p:cNvPr>
              <p:cNvSpPr>
                <a:spLocks noChangeArrowheads="1"/>
              </p:cNvSpPr>
              <p:nvPr/>
            </p:nvSpPr>
            <p:spPr bwMode="auto">
              <a:xfrm>
                <a:off x="1536" y="2784"/>
                <a:ext cx="432" cy="148"/>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P6</a:t>
                </a:r>
              </a:p>
            </p:txBody>
          </p:sp>
          <p:sp>
            <p:nvSpPr>
              <p:cNvPr id="36" name="Rectangle 31">
                <a:extLst>
                  <a:ext uri="{FF2B5EF4-FFF2-40B4-BE49-F238E27FC236}">
                    <a16:creationId xmlns:a16="http://schemas.microsoft.com/office/drawing/2014/main" id="{694D3EB0-C777-4C6E-BCBB-0BD4A04854F9}"/>
                  </a:ext>
                </a:extLst>
              </p:cNvPr>
              <p:cNvSpPr>
                <a:spLocks noChangeArrowheads="1"/>
              </p:cNvSpPr>
              <p:nvPr/>
            </p:nvSpPr>
            <p:spPr bwMode="auto">
              <a:xfrm>
                <a:off x="2352" y="2976"/>
                <a:ext cx="576" cy="148"/>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P7</a:t>
                </a:r>
              </a:p>
            </p:txBody>
          </p:sp>
        </p:grpSp>
        <p:grpSp>
          <p:nvGrpSpPr>
            <p:cNvPr id="6" name="Group 32">
              <a:extLst>
                <a:ext uri="{FF2B5EF4-FFF2-40B4-BE49-F238E27FC236}">
                  <a16:creationId xmlns:a16="http://schemas.microsoft.com/office/drawing/2014/main" id="{8D15EFCD-580D-49B9-9C60-303E9409EE1B}"/>
                </a:ext>
              </a:extLst>
            </p:cNvPr>
            <p:cNvGrpSpPr>
              <a:grpSpLocks/>
            </p:cNvGrpSpPr>
            <p:nvPr/>
          </p:nvGrpSpPr>
          <p:grpSpPr bwMode="auto">
            <a:xfrm>
              <a:off x="3412" y="1540"/>
              <a:ext cx="1916" cy="711"/>
              <a:chOff x="3412" y="1540"/>
              <a:chExt cx="1916" cy="711"/>
            </a:xfrm>
          </p:grpSpPr>
          <p:sp>
            <p:nvSpPr>
              <p:cNvPr id="8" name="Rectangle 33">
                <a:extLst>
                  <a:ext uri="{FF2B5EF4-FFF2-40B4-BE49-F238E27FC236}">
                    <a16:creationId xmlns:a16="http://schemas.microsoft.com/office/drawing/2014/main" id="{4205E233-F9F8-4644-84A8-3BE4F8457DF1}"/>
                  </a:ext>
                </a:extLst>
              </p:cNvPr>
              <p:cNvSpPr>
                <a:spLocks noChangeArrowheads="1"/>
              </p:cNvSpPr>
              <p:nvPr/>
            </p:nvSpPr>
            <p:spPr bwMode="auto">
              <a:xfrm>
                <a:off x="3412" y="1540"/>
                <a:ext cx="1864" cy="711"/>
              </a:xfrm>
              <a:prstGeom prst="rect">
                <a:avLst/>
              </a:prstGeom>
              <a:solidFill>
                <a:srgbClr val="00FFFF"/>
              </a:solidFill>
              <a:ln w="12700">
                <a:solidFill>
                  <a:srgbClr val="000000"/>
                </a:solidFill>
                <a:miter lim="800000"/>
                <a:headEnd/>
                <a:tailEnd/>
              </a:ln>
              <a:effectLst>
                <a:outerShdw dist="107763" dir="2700000" algn="ctr" rotWithShape="0">
                  <a:srgbClr val="808080"/>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9" name="Rectangle 34">
                <a:extLst>
                  <a:ext uri="{FF2B5EF4-FFF2-40B4-BE49-F238E27FC236}">
                    <a16:creationId xmlns:a16="http://schemas.microsoft.com/office/drawing/2014/main" id="{D466BE3A-C2E4-46B7-B0DD-CB3DE6612B65}"/>
                  </a:ext>
                </a:extLst>
              </p:cNvPr>
              <p:cNvSpPr>
                <a:spLocks noChangeArrowheads="1"/>
              </p:cNvSpPr>
              <p:nvPr/>
            </p:nvSpPr>
            <p:spPr bwMode="auto">
              <a:xfrm>
                <a:off x="3504" y="1569"/>
                <a:ext cx="1824" cy="495"/>
              </a:xfrm>
              <a:prstGeom prst="rect">
                <a:avLst/>
              </a:prstGeom>
              <a:noFill/>
              <a:ln w="9525">
                <a:noFill/>
                <a:miter lim="800000"/>
                <a:headEnd/>
                <a:tailEnd/>
              </a:ln>
              <a:effectLst/>
            </p:spPr>
            <p:txBody>
              <a:bodyPr lIns="92075" tIns="46038" rIns="92075" bIns="46038">
                <a:spAutoFit/>
              </a:bodyPr>
              <a:lstStyle/>
              <a:p>
                <a:pPr marL="0" marR="0" lvl="0" indent="0" defTabSz="762000" eaLnBrk="0" fontAlgn="base" latinLnBrk="0" hangingPunct="0">
                  <a:lnSpc>
                    <a:spcPct val="100000"/>
                  </a:lnSpc>
                  <a:spcBef>
                    <a:spcPct val="0"/>
                  </a:spcBef>
                  <a:spcAft>
                    <a:spcPct val="0"/>
                  </a:spcAft>
                  <a:buClrTx/>
                  <a:buSzTx/>
                  <a:buFontTx/>
                  <a:buNone/>
                  <a:tabLst/>
                  <a:defRPr/>
                </a:pPr>
                <a:r>
                  <a:rPr kumimoji="0" lang="de-DE" sz="1800" b="1" i="0" u="none" strike="noStrike" kern="0" cap="none" spc="0" normalizeH="0" baseline="0" noProof="0" dirty="0">
                    <a:ln>
                      <a:noFill/>
                    </a:ln>
                    <a:solidFill>
                      <a:srgbClr val="FF0033"/>
                    </a:solidFill>
                    <a:effectLst>
                      <a:outerShdw blurRad="38100" dist="38100" dir="2700000" algn="tl">
                        <a:srgbClr val="C0C0C0"/>
                      </a:outerShdw>
                    </a:effectLst>
                    <a:uLnTx/>
                    <a:uFillTx/>
                    <a:latin typeface="Arial" charset="0"/>
                    <a:cs typeface="Arial" charset="0"/>
                  </a:rPr>
                  <a:t>Step 2:</a:t>
                </a:r>
                <a:r>
                  <a:rPr kumimoji="0" lang="de-DE" sz="1800" b="1" i="0" u="none" strike="noStrike" kern="0" cap="none" spc="0" normalizeH="0" baseline="0" noProof="0" dirty="0">
                    <a:ln>
                      <a:noFill/>
                    </a:ln>
                    <a:solidFill>
                      <a:srgbClr val="000000"/>
                    </a:solidFill>
                    <a:effectLst/>
                    <a:uLnTx/>
                    <a:uFillTx/>
                    <a:latin typeface="Arial" charset="0"/>
                    <a:cs typeface="Arial" charset="0"/>
                  </a:rPr>
                  <a:t>  Join location of the raingauges to form </a:t>
                </a:r>
              </a:p>
              <a:p>
                <a:pPr marL="0" marR="0" lvl="0" indent="0" defTabSz="762000" eaLnBrk="0" fontAlgn="base" latinLnBrk="0" hangingPunct="0">
                  <a:lnSpc>
                    <a:spcPct val="100000"/>
                  </a:lnSpc>
                  <a:spcBef>
                    <a:spcPct val="0"/>
                  </a:spcBef>
                  <a:spcAft>
                    <a:spcPct val="0"/>
                  </a:spcAft>
                  <a:buClrTx/>
                  <a:buSzTx/>
                  <a:buFontTx/>
                  <a:buNone/>
                  <a:tabLst/>
                  <a:defRPr/>
                </a:pPr>
                <a:r>
                  <a:rPr kumimoji="0" lang="de-DE" sz="1800" b="1" i="0" u="none" strike="noStrike" kern="0" cap="none" spc="0" normalizeH="0" baseline="0" noProof="0" dirty="0">
                    <a:ln>
                      <a:noFill/>
                    </a:ln>
                    <a:solidFill>
                      <a:srgbClr val="000000"/>
                    </a:solidFill>
                    <a:effectLst/>
                    <a:uLnTx/>
                    <a:uFillTx/>
                    <a:latin typeface="Arial" charset="0"/>
                    <a:cs typeface="Arial" charset="0"/>
                  </a:rPr>
                  <a:t>a network of triangles</a:t>
                </a:r>
              </a:p>
            </p:txBody>
          </p:sp>
        </p:grpSp>
      </p:grpSp>
    </p:spTree>
    <p:extLst>
      <p:ext uri="{BB962C8B-B14F-4D97-AF65-F5344CB8AC3E}">
        <p14:creationId xmlns:p14="http://schemas.microsoft.com/office/powerpoint/2010/main" val="283789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BA8A35-21E8-4C56-924A-94F1EAFF7667}"/>
              </a:ext>
            </a:extLst>
          </p:cNvPr>
          <p:cNvSpPr>
            <a:spLocks noGrp="1"/>
          </p:cNvSpPr>
          <p:nvPr>
            <p:ph idx="1"/>
          </p:nvPr>
        </p:nvSpPr>
        <p:spPr>
          <a:xfrm>
            <a:off x="838200" y="787790"/>
            <a:ext cx="11353800" cy="6070210"/>
          </a:xfrm>
        </p:spPr>
        <p:txBody>
          <a:bodyPr/>
          <a:lstStyle/>
          <a:p>
            <a:r>
              <a:rPr lang="de-DE" b="1" dirty="0">
                <a:solidFill>
                  <a:srgbClr val="FE7D08"/>
                </a:solidFill>
                <a:effectLst>
                  <a:outerShdw blurRad="38100" dist="38100" dir="2700000" algn="tl">
                    <a:srgbClr val="C0C0C0"/>
                  </a:outerShdw>
                </a:effectLst>
              </a:rPr>
              <a:t>Thiessen Method : Steps</a:t>
            </a:r>
          </a:p>
          <a:p>
            <a:endParaRPr lang="en-US" dirty="0"/>
          </a:p>
        </p:txBody>
      </p:sp>
      <p:grpSp>
        <p:nvGrpSpPr>
          <p:cNvPr id="4" name="Group 3">
            <a:extLst>
              <a:ext uri="{FF2B5EF4-FFF2-40B4-BE49-F238E27FC236}">
                <a16:creationId xmlns:a16="http://schemas.microsoft.com/office/drawing/2014/main" id="{2F4926BF-A0E0-4C99-83E6-22960943F82B}"/>
              </a:ext>
            </a:extLst>
          </p:cNvPr>
          <p:cNvGrpSpPr>
            <a:grpSpLocks/>
          </p:cNvGrpSpPr>
          <p:nvPr/>
        </p:nvGrpSpPr>
        <p:grpSpPr bwMode="auto">
          <a:xfrm>
            <a:off x="2209799" y="1336430"/>
            <a:ext cx="9789943" cy="5500467"/>
            <a:chOff x="600" y="1128"/>
            <a:chExt cx="5064" cy="2544"/>
          </a:xfrm>
        </p:grpSpPr>
        <p:grpSp>
          <p:nvGrpSpPr>
            <p:cNvPr id="5" name="Group 4">
              <a:extLst>
                <a:ext uri="{FF2B5EF4-FFF2-40B4-BE49-F238E27FC236}">
                  <a16:creationId xmlns:a16="http://schemas.microsoft.com/office/drawing/2014/main" id="{5C9BFF38-9C95-4848-B632-AC96DA8B7711}"/>
                </a:ext>
              </a:extLst>
            </p:cNvPr>
            <p:cNvGrpSpPr>
              <a:grpSpLocks/>
            </p:cNvGrpSpPr>
            <p:nvPr/>
          </p:nvGrpSpPr>
          <p:grpSpPr bwMode="auto">
            <a:xfrm>
              <a:off x="600" y="1128"/>
              <a:ext cx="2592" cy="2544"/>
              <a:chOff x="600" y="1128"/>
              <a:chExt cx="2592" cy="2544"/>
            </a:xfrm>
          </p:grpSpPr>
          <p:grpSp>
            <p:nvGrpSpPr>
              <p:cNvPr id="10" name="Group 5">
                <a:extLst>
                  <a:ext uri="{FF2B5EF4-FFF2-40B4-BE49-F238E27FC236}">
                    <a16:creationId xmlns:a16="http://schemas.microsoft.com/office/drawing/2014/main" id="{E2E4E4AD-2B86-4E8F-B5F1-9141F9CF4597}"/>
                  </a:ext>
                </a:extLst>
              </p:cNvPr>
              <p:cNvGrpSpPr>
                <a:grpSpLocks/>
              </p:cNvGrpSpPr>
              <p:nvPr/>
            </p:nvGrpSpPr>
            <p:grpSpPr bwMode="auto">
              <a:xfrm>
                <a:off x="600" y="1128"/>
                <a:ext cx="2592" cy="2544"/>
                <a:chOff x="600" y="1128"/>
                <a:chExt cx="2592" cy="2544"/>
              </a:xfrm>
            </p:grpSpPr>
            <p:sp>
              <p:nvSpPr>
                <p:cNvPr id="18" name="Freeform 6">
                  <a:extLst>
                    <a:ext uri="{FF2B5EF4-FFF2-40B4-BE49-F238E27FC236}">
                      <a16:creationId xmlns:a16="http://schemas.microsoft.com/office/drawing/2014/main" id="{E1E233D1-D4C4-4CB1-AAD2-E90AABD6B0DD}"/>
                    </a:ext>
                  </a:extLst>
                </p:cNvPr>
                <p:cNvSpPr>
                  <a:spLocks/>
                </p:cNvSpPr>
                <p:nvPr/>
              </p:nvSpPr>
              <p:spPr bwMode="auto">
                <a:xfrm>
                  <a:off x="726" y="1320"/>
                  <a:ext cx="2227" cy="2305"/>
                </a:xfrm>
                <a:custGeom>
                  <a:avLst/>
                  <a:gdLst/>
                  <a:ahLst/>
                  <a:cxnLst>
                    <a:cxn ang="0">
                      <a:pos x="563" y="61"/>
                    </a:cxn>
                    <a:cxn ang="0">
                      <a:pos x="471" y="114"/>
                    </a:cxn>
                    <a:cxn ang="0">
                      <a:pos x="387" y="158"/>
                    </a:cxn>
                    <a:cxn ang="0">
                      <a:pos x="309" y="238"/>
                    </a:cxn>
                    <a:cxn ang="0">
                      <a:pos x="232" y="308"/>
                    </a:cxn>
                    <a:cxn ang="0">
                      <a:pos x="162" y="388"/>
                    </a:cxn>
                    <a:cxn ang="0">
                      <a:pos x="105" y="485"/>
                    </a:cxn>
                    <a:cxn ang="0">
                      <a:pos x="77" y="591"/>
                    </a:cxn>
                    <a:cxn ang="0">
                      <a:pos x="49" y="697"/>
                    </a:cxn>
                    <a:cxn ang="0">
                      <a:pos x="7" y="803"/>
                    </a:cxn>
                    <a:cxn ang="0">
                      <a:pos x="28" y="918"/>
                    </a:cxn>
                    <a:cxn ang="0">
                      <a:pos x="84" y="1015"/>
                    </a:cxn>
                    <a:cxn ang="0">
                      <a:pos x="162" y="1094"/>
                    </a:cxn>
                    <a:cxn ang="0">
                      <a:pos x="239" y="1174"/>
                    </a:cxn>
                    <a:cxn ang="0">
                      <a:pos x="316" y="1244"/>
                    </a:cxn>
                    <a:cxn ang="0">
                      <a:pos x="408" y="1288"/>
                    </a:cxn>
                    <a:cxn ang="0">
                      <a:pos x="457" y="1377"/>
                    </a:cxn>
                    <a:cxn ang="0">
                      <a:pos x="500" y="1430"/>
                    </a:cxn>
                    <a:cxn ang="0">
                      <a:pos x="563" y="1527"/>
                    </a:cxn>
                    <a:cxn ang="0">
                      <a:pos x="641" y="1615"/>
                    </a:cxn>
                    <a:cxn ang="0">
                      <a:pos x="690" y="1730"/>
                    </a:cxn>
                    <a:cxn ang="0">
                      <a:pos x="732" y="1844"/>
                    </a:cxn>
                    <a:cxn ang="0">
                      <a:pos x="838" y="1933"/>
                    </a:cxn>
                    <a:cxn ang="0">
                      <a:pos x="972" y="1977"/>
                    </a:cxn>
                    <a:cxn ang="0">
                      <a:pos x="1049" y="2039"/>
                    </a:cxn>
                    <a:cxn ang="0">
                      <a:pos x="1098" y="2162"/>
                    </a:cxn>
                    <a:cxn ang="0">
                      <a:pos x="1246" y="2206"/>
                    </a:cxn>
                    <a:cxn ang="0">
                      <a:pos x="1366" y="2198"/>
                    </a:cxn>
                    <a:cxn ang="0">
                      <a:pos x="1444" y="2259"/>
                    </a:cxn>
                    <a:cxn ang="0">
                      <a:pos x="1627" y="2295"/>
                    </a:cxn>
                    <a:cxn ang="0">
                      <a:pos x="1739" y="2304"/>
                    </a:cxn>
                    <a:cxn ang="0">
                      <a:pos x="1824" y="2259"/>
                    </a:cxn>
                    <a:cxn ang="0">
                      <a:pos x="1901" y="2153"/>
                    </a:cxn>
                    <a:cxn ang="0">
                      <a:pos x="1979" y="2048"/>
                    </a:cxn>
                    <a:cxn ang="0">
                      <a:pos x="2063" y="1977"/>
                    </a:cxn>
                    <a:cxn ang="0">
                      <a:pos x="2183" y="1818"/>
                    </a:cxn>
                    <a:cxn ang="0">
                      <a:pos x="2226" y="1624"/>
                    </a:cxn>
                    <a:cxn ang="0">
                      <a:pos x="2197" y="1518"/>
                    </a:cxn>
                    <a:cxn ang="0">
                      <a:pos x="2183" y="1412"/>
                    </a:cxn>
                    <a:cxn ang="0">
                      <a:pos x="2204" y="1306"/>
                    </a:cxn>
                    <a:cxn ang="0">
                      <a:pos x="2211" y="1147"/>
                    </a:cxn>
                    <a:cxn ang="0">
                      <a:pos x="2183" y="979"/>
                    </a:cxn>
                    <a:cxn ang="0">
                      <a:pos x="2085" y="785"/>
                    </a:cxn>
                    <a:cxn ang="0">
                      <a:pos x="1909" y="715"/>
                    </a:cxn>
                    <a:cxn ang="0">
                      <a:pos x="1746" y="662"/>
                    </a:cxn>
                    <a:cxn ang="0">
                      <a:pos x="1627" y="600"/>
                    </a:cxn>
                    <a:cxn ang="0">
                      <a:pos x="1444" y="556"/>
                    </a:cxn>
                    <a:cxn ang="0">
                      <a:pos x="1275" y="512"/>
                    </a:cxn>
                    <a:cxn ang="0">
                      <a:pos x="1162" y="406"/>
                    </a:cxn>
                    <a:cxn ang="0">
                      <a:pos x="1141" y="203"/>
                    </a:cxn>
                    <a:cxn ang="0">
                      <a:pos x="1077" y="88"/>
                    </a:cxn>
                    <a:cxn ang="0">
                      <a:pos x="943" y="35"/>
                    </a:cxn>
                    <a:cxn ang="0">
                      <a:pos x="845" y="8"/>
                    </a:cxn>
                    <a:cxn ang="0">
                      <a:pos x="746" y="0"/>
                    </a:cxn>
                    <a:cxn ang="0">
                      <a:pos x="641" y="35"/>
                    </a:cxn>
                  </a:cxnLst>
                  <a:rect l="0" t="0" r="r" b="b"/>
                  <a:pathLst>
                    <a:path w="2227" h="2305">
                      <a:moveTo>
                        <a:pt x="641" y="35"/>
                      </a:moveTo>
                      <a:lnTo>
                        <a:pt x="612" y="35"/>
                      </a:lnTo>
                      <a:lnTo>
                        <a:pt x="584" y="52"/>
                      </a:lnTo>
                      <a:lnTo>
                        <a:pt x="563" y="61"/>
                      </a:lnTo>
                      <a:lnTo>
                        <a:pt x="535" y="70"/>
                      </a:lnTo>
                      <a:lnTo>
                        <a:pt x="514" y="88"/>
                      </a:lnTo>
                      <a:lnTo>
                        <a:pt x="493" y="105"/>
                      </a:lnTo>
                      <a:lnTo>
                        <a:pt x="471" y="114"/>
                      </a:lnTo>
                      <a:lnTo>
                        <a:pt x="450" y="132"/>
                      </a:lnTo>
                      <a:lnTo>
                        <a:pt x="429" y="141"/>
                      </a:lnTo>
                      <a:lnTo>
                        <a:pt x="408" y="150"/>
                      </a:lnTo>
                      <a:lnTo>
                        <a:pt x="387" y="158"/>
                      </a:lnTo>
                      <a:lnTo>
                        <a:pt x="366" y="176"/>
                      </a:lnTo>
                      <a:lnTo>
                        <a:pt x="345" y="194"/>
                      </a:lnTo>
                      <a:lnTo>
                        <a:pt x="331" y="220"/>
                      </a:lnTo>
                      <a:lnTo>
                        <a:pt x="309" y="238"/>
                      </a:lnTo>
                      <a:lnTo>
                        <a:pt x="295" y="264"/>
                      </a:lnTo>
                      <a:lnTo>
                        <a:pt x="274" y="273"/>
                      </a:lnTo>
                      <a:lnTo>
                        <a:pt x="253" y="291"/>
                      </a:lnTo>
                      <a:lnTo>
                        <a:pt x="232" y="308"/>
                      </a:lnTo>
                      <a:lnTo>
                        <a:pt x="211" y="317"/>
                      </a:lnTo>
                      <a:lnTo>
                        <a:pt x="197" y="344"/>
                      </a:lnTo>
                      <a:lnTo>
                        <a:pt x="176" y="361"/>
                      </a:lnTo>
                      <a:lnTo>
                        <a:pt x="162" y="388"/>
                      </a:lnTo>
                      <a:lnTo>
                        <a:pt x="147" y="414"/>
                      </a:lnTo>
                      <a:lnTo>
                        <a:pt x="133" y="441"/>
                      </a:lnTo>
                      <a:lnTo>
                        <a:pt x="126" y="467"/>
                      </a:lnTo>
                      <a:lnTo>
                        <a:pt x="105" y="485"/>
                      </a:lnTo>
                      <a:lnTo>
                        <a:pt x="98" y="512"/>
                      </a:lnTo>
                      <a:lnTo>
                        <a:pt x="91" y="538"/>
                      </a:lnTo>
                      <a:lnTo>
                        <a:pt x="77" y="564"/>
                      </a:lnTo>
                      <a:lnTo>
                        <a:pt x="77" y="591"/>
                      </a:lnTo>
                      <a:lnTo>
                        <a:pt x="70" y="617"/>
                      </a:lnTo>
                      <a:lnTo>
                        <a:pt x="63" y="644"/>
                      </a:lnTo>
                      <a:lnTo>
                        <a:pt x="56" y="670"/>
                      </a:lnTo>
                      <a:lnTo>
                        <a:pt x="49" y="697"/>
                      </a:lnTo>
                      <a:lnTo>
                        <a:pt x="42" y="723"/>
                      </a:lnTo>
                      <a:lnTo>
                        <a:pt x="28" y="750"/>
                      </a:lnTo>
                      <a:lnTo>
                        <a:pt x="14" y="776"/>
                      </a:lnTo>
                      <a:lnTo>
                        <a:pt x="7" y="803"/>
                      </a:lnTo>
                      <a:lnTo>
                        <a:pt x="0" y="829"/>
                      </a:lnTo>
                      <a:lnTo>
                        <a:pt x="7" y="856"/>
                      </a:lnTo>
                      <a:lnTo>
                        <a:pt x="21" y="891"/>
                      </a:lnTo>
                      <a:lnTo>
                        <a:pt x="28" y="918"/>
                      </a:lnTo>
                      <a:lnTo>
                        <a:pt x="42" y="944"/>
                      </a:lnTo>
                      <a:lnTo>
                        <a:pt x="49" y="971"/>
                      </a:lnTo>
                      <a:lnTo>
                        <a:pt x="63" y="997"/>
                      </a:lnTo>
                      <a:lnTo>
                        <a:pt x="84" y="1015"/>
                      </a:lnTo>
                      <a:lnTo>
                        <a:pt x="105" y="1032"/>
                      </a:lnTo>
                      <a:lnTo>
                        <a:pt x="126" y="1050"/>
                      </a:lnTo>
                      <a:lnTo>
                        <a:pt x="147" y="1068"/>
                      </a:lnTo>
                      <a:lnTo>
                        <a:pt x="162" y="1094"/>
                      </a:lnTo>
                      <a:lnTo>
                        <a:pt x="176" y="1121"/>
                      </a:lnTo>
                      <a:lnTo>
                        <a:pt x="190" y="1147"/>
                      </a:lnTo>
                      <a:lnTo>
                        <a:pt x="218" y="1165"/>
                      </a:lnTo>
                      <a:lnTo>
                        <a:pt x="239" y="1174"/>
                      </a:lnTo>
                      <a:lnTo>
                        <a:pt x="260" y="1182"/>
                      </a:lnTo>
                      <a:lnTo>
                        <a:pt x="281" y="1200"/>
                      </a:lnTo>
                      <a:lnTo>
                        <a:pt x="295" y="1227"/>
                      </a:lnTo>
                      <a:lnTo>
                        <a:pt x="316" y="1244"/>
                      </a:lnTo>
                      <a:lnTo>
                        <a:pt x="338" y="1253"/>
                      </a:lnTo>
                      <a:lnTo>
                        <a:pt x="366" y="1262"/>
                      </a:lnTo>
                      <a:lnTo>
                        <a:pt x="387" y="1271"/>
                      </a:lnTo>
                      <a:lnTo>
                        <a:pt x="408" y="1288"/>
                      </a:lnTo>
                      <a:lnTo>
                        <a:pt x="429" y="1306"/>
                      </a:lnTo>
                      <a:lnTo>
                        <a:pt x="436" y="1332"/>
                      </a:lnTo>
                      <a:lnTo>
                        <a:pt x="457" y="1350"/>
                      </a:lnTo>
                      <a:lnTo>
                        <a:pt x="457" y="1377"/>
                      </a:lnTo>
                      <a:lnTo>
                        <a:pt x="479" y="1385"/>
                      </a:lnTo>
                      <a:lnTo>
                        <a:pt x="471" y="1377"/>
                      </a:lnTo>
                      <a:lnTo>
                        <a:pt x="486" y="1403"/>
                      </a:lnTo>
                      <a:lnTo>
                        <a:pt x="500" y="1430"/>
                      </a:lnTo>
                      <a:lnTo>
                        <a:pt x="514" y="1456"/>
                      </a:lnTo>
                      <a:lnTo>
                        <a:pt x="528" y="1483"/>
                      </a:lnTo>
                      <a:lnTo>
                        <a:pt x="549" y="1500"/>
                      </a:lnTo>
                      <a:lnTo>
                        <a:pt x="563" y="1527"/>
                      </a:lnTo>
                      <a:lnTo>
                        <a:pt x="584" y="1553"/>
                      </a:lnTo>
                      <a:lnTo>
                        <a:pt x="605" y="1571"/>
                      </a:lnTo>
                      <a:lnTo>
                        <a:pt x="619" y="1597"/>
                      </a:lnTo>
                      <a:lnTo>
                        <a:pt x="641" y="1615"/>
                      </a:lnTo>
                      <a:lnTo>
                        <a:pt x="662" y="1641"/>
                      </a:lnTo>
                      <a:lnTo>
                        <a:pt x="669" y="1668"/>
                      </a:lnTo>
                      <a:lnTo>
                        <a:pt x="676" y="1694"/>
                      </a:lnTo>
                      <a:lnTo>
                        <a:pt x="690" y="1730"/>
                      </a:lnTo>
                      <a:lnTo>
                        <a:pt x="690" y="1756"/>
                      </a:lnTo>
                      <a:lnTo>
                        <a:pt x="697" y="1783"/>
                      </a:lnTo>
                      <a:lnTo>
                        <a:pt x="711" y="1809"/>
                      </a:lnTo>
                      <a:lnTo>
                        <a:pt x="732" y="1844"/>
                      </a:lnTo>
                      <a:lnTo>
                        <a:pt x="753" y="1871"/>
                      </a:lnTo>
                      <a:lnTo>
                        <a:pt x="781" y="1897"/>
                      </a:lnTo>
                      <a:lnTo>
                        <a:pt x="810" y="1915"/>
                      </a:lnTo>
                      <a:lnTo>
                        <a:pt x="838" y="1933"/>
                      </a:lnTo>
                      <a:lnTo>
                        <a:pt x="880" y="1942"/>
                      </a:lnTo>
                      <a:lnTo>
                        <a:pt x="901" y="1950"/>
                      </a:lnTo>
                      <a:lnTo>
                        <a:pt x="950" y="1968"/>
                      </a:lnTo>
                      <a:lnTo>
                        <a:pt x="972" y="1977"/>
                      </a:lnTo>
                      <a:lnTo>
                        <a:pt x="993" y="1986"/>
                      </a:lnTo>
                      <a:lnTo>
                        <a:pt x="1014" y="1986"/>
                      </a:lnTo>
                      <a:lnTo>
                        <a:pt x="1035" y="2012"/>
                      </a:lnTo>
                      <a:lnTo>
                        <a:pt x="1049" y="2039"/>
                      </a:lnTo>
                      <a:lnTo>
                        <a:pt x="1063" y="2065"/>
                      </a:lnTo>
                      <a:lnTo>
                        <a:pt x="1070" y="2100"/>
                      </a:lnTo>
                      <a:lnTo>
                        <a:pt x="1084" y="2136"/>
                      </a:lnTo>
                      <a:lnTo>
                        <a:pt x="1098" y="2162"/>
                      </a:lnTo>
                      <a:lnTo>
                        <a:pt x="1127" y="2180"/>
                      </a:lnTo>
                      <a:lnTo>
                        <a:pt x="1148" y="2198"/>
                      </a:lnTo>
                      <a:lnTo>
                        <a:pt x="1204" y="2198"/>
                      </a:lnTo>
                      <a:lnTo>
                        <a:pt x="1246" y="2206"/>
                      </a:lnTo>
                      <a:lnTo>
                        <a:pt x="1267" y="2206"/>
                      </a:lnTo>
                      <a:lnTo>
                        <a:pt x="1324" y="2198"/>
                      </a:lnTo>
                      <a:lnTo>
                        <a:pt x="1345" y="2198"/>
                      </a:lnTo>
                      <a:lnTo>
                        <a:pt x="1366" y="2198"/>
                      </a:lnTo>
                      <a:lnTo>
                        <a:pt x="1387" y="2198"/>
                      </a:lnTo>
                      <a:lnTo>
                        <a:pt x="1408" y="2215"/>
                      </a:lnTo>
                      <a:lnTo>
                        <a:pt x="1422" y="2242"/>
                      </a:lnTo>
                      <a:lnTo>
                        <a:pt x="1444" y="2259"/>
                      </a:lnTo>
                      <a:lnTo>
                        <a:pt x="1500" y="2286"/>
                      </a:lnTo>
                      <a:lnTo>
                        <a:pt x="1542" y="2295"/>
                      </a:lnTo>
                      <a:lnTo>
                        <a:pt x="1570" y="2295"/>
                      </a:lnTo>
                      <a:lnTo>
                        <a:pt x="1627" y="2295"/>
                      </a:lnTo>
                      <a:lnTo>
                        <a:pt x="1669" y="2295"/>
                      </a:lnTo>
                      <a:lnTo>
                        <a:pt x="1690" y="2295"/>
                      </a:lnTo>
                      <a:lnTo>
                        <a:pt x="1718" y="2304"/>
                      </a:lnTo>
                      <a:lnTo>
                        <a:pt x="1739" y="2304"/>
                      </a:lnTo>
                      <a:lnTo>
                        <a:pt x="1761" y="2304"/>
                      </a:lnTo>
                      <a:lnTo>
                        <a:pt x="1782" y="2295"/>
                      </a:lnTo>
                      <a:lnTo>
                        <a:pt x="1803" y="2286"/>
                      </a:lnTo>
                      <a:lnTo>
                        <a:pt x="1824" y="2259"/>
                      </a:lnTo>
                      <a:lnTo>
                        <a:pt x="1845" y="2233"/>
                      </a:lnTo>
                      <a:lnTo>
                        <a:pt x="1866" y="2206"/>
                      </a:lnTo>
                      <a:lnTo>
                        <a:pt x="1880" y="2180"/>
                      </a:lnTo>
                      <a:lnTo>
                        <a:pt x="1901" y="2153"/>
                      </a:lnTo>
                      <a:lnTo>
                        <a:pt x="1916" y="2118"/>
                      </a:lnTo>
                      <a:lnTo>
                        <a:pt x="1937" y="2092"/>
                      </a:lnTo>
                      <a:lnTo>
                        <a:pt x="1958" y="2065"/>
                      </a:lnTo>
                      <a:lnTo>
                        <a:pt x="1979" y="2048"/>
                      </a:lnTo>
                      <a:lnTo>
                        <a:pt x="2000" y="2021"/>
                      </a:lnTo>
                      <a:lnTo>
                        <a:pt x="2021" y="2003"/>
                      </a:lnTo>
                      <a:lnTo>
                        <a:pt x="2042" y="1986"/>
                      </a:lnTo>
                      <a:lnTo>
                        <a:pt x="2063" y="1977"/>
                      </a:lnTo>
                      <a:lnTo>
                        <a:pt x="2092" y="1959"/>
                      </a:lnTo>
                      <a:lnTo>
                        <a:pt x="2113" y="1933"/>
                      </a:lnTo>
                      <a:lnTo>
                        <a:pt x="2169" y="1871"/>
                      </a:lnTo>
                      <a:lnTo>
                        <a:pt x="2183" y="1818"/>
                      </a:lnTo>
                      <a:lnTo>
                        <a:pt x="2204" y="1747"/>
                      </a:lnTo>
                      <a:lnTo>
                        <a:pt x="2218" y="1721"/>
                      </a:lnTo>
                      <a:lnTo>
                        <a:pt x="2218" y="1650"/>
                      </a:lnTo>
                      <a:lnTo>
                        <a:pt x="2226" y="1624"/>
                      </a:lnTo>
                      <a:lnTo>
                        <a:pt x="2226" y="1597"/>
                      </a:lnTo>
                      <a:lnTo>
                        <a:pt x="2218" y="1571"/>
                      </a:lnTo>
                      <a:lnTo>
                        <a:pt x="2204" y="1544"/>
                      </a:lnTo>
                      <a:lnTo>
                        <a:pt x="2197" y="1518"/>
                      </a:lnTo>
                      <a:lnTo>
                        <a:pt x="2190" y="1491"/>
                      </a:lnTo>
                      <a:lnTo>
                        <a:pt x="2190" y="1465"/>
                      </a:lnTo>
                      <a:lnTo>
                        <a:pt x="2183" y="1438"/>
                      </a:lnTo>
                      <a:lnTo>
                        <a:pt x="2183" y="1412"/>
                      </a:lnTo>
                      <a:lnTo>
                        <a:pt x="2190" y="1385"/>
                      </a:lnTo>
                      <a:lnTo>
                        <a:pt x="2190" y="1359"/>
                      </a:lnTo>
                      <a:lnTo>
                        <a:pt x="2197" y="1332"/>
                      </a:lnTo>
                      <a:lnTo>
                        <a:pt x="2204" y="1306"/>
                      </a:lnTo>
                      <a:lnTo>
                        <a:pt x="2211" y="1280"/>
                      </a:lnTo>
                      <a:lnTo>
                        <a:pt x="2211" y="1253"/>
                      </a:lnTo>
                      <a:lnTo>
                        <a:pt x="2211" y="1218"/>
                      </a:lnTo>
                      <a:lnTo>
                        <a:pt x="2211" y="1147"/>
                      </a:lnTo>
                      <a:lnTo>
                        <a:pt x="2204" y="1112"/>
                      </a:lnTo>
                      <a:lnTo>
                        <a:pt x="2197" y="1041"/>
                      </a:lnTo>
                      <a:lnTo>
                        <a:pt x="2190" y="1006"/>
                      </a:lnTo>
                      <a:lnTo>
                        <a:pt x="2183" y="979"/>
                      </a:lnTo>
                      <a:lnTo>
                        <a:pt x="2169" y="944"/>
                      </a:lnTo>
                      <a:lnTo>
                        <a:pt x="2148" y="873"/>
                      </a:lnTo>
                      <a:lnTo>
                        <a:pt x="2141" y="820"/>
                      </a:lnTo>
                      <a:lnTo>
                        <a:pt x="2085" y="785"/>
                      </a:lnTo>
                      <a:lnTo>
                        <a:pt x="2035" y="759"/>
                      </a:lnTo>
                      <a:lnTo>
                        <a:pt x="2007" y="741"/>
                      </a:lnTo>
                      <a:lnTo>
                        <a:pt x="1951" y="732"/>
                      </a:lnTo>
                      <a:lnTo>
                        <a:pt x="1909" y="715"/>
                      </a:lnTo>
                      <a:lnTo>
                        <a:pt x="1852" y="697"/>
                      </a:lnTo>
                      <a:lnTo>
                        <a:pt x="1810" y="688"/>
                      </a:lnTo>
                      <a:lnTo>
                        <a:pt x="1768" y="670"/>
                      </a:lnTo>
                      <a:lnTo>
                        <a:pt x="1746" y="662"/>
                      </a:lnTo>
                      <a:lnTo>
                        <a:pt x="1725" y="644"/>
                      </a:lnTo>
                      <a:lnTo>
                        <a:pt x="1697" y="626"/>
                      </a:lnTo>
                      <a:lnTo>
                        <a:pt x="1669" y="609"/>
                      </a:lnTo>
                      <a:lnTo>
                        <a:pt x="1627" y="600"/>
                      </a:lnTo>
                      <a:lnTo>
                        <a:pt x="1584" y="591"/>
                      </a:lnTo>
                      <a:lnTo>
                        <a:pt x="1542" y="582"/>
                      </a:lnTo>
                      <a:lnTo>
                        <a:pt x="1500" y="573"/>
                      </a:lnTo>
                      <a:lnTo>
                        <a:pt x="1444" y="556"/>
                      </a:lnTo>
                      <a:lnTo>
                        <a:pt x="1401" y="547"/>
                      </a:lnTo>
                      <a:lnTo>
                        <a:pt x="1359" y="538"/>
                      </a:lnTo>
                      <a:lnTo>
                        <a:pt x="1317" y="520"/>
                      </a:lnTo>
                      <a:lnTo>
                        <a:pt x="1275" y="512"/>
                      </a:lnTo>
                      <a:lnTo>
                        <a:pt x="1232" y="494"/>
                      </a:lnTo>
                      <a:lnTo>
                        <a:pt x="1204" y="467"/>
                      </a:lnTo>
                      <a:lnTo>
                        <a:pt x="1176" y="432"/>
                      </a:lnTo>
                      <a:lnTo>
                        <a:pt x="1162" y="406"/>
                      </a:lnTo>
                      <a:lnTo>
                        <a:pt x="1155" y="335"/>
                      </a:lnTo>
                      <a:lnTo>
                        <a:pt x="1148" y="264"/>
                      </a:lnTo>
                      <a:lnTo>
                        <a:pt x="1148" y="229"/>
                      </a:lnTo>
                      <a:lnTo>
                        <a:pt x="1141" y="203"/>
                      </a:lnTo>
                      <a:lnTo>
                        <a:pt x="1134" y="167"/>
                      </a:lnTo>
                      <a:lnTo>
                        <a:pt x="1120" y="132"/>
                      </a:lnTo>
                      <a:lnTo>
                        <a:pt x="1105" y="105"/>
                      </a:lnTo>
                      <a:lnTo>
                        <a:pt x="1077" y="88"/>
                      </a:lnTo>
                      <a:lnTo>
                        <a:pt x="1035" y="79"/>
                      </a:lnTo>
                      <a:lnTo>
                        <a:pt x="993" y="70"/>
                      </a:lnTo>
                      <a:lnTo>
                        <a:pt x="965" y="52"/>
                      </a:lnTo>
                      <a:lnTo>
                        <a:pt x="943" y="35"/>
                      </a:lnTo>
                      <a:lnTo>
                        <a:pt x="915" y="26"/>
                      </a:lnTo>
                      <a:lnTo>
                        <a:pt x="887" y="17"/>
                      </a:lnTo>
                      <a:lnTo>
                        <a:pt x="866" y="8"/>
                      </a:lnTo>
                      <a:lnTo>
                        <a:pt x="845" y="8"/>
                      </a:lnTo>
                      <a:lnTo>
                        <a:pt x="824" y="0"/>
                      </a:lnTo>
                      <a:lnTo>
                        <a:pt x="796" y="0"/>
                      </a:lnTo>
                      <a:lnTo>
                        <a:pt x="767" y="0"/>
                      </a:lnTo>
                      <a:lnTo>
                        <a:pt x="746" y="0"/>
                      </a:lnTo>
                      <a:lnTo>
                        <a:pt x="725" y="0"/>
                      </a:lnTo>
                      <a:lnTo>
                        <a:pt x="704" y="0"/>
                      </a:lnTo>
                      <a:lnTo>
                        <a:pt x="683" y="8"/>
                      </a:lnTo>
                      <a:lnTo>
                        <a:pt x="641" y="35"/>
                      </a:lnTo>
                      <a:lnTo>
                        <a:pt x="641" y="35"/>
                      </a:lnTo>
                    </a:path>
                  </a:pathLst>
                </a:custGeom>
                <a:solidFill>
                  <a:srgbClr val="00FF99">
                    <a:alpha val="50000"/>
                  </a:srgbClr>
                </a:solidFill>
                <a:ln w="12700" cap="rnd" cmpd="sng">
                  <a:solidFill>
                    <a:schemeClr val="hlink"/>
                  </a:solidFill>
                  <a:prstDash val="solid"/>
                  <a:round/>
                  <a:headEnd/>
                  <a:tailEnd/>
                </a:ln>
                <a:effectLst>
                  <a:outerShdw dist="107763" dir="2700000" algn="ctr" rotWithShape="0">
                    <a:schemeClr val="bg2"/>
                  </a:outerShdw>
                </a:effectLst>
              </p:spPr>
              <p:txBody>
                <a:bodyPr/>
                <a:lstStyle/>
                <a:p>
                  <a:endParaRPr lang="en-US"/>
                </a:p>
              </p:txBody>
            </p:sp>
            <p:sp>
              <p:nvSpPr>
                <p:cNvPr id="19" name="AutoShape 7">
                  <a:extLst>
                    <a:ext uri="{FF2B5EF4-FFF2-40B4-BE49-F238E27FC236}">
                      <a16:creationId xmlns:a16="http://schemas.microsoft.com/office/drawing/2014/main" id="{37F166BB-5445-4F28-9E2E-AB70395517F6}"/>
                    </a:ext>
                  </a:extLst>
                </p:cNvPr>
                <p:cNvSpPr>
                  <a:spLocks noChangeArrowheads="1"/>
                </p:cNvSpPr>
                <p:nvPr/>
              </p:nvSpPr>
              <p:spPr bwMode="auto">
                <a:xfrm>
                  <a:off x="1315" y="1784"/>
                  <a:ext cx="48" cy="62"/>
                </a:xfrm>
                <a:prstGeom prst="diamond">
                  <a:avLst/>
                </a:prstGeom>
                <a:solidFill>
                  <a:srgbClr val="FF0033"/>
                </a:solidFill>
                <a:ln w="12700">
                  <a:solidFill>
                    <a:schemeClr val="hlink"/>
                  </a:solidFill>
                  <a:miter lim="800000"/>
                  <a:headEnd/>
                  <a:tailEnd/>
                </a:ln>
                <a:effectLst/>
              </p:spPr>
              <p:txBody>
                <a:bodyPr wrap="none" anchor="ctr"/>
                <a:lstStyle/>
                <a:p>
                  <a:endParaRPr lang="en-US"/>
                </a:p>
              </p:txBody>
            </p:sp>
            <p:sp>
              <p:nvSpPr>
                <p:cNvPr id="20" name="AutoShape 8">
                  <a:extLst>
                    <a:ext uri="{FF2B5EF4-FFF2-40B4-BE49-F238E27FC236}">
                      <a16:creationId xmlns:a16="http://schemas.microsoft.com/office/drawing/2014/main" id="{4BF28D43-8250-4804-AF3C-8E04A190530B}"/>
                    </a:ext>
                  </a:extLst>
                </p:cNvPr>
                <p:cNvSpPr>
                  <a:spLocks noChangeArrowheads="1"/>
                </p:cNvSpPr>
                <p:nvPr/>
              </p:nvSpPr>
              <p:spPr bwMode="auto">
                <a:xfrm>
                  <a:off x="1258" y="2419"/>
                  <a:ext cx="49" cy="63"/>
                </a:xfrm>
                <a:prstGeom prst="diamond">
                  <a:avLst/>
                </a:prstGeom>
                <a:solidFill>
                  <a:srgbClr val="FF0033"/>
                </a:solidFill>
                <a:ln w="12700">
                  <a:solidFill>
                    <a:schemeClr val="hlink"/>
                  </a:solidFill>
                  <a:miter lim="800000"/>
                  <a:headEnd/>
                  <a:tailEnd/>
                </a:ln>
                <a:effectLst/>
              </p:spPr>
              <p:txBody>
                <a:bodyPr wrap="none" anchor="ctr"/>
                <a:lstStyle/>
                <a:p>
                  <a:endParaRPr lang="en-US"/>
                </a:p>
              </p:txBody>
            </p:sp>
            <p:sp>
              <p:nvSpPr>
                <p:cNvPr id="21" name="AutoShape 9">
                  <a:extLst>
                    <a:ext uri="{FF2B5EF4-FFF2-40B4-BE49-F238E27FC236}">
                      <a16:creationId xmlns:a16="http://schemas.microsoft.com/office/drawing/2014/main" id="{53075E76-934E-4EB8-95B2-4023E6D5A982}"/>
                    </a:ext>
                  </a:extLst>
                </p:cNvPr>
                <p:cNvSpPr>
                  <a:spLocks noChangeArrowheads="1"/>
                </p:cNvSpPr>
                <p:nvPr/>
              </p:nvSpPr>
              <p:spPr bwMode="auto">
                <a:xfrm>
                  <a:off x="2047" y="1431"/>
                  <a:ext cx="49" cy="62"/>
                </a:xfrm>
                <a:prstGeom prst="diamond">
                  <a:avLst/>
                </a:prstGeom>
                <a:solidFill>
                  <a:srgbClr val="FF0033"/>
                </a:solidFill>
                <a:ln w="12700">
                  <a:solidFill>
                    <a:schemeClr val="hlink"/>
                  </a:solidFill>
                  <a:miter lim="800000"/>
                  <a:headEnd/>
                  <a:tailEnd/>
                </a:ln>
                <a:effectLst/>
              </p:spPr>
              <p:txBody>
                <a:bodyPr wrap="none" anchor="ctr"/>
                <a:lstStyle/>
                <a:p>
                  <a:endParaRPr lang="en-US"/>
                </a:p>
              </p:txBody>
            </p:sp>
            <p:sp>
              <p:nvSpPr>
                <p:cNvPr id="22" name="AutoShape 10">
                  <a:extLst>
                    <a:ext uri="{FF2B5EF4-FFF2-40B4-BE49-F238E27FC236}">
                      <a16:creationId xmlns:a16="http://schemas.microsoft.com/office/drawing/2014/main" id="{3FC7B97A-7568-4517-BF67-1684B40054E3}"/>
                    </a:ext>
                  </a:extLst>
                </p:cNvPr>
                <p:cNvSpPr>
                  <a:spLocks noChangeArrowheads="1"/>
                </p:cNvSpPr>
                <p:nvPr/>
              </p:nvSpPr>
              <p:spPr bwMode="auto">
                <a:xfrm>
                  <a:off x="1766" y="2278"/>
                  <a:ext cx="48" cy="61"/>
                </a:xfrm>
                <a:prstGeom prst="diamond">
                  <a:avLst/>
                </a:prstGeom>
                <a:solidFill>
                  <a:srgbClr val="FF0033"/>
                </a:solidFill>
                <a:ln w="12700">
                  <a:solidFill>
                    <a:schemeClr val="hlink"/>
                  </a:solidFill>
                  <a:miter lim="800000"/>
                  <a:headEnd/>
                  <a:tailEnd/>
                </a:ln>
                <a:effectLst/>
              </p:spPr>
              <p:txBody>
                <a:bodyPr wrap="none" anchor="ctr"/>
                <a:lstStyle/>
                <a:p>
                  <a:endParaRPr lang="en-US"/>
                </a:p>
              </p:txBody>
            </p:sp>
            <p:sp>
              <p:nvSpPr>
                <p:cNvPr id="23" name="AutoShape 11">
                  <a:extLst>
                    <a:ext uri="{FF2B5EF4-FFF2-40B4-BE49-F238E27FC236}">
                      <a16:creationId xmlns:a16="http://schemas.microsoft.com/office/drawing/2014/main" id="{38ABE7FB-37A2-47E4-8626-4A3A0F7880F9}"/>
                    </a:ext>
                  </a:extLst>
                </p:cNvPr>
                <p:cNvSpPr>
                  <a:spLocks noChangeArrowheads="1"/>
                </p:cNvSpPr>
                <p:nvPr/>
              </p:nvSpPr>
              <p:spPr bwMode="auto">
                <a:xfrm>
                  <a:off x="1822" y="2935"/>
                  <a:ext cx="48" cy="63"/>
                </a:xfrm>
                <a:prstGeom prst="diamond">
                  <a:avLst/>
                </a:prstGeom>
                <a:solidFill>
                  <a:srgbClr val="FF0033"/>
                </a:solidFill>
                <a:ln w="12700">
                  <a:solidFill>
                    <a:schemeClr val="hlink"/>
                  </a:solidFill>
                  <a:miter lim="800000"/>
                  <a:headEnd/>
                  <a:tailEnd/>
                </a:ln>
                <a:effectLst/>
              </p:spPr>
              <p:txBody>
                <a:bodyPr wrap="none" anchor="ctr"/>
                <a:lstStyle/>
                <a:p>
                  <a:endParaRPr lang="en-US"/>
                </a:p>
              </p:txBody>
            </p:sp>
            <p:sp>
              <p:nvSpPr>
                <p:cNvPr id="24" name="AutoShape 12">
                  <a:extLst>
                    <a:ext uri="{FF2B5EF4-FFF2-40B4-BE49-F238E27FC236}">
                      <a16:creationId xmlns:a16="http://schemas.microsoft.com/office/drawing/2014/main" id="{10FF99DD-724E-4531-BD54-9554645082BA}"/>
                    </a:ext>
                  </a:extLst>
                </p:cNvPr>
                <p:cNvSpPr>
                  <a:spLocks noChangeArrowheads="1"/>
                </p:cNvSpPr>
                <p:nvPr/>
              </p:nvSpPr>
              <p:spPr bwMode="auto">
                <a:xfrm>
                  <a:off x="2498" y="2278"/>
                  <a:ext cx="49" cy="61"/>
                </a:xfrm>
                <a:prstGeom prst="diamond">
                  <a:avLst/>
                </a:prstGeom>
                <a:solidFill>
                  <a:srgbClr val="FF0033"/>
                </a:solidFill>
                <a:ln w="12700">
                  <a:solidFill>
                    <a:schemeClr val="hlink"/>
                  </a:solidFill>
                  <a:miter lim="800000"/>
                  <a:headEnd/>
                  <a:tailEnd/>
                </a:ln>
                <a:effectLst/>
              </p:spPr>
              <p:txBody>
                <a:bodyPr wrap="none" anchor="ctr"/>
                <a:lstStyle/>
                <a:p>
                  <a:endParaRPr lang="en-US"/>
                </a:p>
              </p:txBody>
            </p:sp>
            <p:sp>
              <p:nvSpPr>
                <p:cNvPr id="25" name="AutoShape 13">
                  <a:extLst>
                    <a:ext uri="{FF2B5EF4-FFF2-40B4-BE49-F238E27FC236}">
                      <a16:creationId xmlns:a16="http://schemas.microsoft.com/office/drawing/2014/main" id="{4FD89F25-2B35-45E6-BCBB-AE3D5B1DB129}"/>
                    </a:ext>
                  </a:extLst>
                </p:cNvPr>
                <p:cNvSpPr>
                  <a:spLocks noChangeArrowheads="1"/>
                </p:cNvSpPr>
                <p:nvPr/>
              </p:nvSpPr>
              <p:spPr bwMode="auto">
                <a:xfrm>
                  <a:off x="2450" y="3175"/>
                  <a:ext cx="49" cy="63"/>
                </a:xfrm>
                <a:prstGeom prst="diamond">
                  <a:avLst/>
                </a:prstGeom>
                <a:solidFill>
                  <a:srgbClr val="FF0033"/>
                </a:solidFill>
                <a:ln w="12700">
                  <a:solidFill>
                    <a:schemeClr val="hlink"/>
                  </a:solidFill>
                  <a:miter lim="800000"/>
                  <a:headEnd/>
                  <a:tailEnd/>
                </a:ln>
                <a:effectLst/>
              </p:spPr>
              <p:txBody>
                <a:bodyPr wrap="none" anchor="ctr"/>
                <a:lstStyle/>
                <a:p>
                  <a:endParaRPr lang="en-US"/>
                </a:p>
              </p:txBody>
            </p:sp>
            <p:sp>
              <p:nvSpPr>
                <p:cNvPr id="26" name="Line 14">
                  <a:extLst>
                    <a:ext uri="{FF2B5EF4-FFF2-40B4-BE49-F238E27FC236}">
                      <a16:creationId xmlns:a16="http://schemas.microsoft.com/office/drawing/2014/main" id="{44EC1DD6-DFBF-45DB-8255-72D48DF73476}"/>
                    </a:ext>
                  </a:extLst>
                </p:cNvPr>
                <p:cNvSpPr>
                  <a:spLocks noChangeShapeType="1"/>
                </p:cNvSpPr>
                <p:nvPr/>
              </p:nvSpPr>
              <p:spPr bwMode="auto">
                <a:xfrm flipV="1">
                  <a:off x="1320" y="1464"/>
                  <a:ext cx="768" cy="336"/>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27" name="Line 15">
                  <a:extLst>
                    <a:ext uri="{FF2B5EF4-FFF2-40B4-BE49-F238E27FC236}">
                      <a16:creationId xmlns:a16="http://schemas.microsoft.com/office/drawing/2014/main" id="{B30ADBB9-0E35-4580-9408-C8675AA0D83D}"/>
                    </a:ext>
                  </a:extLst>
                </p:cNvPr>
                <p:cNvSpPr>
                  <a:spLocks noChangeShapeType="1"/>
                </p:cNvSpPr>
                <p:nvPr/>
              </p:nvSpPr>
              <p:spPr bwMode="auto">
                <a:xfrm flipH="1">
                  <a:off x="1272" y="1800"/>
                  <a:ext cx="48" cy="672"/>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28" name="Line 16">
                  <a:extLst>
                    <a:ext uri="{FF2B5EF4-FFF2-40B4-BE49-F238E27FC236}">
                      <a16:creationId xmlns:a16="http://schemas.microsoft.com/office/drawing/2014/main" id="{3712BF10-5C13-46C2-BAA0-313EB438D25A}"/>
                    </a:ext>
                  </a:extLst>
                </p:cNvPr>
                <p:cNvSpPr>
                  <a:spLocks noChangeShapeType="1"/>
                </p:cNvSpPr>
                <p:nvPr/>
              </p:nvSpPr>
              <p:spPr bwMode="auto">
                <a:xfrm flipV="1">
                  <a:off x="1272" y="2328"/>
                  <a:ext cx="528" cy="144"/>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29" name="Line 17">
                  <a:extLst>
                    <a:ext uri="{FF2B5EF4-FFF2-40B4-BE49-F238E27FC236}">
                      <a16:creationId xmlns:a16="http://schemas.microsoft.com/office/drawing/2014/main" id="{691027F0-C91D-4746-808C-059C815E8038}"/>
                    </a:ext>
                  </a:extLst>
                </p:cNvPr>
                <p:cNvSpPr>
                  <a:spLocks noChangeShapeType="1"/>
                </p:cNvSpPr>
                <p:nvPr/>
              </p:nvSpPr>
              <p:spPr bwMode="auto">
                <a:xfrm flipH="1">
                  <a:off x="1800" y="1464"/>
                  <a:ext cx="288" cy="864"/>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30" name="Line 18">
                  <a:extLst>
                    <a:ext uri="{FF2B5EF4-FFF2-40B4-BE49-F238E27FC236}">
                      <a16:creationId xmlns:a16="http://schemas.microsoft.com/office/drawing/2014/main" id="{AEABF303-69AE-49B1-9167-9F6A53807292}"/>
                    </a:ext>
                  </a:extLst>
                </p:cNvPr>
                <p:cNvSpPr>
                  <a:spLocks noChangeShapeType="1"/>
                </p:cNvSpPr>
                <p:nvPr/>
              </p:nvSpPr>
              <p:spPr bwMode="auto">
                <a:xfrm>
                  <a:off x="2088" y="1464"/>
                  <a:ext cx="432" cy="816"/>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31" name="Line 19">
                  <a:extLst>
                    <a:ext uri="{FF2B5EF4-FFF2-40B4-BE49-F238E27FC236}">
                      <a16:creationId xmlns:a16="http://schemas.microsoft.com/office/drawing/2014/main" id="{670AE66E-E5BE-4342-A94C-46FD0D0F7DA4}"/>
                    </a:ext>
                  </a:extLst>
                </p:cNvPr>
                <p:cNvSpPr>
                  <a:spLocks noChangeShapeType="1"/>
                </p:cNvSpPr>
                <p:nvPr/>
              </p:nvSpPr>
              <p:spPr bwMode="auto">
                <a:xfrm flipV="1">
                  <a:off x="1800" y="2280"/>
                  <a:ext cx="720" cy="48"/>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32" name="Line 20">
                  <a:extLst>
                    <a:ext uri="{FF2B5EF4-FFF2-40B4-BE49-F238E27FC236}">
                      <a16:creationId xmlns:a16="http://schemas.microsoft.com/office/drawing/2014/main" id="{C453808F-3234-4385-AD23-03BE1E8B5F08}"/>
                    </a:ext>
                  </a:extLst>
                </p:cNvPr>
                <p:cNvSpPr>
                  <a:spLocks noChangeShapeType="1"/>
                </p:cNvSpPr>
                <p:nvPr/>
              </p:nvSpPr>
              <p:spPr bwMode="auto">
                <a:xfrm>
                  <a:off x="1320" y="1800"/>
                  <a:ext cx="480" cy="528"/>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33" name="Line 21">
                  <a:extLst>
                    <a:ext uri="{FF2B5EF4-FFF2-40B4-BE49-F238E27FC236}">
                      <a16:creationId xmlns:a16="http://schemas.microsoft.com/office/drawing/2014/main" id="{4C5051EE-96D7-4999-9DA5-5D9B8F63A938}"/>
                    </a:ext>
                  </a:extLst>
                </p:cNvPr>
                <p:cNvSpPr>
                  <a:spLocks noChangeShapeType="1"/>
                </p:cNvSpPr>
                <p:nvPr/>
              </p:nvSpPr>
              <p:spPr bwMode="auto">
                <a:xfrm>
                  <a:off x="1272" y="2472"/>
                  <a:ext cx="576" cy="528"/>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34" name="Line 22">
                  <a:extLst>
                    <a:ext uri="{FF2B5EF4-FFF2-40B4-BE49-F238E27FC236}">
                      <a16:creationId xmlns:a16="http://schemas.microsoft.com/office/drawing/2014/main" id="{B3298FDF-AF23-406A-9F78-34C5DB81D0DD}"/>
                    </a:ext>
                  </a:extLst>
                </p:cNvPr>
                <p:cNvSpPr>
                  <a:spLocks noChangeShapeType="1"/>
                </p:cNvSpPr>
                <p:nvPr/>
              </p:nvSpPr>
              <p:spPr bwMode="auto">
                <a:xfrm>
                  <a:off x="1800" y="2328"/>
                  <a:ext cx="48" cy="672"/>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35" name="Line 23">
                  <a:extLst>
                    <a:ext uri="{FF2B5EF4-FFF2-40B4-BE49-F238E27FC236}">
                      <a16:creationId xmlns:a16="http://schemas.microsoft.com/office/drawing/2014/main" id="{BC1DCC24-1EFC-4F51-82AF-DE66F37B05C5}"/>
                    </a:ext>
                  </a:extLst>
                </p:cNvPr>
                <p:cNvSpPr>
                  <a:spLocks noChangeShapeType="1"/>
                </p:cNvSpPr>
                <p:nvPr/>
              </p:nvSpPr>
              <p:spPr bwMode="auto">
                <a:xfrm flipV="1">
                  <a:off x="1828" y="2280"/>
                  <a:ext cx="692" cy="702"/>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36" name="Line 24">
                  <a:extLst>
                    <a:ext uri="{FF2B5EF4-FFF2-40B4-BE49-F238E27FC236}">
                      <a16:creationId xmlns:a16="http://schemas.microsoft.com/office/drawing/2014/main" id="{E5B68710-3804-46E4-9CEA-5B4A02A24500}"/>
                    </a:ext>
                  </a:extLst>
                </p:cNvPr>
                <p:cNvSpPr>
                  <a:spLocks noChangeShapeType="1"/>
                </p:cNvSpPr>
                <p:nvPr/>
              </p:nvSpPr>
              <p:spPr bwMode="auto">
                <a:xfrm>
                  <a:off x="600" y="2136"/>
                  <a:ext cx="916" cy="1"/>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37" name="Line 25">
                  <a:extLst>
                    <a:ext uri="{FF2B5EF4-FFF2-40B4-BE49-F238E27FC236}">
                      <a16:creationId xmlns:a16="http://schemas.microsoft.com/office/drawing/2014/main" id="{B49BAC64-62B6-425E-888A-391C9C5E050B}"/>
                    </a:ext>
                  </a:extLst>
                </p:cNvPr>
                <p:cNvSpPr>
                  <a:spLocks noChangeShapeType="1"/>
                </p:cNvSpPr>
                <p:nvPr/>
              </p:nvSpPr>
              <p:spPr bwMode="auto">
                <a:xfrm flipH="1">
                  <a:off x="1368" y="1800"/>
                  <a:ext cx="480" cy="384"/>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38" name="Line 26">
                  <a:extLst>
                    <a:ext uri="{FF2B5EF4-FFF2-40B4-BE49-F238E27FC236}">
                      <a16:creationId xmlns:a16="http://schemas.microsoft.com/office/drawing/2014/main" id="{5565F0DB-877F-4AB2-8594-219A0BCCB785}"/>
                    </a:ext>
                  </a:extLst>
                </p:cNvPr>
                <p:cNvSpPr>
                  <a:spLocks noChangeShapeType="1"/>
                </p:cNvSpPr>
                <p:nvPr/>
              </p:nvSpPr>
              <p:spPr bwMode="auto">
                <a:xfrm>
                  <a:off x="1416" y="2088"/>
                  <a:ext cx="240" cy="624"/>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39" name="Line 27">
                  <a:extLst>
                    <a:ext uri="{FF2B5EF4-FFF2-40B4-BE49-F238E27FC236}">
                      <a16:creationId xmlns:a16="http://schemas.microsoft.com/office/drawing/2014/main" id="{A0A96B07-37A0-403C-8507-EB8FD25AD1A2}"/>
                    </a:ext>
                  </a:extLst>
                </p:cNvPr>
                <p:cNvSpPr>
                  <a:spLocks noChangeShapeType="1"/>
                </p:cNvSpPr>
                <p:nvPr/>
              </p:nvSpPr>
              <p:spPr bwMode="auto">
                <a:xfrm>
                  <a:off x="1560" y="2616"/>
                  <a:ext cx="624" cy="0"/>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40" name="Line 28">
                  <a:extLst>
                    <a:ext uri="{FF2B5EF4-FFF2-40B4-BE49-F238E27FC236}">
                      <a16:creationId xmlns:a16="http://schemas.microsoft.com/office/drawing/2014/main" id="{F489A13B-E9CC-40FA-AC85-87C522045B7A}"/>
                    </a:ext>
                  </a:extLst>
                </p:cNvPr>
                <p:cNvSpPr>
                  <a:spLocks noChangeShapeType="1"/>
                </p:cNvSpPr>
                <p:nvPr/>
              </p:nvSpPr>
              <p:spPr bwMode="auto">
                <a:xfrm flipH="1">
                  <a:off x="1272" y="2520"/>
                  <a:ext cx="432" cy="432"/>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41" name="Line 29">
                  <a:extLst>
                    <a:ext uri="{FF2B5EF4-FFF2-40B4-BE49-F238E27FC236}">
                      <a16:creationId xmlns:a16="http://schemas.microsoft.com/office/drawing/2014/main" id="{7757FC28-3A5B-476B-886C-C40ECE2EDA98}"/>
                    </a:ext>
                  </a:extLst>
                </p:cNvPr>
                <p:cNvSpPr>
                  <a:spLocks noChangeShapeType="1"/>
                </p:cNvSpPr>
                <p:nvPr/>
              </p:nvSpPr>
              <p:spPr bwMode="auto">
                <a:xfrm>
                  <a:off x="1368" y="1128"/>
                  <a:ext cx="480" cy="864"/>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42" name="Line 30">
                  <a:extLst>
                    <a:ext uri="{FF2B5EF4-FFF2-40B4-BE49-F238E27FC236}">
                      <a16:creationId xmlns:a16="http://schemas.microsoft.com/office/drawing/2014/main" id="{A2B08D91-7441-4463-9F43-EC18EAA5CFE8}"/>
                    </a:ext>
                  </a:extLst>
                </p:cNvPr>
                <p:cNvSpPr>
                  <a:spLocks noChangeShapeType="1"/>
                </p:cNvSpPr>
                <p:nvPr/>
              </p:nvSpPr>
              <p:spPr bwMode="auto">
                <a:xfrm>
                  <a:off x="1560" y="1800"/>
                  <a:ext cx="720" cy="192"/>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43" name="Line 31">
                  <a:extLst>
                    <a:ext uri="{FF2B5EF4-FFF2-40B4-BE49-F238E27FC236}">
                      <a16:creationId xmlns:a16="http://schemas.microsoft.com/office/drawing/2014/main" id="{23ACDE56-46C8-49DA-B29A-81D62DC93442}"/>
                    </a:ext>
                  </a:extLst>
                </p:cNvPr>
                <p:cNvSpPr>
                  <a:spLocks noChangeShapeType="1"/>
                </p:cNvSpPr>
                <p:nvPr/>
              </p:nvSpPr>
              <p:spPr bwMode="auto">
                <a:xfrm>
                  <a:off x="2136" y="1896"/>
                  <a:ext cx="0" cy="768"/>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44" name="Line 32">
                  <a:extLst>
                    <a:ext uri="{FF2B5EF4-FFF2-40B4-BE49-F238E27FC236}">
                      <a16:creationId xmlns:a16="http://schemas.microsoft.com/office/drawing/2014/main" id="{A2181484-A819-46F6-8378-450CDF033D94}"/>
                    </a:ext>
                  </a:extLst>
                </p:cNvPr>
                <p:cNvSpPr>
                  <a:spLocks noChangeShapeType="1"/>
                </p:cNvSpPr>
                <p:nvPr/>
              </p:nvSpPr>
              <p:spPr bwMode="auto">
                <a:xfrm flipH="1">
                  <a:off x="2040" y="1752"/>
                  <a:ext cx="624" cy="240"/>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45" name="Line 33">
                  <a:extLst>
                    <a:ext uri="{FF2B5EF4-FFF2-40B4-BE49-F238E27FC236}">
                      <a16:creationId xmlns:a16="http://schemas.microsoft.com/office/drawing/2014/main" id="{7E5D68EE-DB71-4867-9860-0A3EC30BBF33}"/>
                    </a:ext>
                  </a:extLst>
                </p:cNvPr>
                <p:cNvSpPr>
                  <a:spLocks noChangeShapeType="1"/>
                </p:cNvSpPr>
                <p:nvPr/>
              </p:nvSpPr>
              <p:spPr bwMode="auto">
                <a:xfrm>
                  <a:off x="1848" y="2952"/>
                  <a:ext cx="624" cy="240"/>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46" name="Line 34">
                  <a:extLst>
                    <a:ext uri="{FF2B5EF4-FFF2-40B4-BE49-F238E27FC236}">
                      <a16:creationId xmlns:a16="http://schemas.microsoft.com/office/drawing/2014/main" id="{E70C2581-D41C-4AE6-ABAB-436DE5C205A3}"/>
                    </a:ext>
                  </a:extLst>
                </p:cNvPr>
                <p:cNvSpPr>
                  <a:spLocks noChangeShapeType="1"/>
                </p:cNvSpPr>
                <p:nvPr/>
              </p:nvSpPr>
              <p:spPr bwMode="auto">
                <a:xfrm flipH="1">
                  <a:off x="2472" y="2280"/>
                  <a:ext cx="48" cy="912"/>
                </a:xfrm>
                <a:prstGeom prst="line">
                  <a:avLst/>
                </a:prstGeom>
                <a:noFill/>
                <a:ln w="12700">
                  <a:solidFill>
                    <a:srgbClr val="FF0000"/>
                  </a:solidFill>
                  <a:round/>
                  <a:headEnd type="none" w="sm" len="sm"/>
                  <a:tailEnd type="none" w="sm" len="sm"/>
                </a:ln>
                <a:effectLst/>
              </p:spPr>
              <p:txBody>
                <a:bodyPr wrap="none" anchor="ctr"/>
                <a:lstStyle/>
                <a:p>
                  <a:endParaRPr lang="en-US"/>
                </a:p>
              </p:txBody>
            </p:sp>
            <p:sp>
              <p:nvSpPr>
                <p:cNvPr id="47" name="Line 35">
                  <a:extLst>
                    <a:ext uri="{FF2B5EF4-FFF2-40B4-BE49-F238E27FC236}">
                      <a16:creationId xmlns:a16="http://schemas.microsoft.com/office/drawing/2014/main" id="{70B9D5B3-11F0-44F1-AA3D-6DEB9008FABA}"/>
                    </a:ext>
                  </a:extLst>
                </p:cNvPr>
                <p:cNvSpPr>
                  <a:spLocks noChangeShapeType="1"/>
                </p:cNvSpPr>
                <p:nvPr/>
              </p:nvSpPr>
              <p:spPr bwMode="auto">
                <a:xfrm>
                  <a:off x="1992" y="2520"/>
                  <a:ext cx="432" cy="288"/>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48" name="Line 36">
                  <a:extLst>
                    <a:ext uri="{FF2B5EF4-FFF2-40B4-BE49-F238E27FC236}">
                      <a16:creationId xmlns:a16="http://schemas.microsoft.com/office/drawing/2014/main" id="{5B1CB2E3-92E3-4DBE-A14F-AC0F4B14DB9B}"/>
                    </a:ext>
                  </a:extLst>
                </p:cNvPr>
                <p:cNvSpPr>
                  <a:spLocks noChangeShapeType="1"/>
                </p:cNvSpPr>
                <p:nvPr/>
              </p:nvSpPr>
              <p:spPr bwMode="auto">
                <a:xfrm flipV="1">
                  <a:off x="1896" y="2520"/>
                  <a:ext cx="528" cy="1152"/>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sp>
              <p:nvSpPr>
                <p:cNvPr id="49" name="Line 37">
                  <a:extLst>
                    <a:ext uri="{FF2B5EF4-FFF2-40B4-BE49-F238E27FC236}">
                      <a16:creationId xmlns:a16="http://schemas.microsoft.com/office/drawing/2014/main" id="{8F419DC7-C486-4AB5-AA97-FFCEE3EF084B}"/>
                    </a:ext>
                  </a:extLst>
                </p:cNvPr>
                <p:cNvSpPr>
                  <a:spLocks noChangeShapeType="1"/>
                </p:cNvSpPr>
                <p:nvPr/>
              </p:nvSpPr>
              <p:spPr bwMode="auto">
                <a:xfrm flipV="1">
                  <a:off x="2184" y="2712"/>
                  <a:ext cx="1008" cy="48"/>
                </a:xfrm>
                <a:prstGeom prst="line">
                  <a:avLst/>
                </a:prstGeom>
                <a:noFill/>
                <a:ln w="12700">
                  <a:solidFill>
                    <a:srgbClr val="000000"/>
                  </a:solidFill>
                  <a:prstDash val="dash"/>
                  <a:round/>
                  <a:headEnd type="none" w="sm" len="sm"/>
                  <a:tailEnd type="none" w="sm" len="sm"/>
                </a:ln>
                <a:effectLst/>
              </p:spPr>
              <p:txBody>
                <a:bodyPr wrap="none" anchor="ctr"/>
                <a:lstStyle/>
                <a:p>
                  <a:endParaRPr lang="en-US"/>
                </a:p>
              </p:txBody>
            </p:sp>
          </p:grpSp>
          <p:sp>
            <p:nvSpPr>
              <p:cNvPr id="11" name="Rectangle 38">
                <a:extLst>
                  <a:ext uri="{FF2B5EF4-FFF2-40B4-BE49-F238E27FC236}">
                    <a16:creationId xmlns:a16="http://schemas.microsoft.com/office/drawing/2014/main" id="{13446F01-51C4-4D9D-81CA-9A1678D8FC58}"/>
                  </a:ext>
                </a:extLst>
              </p:cNvPr>
              <p:cNvSpPr>
                <a:spLocks noChangeArrowheads="1"/>
              </p:cNvSpPr>
              <p:nvPr/>
            </p:nvSpPr>
            <p:spPr bwMode="auto">
              <a:xfrm>
                <a:off x="1992" y="1416"/>
                <a:ext cx="480" cy="179"/>
              </a:xfrm>
              <a:prstGeom prst="rect">
                <a:avLst/>
              </a:prstGeom>
              <a:noFill/>
              <a:ln w="9525">
                <a:solidFill>
                  <a:schemeClr val="hlink"/>
                </a:solid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P1</a:t>
                </a:r>
              </a:p>
            </p:txBody>
          </p:sp>
          <p:sp>
            <p:nvSpPr>
              <p:cNvPr id="12" name="Rectangle 39">
                <a:extLst>
                  <a:ext uri="{FF2B5EF4-FFF2-40B4-BE49-F238E27FC236}">
                    <a16:creationId xmlns:a16="http://schemas.microsoft.com/office/drawing/2014/main" id="{42ADF9D5-BEF9-4771-AA95-A45A924FFE86}"/>
                  </a:ext>
                </a:extLst>
              </p:cNvPr>
              <p:cNvSpPr>
                <a:spLocks noChangeArrowheads="1"/>
              </p:cNvSpPr>
              <p:nvPr/>
            </p:nvSpPr>
            <p:spPr bwMode="auto">
              <a:xfrm>
                <a:off x="1032" y="1704"/>
                <a:ext cx="384" cy="179"/>
              </a:xfrm>
              <a:prstGeom prst="rect">
                <a:avLst/>
              </a:prstGeom>
              <a:noFill/>
              <a:ln w="9525">
                <a:solidFill>
                  <a:schemeClr val="hlink"/>
                </a:solid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P2</a:t>
                </a:r>
              </a:p>
            </p:txBody>
          </p:sp>
          <p:sp>
            <p:nvSpPr>
              <p:cNvPr id="13" name="Rectangle 40">
                <a:extLst>
                  <a:ext uri="{FF2B5EF4-FFF2-40B4-BE49-F238E27FC236}">
                    <a16:creationId xmlns:a16="http://schemas.microsoft.com/office/drawing/2014/main" id="{70A47BC8-E49D-40F7-B10E-600EAE769311}"/>
                  </a:ext>
                </a:extLst>
              </p:cNvPr>
              <p:cNvSpPr>
                <a:spLocks noChangeArrowheads="1"/>
              </p:cNvSpPr>
              <p:nvPr/>
            </p:nvSpPr>
            <p:spPr bwMode="auto">
              <a:xfrm>
                <a:off x="984" y="2376"/>
                <a:ext cx="384" cy="179"/>
              </a:xfrm>
              <a:prstGeom prst="rect">
                <a:avLst/>
              </a:prstGeom>
              <a:noFill/>
              <a:ln w="9525">
                <a:solidFill>
                  <a:schemeClr val="hlink"/>
                </a:solid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P3</a:t>
                </a:r>
              </a:p>
            </p:txBody>
          </p:sp>
          <p:sp>
            <p:nvSpPr>
              <p:cNvPr id="14" name="Rectangle 41">
                <a:extLst>
                  <a:ext uri="{FF2B5EF4-FFF2-40B4-BE49-F238E27FC236}">
                    <a16:creationId xmlns:a16="http://schemas.microsoft.com/office/drawing/2014/main" id="{F4E86A03-582E-46AA-AC93-967E5634FB9F}"/>
                  </a:ext>
                </a:extLst>
              </p:cNvPr>
              <p:cNvSpPr>
                <a:spLocks noChangeArrowheads="1"/>
              </p:cNvSpPr>
              <p:nvPr/>
            </p:nvSpPr>
            <p:spPr bwMode="auto">
              <a:xfrm>
                <a:off x="1752" y="2184"/>
                <a:ext cx="384" cy="179"/>
              </a:xfrm>
              <a:prstGeom prst="rect">
                <a:avLst/>
              </a:prstGeom>
              <a:noFill/>
              <a:ln w="9525">
                <a:solidFill>
                  <a:schemeClr val="hlink"/>
                </a:solid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P4</a:t>
                </a:r>
              </a:p>
            </p:txBody>
          </p:sp>
          <p:sp>
            <p:nvSpPr>
              <p:cNvPr id="15" name="Rectangle 42">
                <a:extLst>
                  <a:ext uri="{FF2B5EF4-FFF2-40B4-BE49-F238E27FC236}">
                    <a16:creationId xmlns:a16="http://schemas.microsoft.com/office/drawing/2014/main" id="{7B570EA8-DEF1-4260-A247-75CC8362E694}"/>
                  </a:ext>
                </a:extLst>
              </p:cNvPr>
              <p:cNvSpPr>
                <a:spLocks noChangeArrowheads="1"/>
              </p:cNvSpPr>
              <p:nvPr/>
            </p:nvSpPr>
            <p:spPr bwMode="auto">
              <a:xfrm>
                <a:off x="2472" y="2232"/>
                <a:ext cx="384" cy="179"/>
              </a:xfrm>
              <a:prstGeom prst="rect">
                <a:avLst/>
              </a:prstGeom>
              <a:noFill/>
              <a:ln w="9525">
                <a:solidFill>
                  <a:schemeClr val="hlink"/>
                </a:solid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P5</a:t>
                </a:r>
              </a:p>
            </p:txBody>
          </p:sp>
          <p:sp>
            <p:nvSpPr>
              <p:cNvPr id="16" name="Rectangle 43">
                <a:extLst>
                  <a:ext uri="{FF2B5EF4-FFF2-40B4-BE49-F238E27FC236}">
                    <a16:creationId xmlns:a16="http://schemas.microsoft.com/office/drawing/2014/main" id="{8EC18FCE-7EAD-4F2D-8FF0-BD15E36B6A5C}"/>
                  </a:ext>
                </a:extLst>
              </p:cNvPr>
              <p:cNvSpPr>
                <a:spLocks noChangeArrowheads="1"/>
              </p:cNvSpPr>
              <p:nvPr/>
            </p:nvSpPr>
            <p:spPr bwMode="auto">
              <a:xfrm>
                <a:off x="1512" y="2952"/>
                <a:ext cx="432" cy="179"/>
              </a:xfrm>
              <a:prstGeom prst="rect">
                <a:avLst/>
              </a:prstGeom>
              <a:noFill/>
              <a:ln w="9525">
                <a:solidFill>
                  <a:schemeClr val="hlink"/>
                </a:solid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P6</a:t>
                </a:r>
              </a:p>
            </p:txBody>
          </p:sp>
          <p:sp>
            <p:nvSpPr>
              <p:cNvPr id="17" name="Rectangle 44">
                <a:extLst>
                  <a:ext uri="{FF2B5EF4-FFF2-40B4-BE49-F238E27FC236}">
                    <a16:creationId xmlns:a16="http://schemas.microsoft.com/office/drawing/2014/main" id="{7520506A-49A4-4970-973C-959C9CD7924C}"/>
                  </a:ext>
                </a:extLst>
              </p:cNvPr>
              <p:cNvSpPr>
                <a:spLocks noChangeArrowheads="1"/>
              </p:cNvSpPr>
              <p:nvPr/>
            </p:nvSpPr>
            <p:spPr bwMode="auto">
              <a:xfrm>
                <a:off x="2328" y="3144"/>
                <a:ext cx="576" cy="179"/>
              </a:xfrm>
              <a:prstGeom prst="rect">
                <a:avLst/>
              </a:prstGeom>
              <a:noFill/>
              <a:ln w="9525">
                <a:solidFill>
                  <a:schemeClr val="hlink"/>
                </a:solidFill>
                <a:miter lim="800000"/>
                <a:headEnd/>
                <a:tailEnd/>
              </a:ln>
              <a:effectLst/>
            </p:spPr>
            <p:txBody>
              <a:bodyPr lIns="92075" tIns="46038" rIns="92075" bIns="46038">
                <a:spAutoFit/>
              </a:bodyPr>
              <a:lstStyle/>
              <a:p>
                <a:pPr algn="ctr" defTabSz="762000" eaLnBrk="0" hangingPunct="0">
                  <a:spcBef>
                    <a:spcPct val="50000"/>
                  </a:spcBef>
                </a:pPr>
                <a:r>
                  <a:rPr lang="de-DE" sz="1200" b="1">
                    <a:solidFill>
                      <a:srgbClr val="000000"/>
                    </a:solidFill>
                  </a:rPr>
                  <a:t>P7</a:t>
                </a:r>
              </a:p>
            </p:txBody>
          </p:sp>
        </p:grpSp>
        <p:grpSp>
          <p:nvGrpSpPr>
            <p:cNvPr id="6" name="Group 45">
              <a:extLst>
                <a:ext uri="{FF2B5EF4-FFF2-40B4-BE49-F238E27FC236}">
                  <a16:creationId xmlns:a16="http://schemas.microsoft.com/office/drawing/2014/main" id="{A4F2D393-7E19-4C1B-8FB9-FF93880CC30D}"/>
                </a:ext>
              </a:extLst>
            </p:cNvPr>
            <p:cNvGrpSpPr>
              <a:grpSpLocks/>
            </p:cNvGrpSpPr>
            <p:nvPr/>
          </p:nvGrpSpPr>
          <p:grpSpPr bwMode="auto">
            <a:xfrm>
              <a:off x="3360" y="1708"/>
              <a:ext cx="2304" cy="1285"/>
              <a:chOff x="3360" y="1708"/>
              <a:chExt cx="2304" cy="1285"/>
            </a:xfrm>
          </p:grpSpPr>
          <p:sp>
            <p:nvSpPr>
              <p:cNvPr id="8" name="Rectangle 46">
                <a:extLst>
                  <a:ext uri="{FF2B5EF4-FFF2-40B4-BE49-F238E27FC236}">
                    <a16:creationId xmlns:a16="http://schemas.microsoft.com/office/drawing/2014/main" id="{DF9C3E36-1DD5-4049-A0A4-0F835B6A46E2}"/>
                  </a:ext>
                </a:extLst>
              </p:cNvPr>
              <p:cNvSpPr>
                <a:spLocks noChangeArrowheads="1"/>
              </p:cNvSpPr>
              <p:nvPr/>
            </p:nvSpPr>
            <p:spPr bwMode="auto">
              <a:xfrm>
                <a:off x="3360" y="1708"/>
                <a:ext cx="2304" cy="836"/>
              </a:xfrm>
              <a:prstGeom prst="rect">
                <a:avLst/>
              </a:prstGeom>
              <a:solidFill>
                <a:srgbClr val="00FFFF"/>
              </a:solidFill>
              <a:ln w="12700">
                <a:solidFill>
                  <a:schemeClr val="hlink"/>
                </a:solidFill>
                <a:miter lim="800000"/>
                <a:headEnd/>
                <a:tailEnd/>
              </a:ln>
              <a:effectLst>
                <a:outerShdw dist="107763" dir="2700000" algn="ctr" rotWithShape="0">
                  <a:schemeClr val="bg2"/>
                </a:outerShdw>
              </a:effectLst>
            </p:spPr>
            <p:txBody>
              <a:bodyPr wrap="none" anchor="ctr"/>
              <a:lstStyle/>
              <a:p>
                <a:endParaRPr lang="en-US"/>
              </a:p>
            </p:txBody>
          </p:sp>
          <p:sp>
            <p:nvSpPr>
              <p:cNvPr id="9" name="Rectangle 47">
                <a:extLst>
                  <a:ext uri="{FF2B5EF4-FFF2-40B4-BE49-F238E27FC236}">
                    <a16:creationId xmlns:a16="http://schemas.microsoft.com/office/drawing/2014/main" id="{DA5263BC-8AEF-4960-90A4-A266131A18DD}"/>
                  </a:ext>
                </a:extLst>
              </p:cNvPr>
              <p:cNvSpPr>
                <a:spLocks noChangeArrowheads="1"/>
              </p:cNvSpPr>
              <p:nvPr/>
            </p:nvSpPr>
            <p:spPr bwMode="auto">
              <a:xfrm>
                <a:off x="3360" y="1752"/>
                <a:ext cx="2304" cy="1241"/>
              </a:xfrm>
              <a:prstGeom prst="rect">
                <a:avLst/>
              </a:prstGeom>
              <a:noFill/>
              <a:ln w="9525">
                <a:solidFill>
                  <a:schemeClr val="hlink"/>
                </a:solidFill>
                <a:miter lim="800000"/>
                <a:headEnd/>
                <a:tailEnd/>
              </a:ln>
              <a:effectLst/>
            </p:spPr>
            <p:txBody>
              <a:bodyPr lIns="92075" tIns="46038" rIns="92075" bIns="46038">
                <a:spAutoFit/>
              </a:bodyPr>
              <a:lstStyle/>
              <a:p>
                <a:pPr defTabSz="762000" eaLnBrk="0" hangingPunct="0">
                  <a:spcBef>
                    <a:spcPct val="50000"/>
                  </a:spcBef>
                </a:pPr>
                <a:r>
                  <a:rPr lang="de-DE" sz="2400" b="1" dirty="0">
                    <a:solidFill>
                      <a:srgbClr val="FF0033"/>
                    </a:solidFill>
                    <a:effectLst>
                      <a:outerShdw blurRad="38100" dist="38100" dir="2700000" algn="tl">
                        <a:srgbClr val="C0C0C0"/>
                      </a:outerShdw>
                    </a:effectLst>
                    <a:latin typeface="Arial" panose="020B0604020202020204" pitchFamily="34" charset="0"/>
                    <a:cs typeface="Arial" panose="020B0604020202020204" pitchFamily="34" charset="0"/>
                  </a:rPr>
                  <a:t>Step 3:</a:t>
                </a:r>
                <a:r>
                  <a:rPr lang="de-DE" sz="2400" b="1" dirty="0">
                    <a:latin typeface="Arial" panose="020B0604020202020204" pitchFamily="34" charset="0"/>
                    <a:cs typeface="Arial" panose="020B0604020202020204" pitchFamily="34" charset="0"/>
                  </a:rPr>
                  <a:t>  </a:t>
                </a:r>
                <a:r>
                  <a:rPr lang="de-DE" sz="2400" b="1" dirty="0">
                    <a:solidFill>
                      <a:srgbClr val="000000"/>
                    </a:solidFill>
                    <a:latin typeface="Arial" panose="020B0604020202020204" pitchFamily="34" charset="0"/>
                    <a:cs typeface="Arial" panose="020B0604020202020204" pitchFamily="34" charset="0"/>
                  </a:rPr>
                  <a:t>Draw perpendicular bisectors to the triangle sides.  These bisectors  form polygons around the stations</a:t>
                </a:r>
              </a:p>
            </p:txBody>
          </p:sp>
        </p:grpSp>
      </p:grpSp>
    </p:spTree>
    <p:extLst>
      <p:ext uri="{BB962C8B-B14F-4D97-AF65-F5344CB8AC3E}">
        <p14:creationId xmlns:p14="http://schemas.microsoft.com/office/powerpoint/2010/main" val="21604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120CC-234D-4609-A56F-80691976EE8A}"/>
              </a:ext>
            </a:extLst>
          </p:cNvPr>
          <p:cNvSpPr>
            <a:spLocks noGrp="1"/>
          </p:cNvSpPr>
          <p:nvPr>
            <p:ph idx="1"/>
          </p:nvPr>
        </p:nvSpPr>
        <p:spPr>
          <a:xfrm>
            <a:off x="170882" y="351692"/>
            <a:ext cx="12021118" cy="6302326"/>
          </a:xfrm>
        </p:spPr>
        <p:txBody>
          <a:bodyPr/>
          <a:lstStyle/>
          <a:p>
            <a:r>
              <a:rPr lang="en-US" dirty="0"/>
              <a:t>Steps 4</a:t>
            </a:r>
          </a:p>
        </p:txBody>
      </p:sp>
      <p:grpSp>
        <p:nvGrpSpPr>
          <p:cNvPr id="4" name="Group 3">
            <a:extLst>
              <a:ext uri="{FF2B5EF4-FFF2-40B4-BE49-F238E27FC236}">
                <a16:creationId xmlns:a16="http://schemas.microsoft.com/office/drawing/2014/main" id="{8131E427-C9D2-4F01-9D7E-51F4AB5146BF}"/>
              </a:ext>
            </a:extLst>
          </p:cNvPr>
          <p:cNvGrpSpPr>
            <a:grpSpLocks/>
          </p:cNvGrpSpPr>
          <p:nvPr/>
        </p:nvGrpSpPr>
        <p:grpSpPr bwMode="auto">
          <a:xfrm>
            <a:off x="239151" y="1392703"/>
            <a:ext cx="4712677" cy="4600134"/>
            <a:chOff x="798" y="1392"/>
            <a:chExt cx="2274" cy="2305"/>
          </a:xfrm>
        </p:grpSpPr>
        <p:sp>
          <p:nvSpPr>
            <p:cNvPr id="5" name="Freeform 4">
              <a:extLst>
                <a:ext uri="{FF2B5EF4-FFF2-40B4-BE49-F238E27FC236}">
                  <a16:creationId xmlns:a16="http://schemas.microsoft.com/office/drawing/2014/main" id="{10F00663-B5AD-4FCA-B0F6-696BCD3203BC}"/>
                </a:ext>
              </a:extLst>
            </p:cNvPr>
            <p:cNvSpPr>
              <a:spLocks/>
            </p:cNvSpPr>
            <p:nvPr/>
          </p:nvSpPr>
          <p:spPr bwMode="auto">
            <a:xfrm>
              <a:off x="798" y="1392"/>
              <a:ext cx="2227" cy="2305"/>
            </a:xfrm>
            <a:custGeom>
              <a:avLst/>
              <a:gdLst/>
              <a:ahLst/>
              <a:cxnLst>
                <a:cxn ang="0">
                  <a:pos x="563" y="61"/>
                </a:cxn>
                <a:cxn ang="0">
                  <a:pos x="471" y="114"/>
                </a:cxn>
                <a:cxn ang="0">
                  <a:pos x="387" y="158"/>
                </a:cxn>
                <a:cxn ang="0">
                  <a:pos x="309" y="238"/>
                </a:cxn>
                <a:cxn ang="0">
                  <a:pos x="232" y="308"/>
                </a:cxn>
                <a:cxn ang="0">
                  <a:pos x="162" y="388"/>
                </a:cxn>
                <a:cxn ang="0">
                  <a:pos x="105" y="485"/>
                </a:cxn>
                <a:cxn ang="0">
                  <a:pos x="77" y="591"/>
                </a:cxn>
                <a:cxn ang="0">
                  <a:pos x="49" y="697"/>
                </a:cxn>
                <a:cxn ang="0">
                  <a:pos x="7" y="803"/>
                </a:cxn>
                <a:cxn ang="0">
                  <a:pos x="28" y="918"/>
                </a:cxn>
                <a:cxn ang="0">
                  <a:pos x="84" y="1015"/>
                </a:cxn>
                <a:cxn ang="0">
                  <a:pos x="162" y="1094"/>
                </a:cxn>
                <a:cxn ang="0">
                  <a:pos x="239" y="1174"/>
                </a:cxn>
                <a:cxn ang="0">
                  <a:pos x="316" y="1244"/>
                </a:cxn>
                <a:cxn ang="0">
                  <a:pos x="408" y="1288"/>
                </a:cxn>
                <a:cxn ang="0">
                  <a:pos x="457" y="1377"/>
                </a:cxn>
                <a:cxn ang="0">
                  <a:pos x="500" y="1430"/>
                </a:cxn>
                <a:cxn ang="0">
                  <a:pos x="563" y="1527"/>
                </a:cxn>
                <a:cxn ang="0">
                  <a:pos x="641" y="1615"/>
                </a:cxn>
                <a:cxn ang="0">
                  <a:pos x="690" y="1730"/>
                </a:cxn>
                <a:cxn ang="0">
                  <a:pos x="732" y="1844"/>
                </a:cxn>
                <a:cxn ang="0">
                  <a:pos x="838" y="1933"/>
                </a:cxn>
                <a:cxn ang="0">
                  <a:pos x="972" y="1977"/>
                </a:cxn>
                <a:cxn ang="0">
                  <a:pos x="1049" y="2039"/>
                </a:cxn>
                <a:cxn ang="0">
                  <a:pos x="1098" y="2162"/>
                </a:cxn>
                <a:cxn ang="0">
                  <a:pos x="1246" y="2206"/>
                </a:cxn>
                <a:cxn ang="0">
                  <a:pos x="1366" y="2198"/>
                </a:cxn>
                <a:cxn ang="0">
                  <a:pos x="1444" y="2259"/>
                </a:cxn>
                <a:cxn ang="0">
                  <a:pos x="1627" y="2295"/>
                </a:cxn>
                <a:cxn ang="0">
                  <a:pos x="1739" y="2304"/>
                </a:cxn>
                <a:cxn ang="0">
                  <a:pos x="1824" y="2259"/>
                </a:cxn>
                <a:cxn ang="0">
                  <a:pos x="1901" y="2153"/>
                </a:cxn>
                <a:cxn ang="0">
                  <a:pos x="1979" y="2048"/>
                </a:cxn>
                <a:cxn ang="0">
                  <a:pos x="2063" y="1977"/>
                </a:cxn>
                <a:cxn ang="0">
                  <a:pos x="2183" y="1818"/>
                </a:cxn>
                <a:cxn ang="0">
                  <a:pos x="2226" y="1624"/>
                </a:cxn>
                <a:cxn ang="0">
                  <a:pos x="2197" y="1518"/>
                </a:cxn>
                <a:cxn ang="0">
                  <a:pos x="2183" y="1412"/>
                </a:cxn>
                <a:cxn ang="0">
                  <a:pos x="2204" y="1306"/>
                </a:cxn>
                <a:cxn ang="0">
                  <a:pos x="2211" y="1147"/>
                </a:cxn>
                <a:cxn ang="0">
                  <a:pos x="2183" y="979"/>
                </a:cxn>
                <a:cxn ang="0">
                  <a:pos x="2085" y="785"/>
                </a:cxn>
                <a:cxn ang="0">
                  <a:pos x="1909" y="715"/>
                </a:cxn>
                <a:cxn ang="0">
                  <a:pos x="1746" y="662"/>
                </a:cxn>
                <a:cxn ang="0">
                  <a:pos x="1627" y="600"/>
                </a:cxn>
                <a:cxn ang="0">
                  <a:pos x="1444" y="556"/>
                </a:cxn>
                <a:cxn ang="0">
                  <a:pos x="1275" y="512"/>
                </a:cxn>
                <a:cxn ang="0">
                  <a:pos x="1162" y="406"/>
                </a:cxn>
                <a:cxn ang="0">
                  <a:pos x="1141" y="203"/>
                </a:cxn>
                <a:cxn ang="0">
                  <a:pos x="1077" y="88"/>
                </a:cxn>
                <a:cxn ang="0">
                  <a:pos x="943" y="35"/>
                </a:cxn>
                <a:cxn ang="0">
                  <a:pos x="845" y="8"/>
                </a:cxn>
                <a:cxn ang="0">
                  <a:pos x="746" y="0"/>
                </a:cxn>
                <a:cxn ang="0">
                  <a:pos x="641" y="35"/>
                </a:cxn>
              </a:cxnLst>
              <a:rect l="0" t="0" r="r" b="b"/>
              <a:pathLst>
                <a:path w="2227" h="2305">
                  <a:moveTo>
                    <a:pt x="641" y="35"/>
                  </a:moveTo>
                  <a:lnTo>
                    <a:pt x="612" y="35"/>
                  </a:lnTo>
                  <a:lnTo>
                    <a:pt x="584" y="52"/>
                  </a:lnTo>
                  <a:lnTo>
                    <a:pt x="563" y="61"/>
                  </a:lnTo>
                  <a:lnTo>
                    <a:pt x="535" y="70"/>
                  </a:lnTo>
                  <a:lnTo>
                    <a:pt x="514" y="88"/>
                  </a:lnTo>
                  <a:lnTo>
                    <a:pt x="493" y="105"/>
                  </a:lnTo>
                  <a:lnTo>
                    <a:pt x="471" y="114"/>
                  </a:lnTo>
                  <a:lnTo>
                    <a:pt x="450" y="132"/>
                  </a:lnTo>
                  <a:lnTo>
                    <a:pt x="429" y="141"/>
                  </a:lnTo>
                  <a:lnTo>
                    <a:pt x="408" y="150"/>
                  </a:lnTo>
                  <a:lnTo>
                    <a:pt x="387" y="158"/>
                  </a:lnTo>
                  <a:lnTo>
                    <a:pt x="366" y="176"/>
                  </a:lnTo>
                  <a:lnTo>
                    <a:pt x="345" y="194"/>
                  </a:lnTo>
                  <a:lnTo>
                    <a:pt x="331" y="220"/>
                  </a:lnTo>
                  <a:lnTo>
                    <a:pt x="309" y="238"/>
                  </a:lnTo>
                  <a:lnTo>
                    <a:pt x="295" y="264"/>
                  </a:lnTo>
                  <a:lnTo>
                    <a:pt x="274" y="273"/>
                  </a:lnTo>
                  <a:lnTo>
                    <a:pt x="253" y="291"/>
                  </a:lnTo>
                  <a:lnTo>
                    <a:pt x="232" y="308"/>
                  </a:lnTo>
                  <a:lnTo>
                    <a:pt x="211" y="317"/>
                  </a:lnTo>
                  <a:lnTo>
                    <a:pt x="197" y="344"/>
                  </a:lnTo>
                  <a:lnTo>
                    <a:pt x="176" y="361"/>
                  </a:lnTo>
                  <a:lnTo>
                    <a:pt x="162" y="388"/>
                  </a:lnTo>
                  <a:lnTo>
                    <a:pt x="147" y="414"/>
                  </a:lnTo>
                  <a:lnTo>
                    <a:pt x="133" y="441"/>
                  </a:lnTo>
                  <a:lnTo>
                    <a:pt x="126" y="467"/>
                  </a:lnTo>
                  <a:lnTo>
                    <a:pt x="105" y="485"/>
                  </a:lnTo>
                  <a:lnTo>
                    <a:pt x="98" y="512"/>
                  </a:lnTo>
                  <a:lnTo>
                    <a:pt x="91" y="538"/>
                  </a:lnTo>
                  <a:lnTo>
                    <a:pt x="77" y="564"/>
                  </a:lnTo>
                  <a:lnTo>
                    <a:pt x="77" y="591"/>
                  </a:lnTo>
                  <a:lnTo>
                    <a:pt x="70" y="617"/>
                  </a:lnTo>
                  <a:lnTo>
                    <a:pt x="63" y="644"/>
                  </a:lnTo>
                  <a:lnTo>
                    <a:pt x="56" y="670"/>
                  </a:lnTo>
                  <a:lnTo>
                    <a:pt x="49" y="697"/>
                  </a:lnTo>
                  <a:lnTo>
                    <a:pt x="42" y="723"/>
                  </a:lnTo>
                  <a:lnTo>
                    <a:pt x="28" y="750"/>
                  </a:lnTo>
                  <a:lnTo>
                    <a:pt x="14" y="776"/>
                  </a:lnTo>
                  <a:lnTo>
                    <a:pt x="7" y="803"/>
                  </a:lnTo>
                  <a:lnTo>
                    <a:pt x="0" y="829"/>
                  </a:lnTo>
                  <a:lnTo>
                    <a:pt x="7" y="856"/>
                  </a:lnTo>
                  <a:lnTo>
                    <a:pt x="21" y="891"/>
                  </a:lnTo>
                  <a:lnTo>
                    <a:pt x="28" y="918"/>
                  </a:lnTo>
                  <a:lnTo>
                    <a:pt x="42" y="944"/>
                  </a:lnTo>
                  <a:lnTo>
                    <a:pt x="49" y="971"/>
                  </a:lnTo>
                  <a:lnTo>
                    <a:pt x="63" y="997"/>
                  </a:lnTo>
                  <a:lnTo>
                    <a:pt x="84" y="1015"/>
                  </a:lnTo>
                  <a:lnTo>
                    <a:pt x="105" y="1032"/>
                  </a:lnTo>
                  <a:lnTo>
                    <a:pt x="126" y="1050"/>
                  </a:lnTo>
                  <a:lnTo>
                    <a:pt x="147" y="1068"/>
                  </a:lnTo>
                  <a:lnTo>
                    <a:pt x="162" y="1094"/>
                  </a:lnTo>
                  <a:lnTo>
                    <a:pt x="176" y="1121"/>
                  </a:lnTo>
                  <a:lnTo>
                    <a:pt x="190" y="1147"/>
                  </a:lnTo>
                  <a:lnTo>
                    <a:pt x="218" y="1165"/>
                  </a:lnTo>
                  <a:lnTo>
                    <a:pt x="239" y="1174"/>
                  </a:lnTo>
                  <a:lnTo>
                    <a:pt x="260" y="1182"/>
                  </a:lnTo>
                  <a:lnTo>
                    <a:pt x="281" y="1200"/>
                  </a:lnTo>
                  <a:lnTo>
                    <a:pt x="295" y="1227"/>
                  </a:lnTo>
                  <a:lnTo>
                    <a:pt x="316" y="1244"/>
                  </a:lnTo>
                  <a:lnTo>
                    <a:pt x="338" y="1253"/>
                  </a:lnTo>
                  <a:lnTo>
                    <a:pt x="366" y="1262"/>
                  </a:lnTo>
                  <a:lnTo>
                    <a:pt x="387" y="1271"/>
                  </a:lnTo>
                  <a:lnTo>
                    <a:pt x="408" y="1288"/>
                  </a:lnTo>
                  <a:lnTo>
                    <a:pt x="429" y="1306"/>
                  </a:lnTo>
                  <a:lnTo>
                    <a:pt x="436" y="1332"/>
                  </a:lnTo>
                  <a:lnTo>
                    <a:pt x="457" y="1350"/>
                  </a:lnTo>
                  <a:lnTo>
                    <a:pt x="457" y="1377"/>
                  </a:lnTo>
                  <a:lnTo>
                    <a:pt x="479" y="1385"/>
                  </a:lnTo>
                  <a:lnTo>
                    <a:pt x="471" y="1377"/>
                  </a:lnTo>
                  <a:lnTo>
                    <a:pt x="486" y="1403"/>
                  </a:lnTo>
                  <a:lnTo>
                    <a:pt x="500" y="1430"/>
                  </a:lnTo>
                  <a:lnTo>
                    <a:pt x="514" y="1456"/>
                  </a:lnTo>
                  <a:lnTo>
                    <a:pt x="528" y="1483"/>
                  </a:lnTo>
                  <a:lnTo>
                    <a:pt x="549" y="1500"/>
                  </a:lnTo>
                  <a:lnTo>
                    <a:pt x="563" y="1527"/>
                  </a:lnTo>
                  <a:lnTo>
                    <a:pt x="584" y="1553"/>
                  </a:lnTo>
                  <a:lnTo>
                    <a:pt x="605" y="1571"/>
                  </a:lnTo>
                  <a:lnTo>
                    <a:pt x="619" y="1597"/>
                  </a:lnTo>
                  <a:lnTo>
                    <a:pt x="641" y="1615"/>
                  </a:lnTo>
                  <a:lnTo>
                    <a:pt x="662" y="1641"/>
                  </a:lnTo>
                  <a:lnTo>
                    <a:pt x="669" y="1668"/>
                  </a:lnTo>
                  <a:lnTo>
                    <a:pt x="676" y="1694"/>
                  </a:lnTo>
                  <a:lnTo>
                    <a:pt x="690" y="1730"/>
                  </a:lnTo>
                  <a:lnTo>
                    <a:pt x="690" y="1756"/>
                  </a:lnTo>
                  <a:lnTo>
                    <a:pt x="697" y="1783"/>
                  </a:lnTo>
                  <a:lnTo>
                    <a:pt x="711" y="1809"/>
                  </a:lnTo>
                  <a:lnTo>
                    <a:pt x="732" y="1844"/>
                  </a:lnTo>
                  <a:lnTo>
                    <a:pt x="753" y="1871"/>
                  </a:lnTo>
                  <a:lnTo>
                    <a:pt x="781" y="1897"/>
                  </a:lnTo>
                  <a:lnTo>
                    <a:pt x="810" y="1915"/>
                  </a:lnTo>
                  <a:lnTo>
                    <a:pt x="838" y="1933"/>
                  </a:lnTo>
                  <a:lnTo>
                    <a:pt x="880" y="1942"/>
                  </a:lnTo>
                  <a:lnTo>
                    <a:pt x="901" y="1950"/>
                  </a:lnTo>
                  <a:lnTo>
                    <a:pt x="950" y="1968"/>
                  </a:lnTo>
                  <a:lnTo>
                    <a:pt x="972" y="1977"/>
                  </a:lnTo>
                  <a:lnTo>
                    <a:pt x="993" y="1986"/>
                  </a:lnTo>
                  <a:lnTo>
                    <a:pt x="1014" y="1986"/>
                  </a:lnTo>
                  <a:lnTo>
                    <a:pt x="1035" y="2012"/>
                  </a:lnTo>
                  <a:lnTo>
                    <a:pt x="1049" y="2039"/>
                  </a:lnTo>
                  <a:lnTo>
                    <a:pt x="1063" y="2065"/>
                  </a:lnTo>
                  <a:lnTo>
                    <a:pt x="1070" y="2100"/>
                  </a:lnTo>
                  <a:lnTo>
                    <a:pt x="1084" y="2136"/>
                  </a:lnTo>
                  <a:lnTo>
                    <a:pt x="1098" y="2162"/>
                  </a:lnTo>
                  <a:lnTo>
                    <a:pt x="1127" y="2180"/>
                  </a:lnTo>
                  <a:lnTo>
                    <a:pt x="1148" y="2198"/>
                  </a:lnTo>
                  <a:lnTo>
                    <a:pt x="1204" y="2198"/>
                  </a:lnTo>
                  <a:lnTo>
                    <a:pt x="1246" y="2206"/>
                  </a:lnTo>
                  <a:lnTo>
                    <a:pt x="1267" y="2206"/>
                  </a:lnTo>
                  <a:lnTo>
                    <a:pt x="1324" y="2198"/>
                  </a:lnTo>
                  <a:lnTo>
                    <a:pt x="1345" y="2198"/>
                  </a:lnTo>
                  <a:lnTo>
                    <a:pt x="1366" y="2198"/>
                  </a:lnTo>
                  <a:lnTo>
                    <a:pt x="1387" y="2198"/>
                  </a:lnTo>
                  <a:lnTo>
                    <a:pt x="1408" y="2215"/>
                  </a:lnTo>
                  <a:lnTo>
                    <a:pt x="1422" y="2242"/>
                  </a:lnTo>
                  <a:lnTo>
                    <a:pt x="1444" y="2259"/>
                  </a:lnTo>
                  <a:lnTo>
                    <a:pt x="1500" y="2286"/>
                  </a:lnTo>
                  <a:lnTo>
                    <a:pt x="1542" y="2295"/>
                  </a:lnTo>
                  <a:lnTo>
                    <a:pt x="1570" y="2295"/>
                  </a:lnTo>
                  <a:lnTo>
                    <a:pt x="1627" y="2295"/>
                  </a:lnTo>
                  <a:lnTo>
                    <a:pt x="1669" y="2295"/>
                  </a:lnTo>
                  <a:lnTo>
                    <a:pt x="1690" y="2295"/>
                  </a:lnTo>
                  <a:lnTo>
                    <a:pt x="1718" y="2304"/>
                  </a:lnTo>
                  <a:lnTo>
                    <a:pt x="1739" y="2304"/>
                  </a:lnTo>
                  <a:lnTo>
                    <a:pt x="1761" y="2304"/>
                  </a:lnTo>
                  <a:lnTo>
                    <a:pt x="1782" y="2295"/>
                  </a:lnTo>
                  <a:lnTo>
                    <a:pt x="1803" y="2286"/>
                  </a:lnTo>
                  <a:lnTo>
                    <a:pt x="1824" y="2259"/>
                  </a:lnTo>
                  <a:lnTo>
                    <a:pt x="1845" y="2233"/>
                  </a:lnTo>
                  <a:lnTo>
                    <a:pt x="1866" y="2206"/>
                  </a:lnTo>
                  <a:lnTo>
                    <a:pt x="1880" y="2180"/>
                  </a:lnTo>
                  <a:lnTo>
                    <a:pt x="1901" y="2153"/>
                  </a:lnTo>
                  <a:lnTo>
                    <a:pt x="1916" y="2118"/>
                  </a:lnTo>
                  <a:lnTo>
                    <a:pt x="1937" y="2092"/>
                  </a:lnTo>
                  <a:lnTo>
                    <a:pt x="1958" y="2065"/>
                  </a:lnTo>
                  <a:lnTo>
                    <a:pt x="1979" y="2048"/>
                  </a:lnTo>
                  <a:lnTo>
                    <a:pt x="2000" y="2021"/>
                  </a:lnTo>
                  <a:lnTo>
                    <a:pt x="2021" y="2003"/>
                  </a:lnTo>
                  <a:lnTo>
                    <a:pt x="2042" y="1986"/>
                  </a:lnTo>
                  <a:lnTo>
                    <a:pt x="2063" y="1977"/>
                  </a:lnTo>
                  <a:lnTo>
                    <a:pt x="2092" y="1959"/>
                  </a:lnTo>
                  <a:lnTo>
                    <a:pt x="2113" y="1933"/>
                  </a:lnTo>
                  <a:lnTo>
                    <a:pt x="2169" y="1871"/>
                  </a:lnTo>
                  <a:lnTo>
                    <a:pt x="2183" y="1818"/>
                  </a:lnTo>
                  <a:lnTo>
                    <a:pt x="2204" y="1747"/>
                  </a:lnTo>
                  <a:lnTo>
                    <a:pt x="2218" y="1721"/>
                  </a:lnTo>
                  <a:lnTo>
                    <a:pt x="2218" y="1650"/>
                  </a:lnTo>
                  <a:lnTo>
                    <a:pt x="2226" y="1624"/>
                  </a:lnTo>
                  <a:lnTo>
                    <a:pt x="2226" y="1597"/>
                  </a:lnTo>
                  <a:lnTo>
                    <a:pt x="2218" y="1571"/>
                  </a:lnTo>
                  <a:lnTo>
                    <a:pt x="2204" y="1544"/>
                  </a:lnTo>
                  <a:lnTo>
                    <a:pt x="2197" y="1518"/>
                  </a:lnTo>
                  <a:lnTo>
                    <a:pt x="2190" y="1491"/>
                  </a:lnTo>
                  <a:lnTo>
                    <a:pt x="2190" y="1465"/>
                  </a:lnTo>
                  <a:lnTo>
                    <a:pt x="2183" y="1438"/>
                  </a:lnTo>
                  <a:lnTo>
                    <a:pt x="2183" y="1412"/>
                  </a:lnTo>
                  <a:lnTo>
                    <a:pt x="2190" y="1385"/>
                  </a:lnTo>
                  <a:lnTo>
                    <a:pt x="2190" y="1359"/>
                  </a:lnTo>
                  <a:lnTo>
                    <a:pt x="2197" y="1332"/>
                  </a:lnTo>
                  <a:lnTo>
                    <a:pt x="2204" y="1306"/>
                  </a:lnTo>
                  <a:lnTo>
                    <a:pt x="2211" y="1280"/>
                  </a:lnTo>
                  <a:lnTo>
                    <a:pt x="2211" y="1253"/>
                  </a:lnTo>
                  <a:lnTo>
                    <a:pt x="2211" y="1218"/>
                  </a:lnTo>
                  <a:lnTo>
                    <a:pt x="2211" y="1147"/>
                  </a:lnTo>
                  <a:lnTo>
                    <a:pt x="2204" y="1112"/>
                  </a:lnTo>
                  <a:lnTo>
                    <a:pt x="2197" y="1041"/>
                  </a:lnTo>
                  <a:lnTo>
                    <a:pt x="2190" y="1006"/>
                  </a:lnTo>
                  <a:lnTo>
                    <a:pt x="2183" y="979"/>
                  </a:lnTo>
                  <a:lnTo>
                    <a:pt x="2169" y="944"/>
                  </a:lnTo>
                  <a:lnTo>
                    <a:pt x="2148" y="873"/>
                  </a:lnTo>
                  <a:lnTo>
                    <a:pt x="2141" y="820"/>
                  </a:lnTo>
                  <a:lnTo>
                    <a:pt x="2085" y="785"/>
                  </a:lnTo>
                  <a:lnTo>
                    <a:pt x="2035" y="759"/>
                  </a:lnTo>
                  <a:lnTo>
                    <a:pt x="2007" y="741"/>
                  </a:lnTo>
                  <a:lnTo>
                    <a:pt x="1951" y="732"/>
                  </a:lnTo>
                  <a:lnTo>
                    <a:pt x="1909" y="715"/>
                  </a:lnTo>
                  <a:lnTo>
                    <a:pt x="1852" y="697"/>
                  </a:lnTo>
                  <a:lnTo>
                    <a:pt x="1810" y="688"/>
                  </a:lnTo>
                  <a:lnTo>
                    <a:pt x="1768" y="670"/>
                  </a:lnTo>
                  <a:lnTo>
                    <a:pt x="1746" y="662"/>
                  </a:lnTo>
                  <a:lnTo>
                    <a:pt x="1725" y="644"/>
                  </a:lnTo>
                  <a:lnTo>
                    <a:pt x="1697" y="626"/>
                  </a:lnTo>
                  <a:lnTo>
                    <a:pt x="1669" y="609"/>
                  </a:lnTo>
                  <a:lnTo>
                    <a:pt x="1627" y="600"/>
                  </a:lnTo>
                  <a:lnTo>
                    <a:pt x="1584" y="591"/>
                  </a:lnTo>
                  <a:lnTo>
                    <a:pt x="1542" y="582"/>
                  </a:lnTo>
                  <a:lnTo>
                    <a:pt x="1500" y="573"/>
                  </a:lnTo>
                  <a:lnTo>
                    <a:pt x="1444" y="556"/>
                  </a:lnTo>
                  <a:lnTo>
                    <a:pt x="1401" y="547"/>
                  </a:lnTo>
                  <a:lnTo>
                    <a:pt x="1359" y="538"/>
                  </a:lnTo>
                  <a:lnTo>
                    <a:pt x="1317" y="520"/>
                  </a:lnTo>
                  <a:lnTo>
                    <a:pt x="1275" y="512"/>
                  </a:lnTo>
                  <a:lnTo>
                    <a:pt x="1232" y="494"/>
                  </a:lnTo>
                  <a:lnTo>
                    <a:pt x="1204" y="467"/>
                  </a:lnTo>
                  <a:lnTo>
                    <a:pt x="1176" y="432"/>
                  </a:lnTo>
                  <a:lnTo>
                    <a:pt x="1162" y="406"/>
                  </a:lnTo>
                  <a:lnTo>
                    <a:pt x="1155" y="335"/>
                  </a:lnTo>
                  <a:lnTo>
                    <a:pt x="1148" y="264"/>
                  </a:lnTo>
                  <a:lnTo>
                    <a:pt x="1148" y="229"/>
                  </a:lnTo>
                  <a:lnTo>
                    <a:pt x="1141" y="203"/>
                  </a:lnTo>
                  <a:lnTo>
                    <a:pt x="1134" y="167"/>
                  </a:lnTo>
                  <a:lnTo>
                    <a:pt x="1120" y="132"/>
                  </a:lnTo>
                  <a:lnTo>
                    <a:pt x="1105" y="105"/>
                  </a:lnTo>
                  <a:lnTo>
                    <a:pt x="1077" y="88"/>
                  </a:lnTo>
                  <a:lnTo>
                    <a:pt x="1035" y="79"/>
                  </a:lnTo>
                  <a:lnTo>
                    <a:pt x="993" y="70"/>
                  </a:lnTo>
                  <a:lnTo>
                    <a:pt x="965" y="52"/>
                  </a:lnTo>
                  <a:lnTo>
                    <a:pt x="943" y="35"/>
                  </a:lnTo>
                  <a:lnTo>
                    <a:pt x="915" y="26"/>
                  </a:lnTo>
                  <a:lnTo>
                    <a:pt x="887" y="17"/>
                  </a:lnTo>
                  <a:lnTo>
                    <a:pt x="866" y="8"/>
                  </a:lnTo>
                  <a:lnTo>
                    <a:pt x="845" y="8"/>
                  </a:lnTo>
                  <a:lnTo>
                    <a:pt x="824" y="0"/>
                  </a:lnTo>
                  <a:lnTo>
                    <a:pt x="796" y="0"/>
                  </a:lnTo>
                  <a:lnTo>
                    <a:pt x="767" y="0"/>
                  </a:lnTo>
                  <a:lnTo>
                    <a:pt x="746" y="0"/>
                  </a:lnTo>
                  <a:lnTo>
                    <a:pt x="725" y="0"/>
                  </a:lnTo>
                  <a:lnTo>
                    <a:pt x="704" y="0"/>
                  </a:lnTo>
                  <a:lnTo>
                    <a:pt x="683" y="8"/>
                  </a:lnTo>
                  <a:lnTo>
                    <a:pt x="641" y="35"/>
                  </a:lnTo>
                  <a:lnTo>
                    <a:pt x="641" y="35"/>
                  </a:lnTo>
                </a:path>
              </a:pathLst>
            </a:custGeom>
            <a:solidFill>
              <a:srgbClr val="00FF99">
                <a:alpha val="50000"/>
              </a:srgbClr>
            </a:solidFill>
            <a:ln w="12700" cap="rnd" cmpd="sng">
              <a:solidFill>
                <a:srgbClr val="000000"/>
              </a:solidFill>
              <a:prstDash val="solid"/>
              <a:round/>
              <a:headEnd/>
              <a:tailEnd/>
            </a:ln>
            <a:effectLst>
              <a:outerShdw dist="107763" dir="2700000" algn="ctr" rotWithShape="0">
                <a:srgbClr val="808080"/>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6" name="AutoShape 5">
              <a:extLst>
                <a:ext uri="{FF2B5EF4-FFF2-40B4-BE49-F238E27FC236}">
                  <a16:creationId xmlns:a16="http://schemas.microsoft.com/office/drawing/2014/main" id="{1E26116C-ADAD-4DB9-9707-496A2D476C1D}"/>
                </a:ext>
              </a:extLst>
            </p:cNvPr>
            <p:cNvSpPr>
              <a:spLocks noChangeArrowheads="1"/>
            </p:cNvSpPr>
            <p:nvPr/>
          </p:nvSpPr>
          <p:spPr bwMode="auto">
            <a:xfrm>
              <a:off x="1387" y="1856"/>
              <a:ext cx="48" cy="62"/>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7" name="AutoShape 6">
              <a:extLst>
                <a:ext uri="{FF2B5EF4-FFF2-40B4-BE49-F238E27FC236}">
                  <a16:creationId xmlns:a16="http://schemas.microsoft.com/office/drawing/2014/main" id="{DA5A2527-5DED-4555-AE20-D40BB35FDC48}"/>
                </a:ext>
              </a:extLst>
            </p:cNvPr>
            <p:cNvSpPr>
              <a:spLocks noChangeArrowheads="1"/>
            </p:cNvSpPr>
            <p:nvPr/>
          </p:nvSpPr>
          <p:spPr bwMode="auto">
            <a:xfrm>
              <a:off x="1330" y="2491"/>
              <a:ext cx="49" cy="63"/>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8" name="AutoShape 7">
              <a:extLst>
                <a:ext uri="{FF2B5EF4-FFF2-40B4-BE49-F238E27FC236}">
                  <a16:creationId xmlns:a16="http://schemas.microsoft.com/office/drawing/2014/main" id="{F31AF5D2-BFD0-4BC8-8CD2-487F79EFFDE3}"/>
                </a:ext>
              </a:extLst>
            </p:cNvPr>
            <p:cNvSpPr>
              <a:spLocks noChangeArrowheads="1"/>
            </p:cNvSpPr>
            <p:nvPr/>
          </p:nvSpPr>
          <p:spPr bwMode="auto">
            <a:xfrm>
              <a:off x="2119" y="1503"/>
              <a:ext cx="49" cy="62"/>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9" name="AutoShape 8">
              <a:extLst>
                <a:ext uri="{FF2B5EF4-FFF2-40B4-BE49-F238E27FC236}">
                  <a16:creationId xmlns:a16="http://schemas.microsoft.com/office/drawing/2014/main" id="{A5B21D7B-7874-4BB5-AE3E-6214E188C4A0}"/>
                </a:ext>
              </a:extLst>
            </p:cNvPr>
            <p:cNvSpPr>
              <a:spLocks noChangeArrowheads="1"/>
            </p:cNvSpPr>
            <p:nvPr/>
          </p:nvSpPr>
          <p:spPr bwMode="auto">
            <a:xfrm>
              <a:off x="1838" y="2350"/>
              <a:ext cx="48" cy="61"/>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0" name="AutoShape 9">
              <a:extLst>
                <a:ext uri="{FF2B5EF4-FFF2-40B4-BE49-F238E27FC236}">
                  <a16:creationId xmlns:a16="http://schemas.microsoft.com/office/drawing/2014/main" id="{902953FC-E7DF-40FD-BB99-FAEE826F9122}"/>
                </a:ext>
              </a:extLst>
            </p:cNvPr>
            <p:cNvSpPr>
              <a:spLocks noChangeArrowheads="1"/>
            </p:cNvSpPr>
            <p:nvPr/>
          </p:nvSpPr>
          <p:spPr bwMode="auto">
            <a:xfrm>
              <a:off x="1894" y="3007"/>
              <a:ext cx="48" cy="63"/>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1" name="AutoShape 10">
              <a:extLst>
                <a:ext uri="{FF2B5EF4-FFF2-40B4-BE49-F238E27FC236}">
                  <a16:creationId xmlns:a16="http://schemas.microsoft.com/office/drawing/2014/main" id="{29F91434-EF22-4A00-9F1E-8992472F8694}"/>
                </a:ext>
              </a:extLst>
            </p:cNvPr>
            <p:cNvSpPr>
              <a:spLocks noChangeArrowheads="1"/>
            </p:cNvSpPr>
            <p:nvPr/>
          </p:nvSpPr>
          <p:spPr bwMode="auto">
            <a:xfrm>
              <a:off x="2570" y="2350"/>
              <a:ext cx="49" cy="61"/>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2" name="AutoShape 11">
              <a:extLst>
                <a:ext uri="{FF2B5EF4-FFF2-40B4-BE49-F238E27FC236}">
                  <a16:creationId xmlns:a16="http://schemas.microsoft.com/office/drawing/2014/main" id="{F124ECB5-C18C-4081-AD75-E7CB5B19ED8D}"/>
                </a:ext>
              </a:extLst>
            </p:cNvPr>
            <p:cNvSpPr>
              <a:spLocks noChangeArrowheads="1"/>
            </p:cNvSpPr>
            <p:nvPr/>
          </p:nvSpPr>
          <p:spPr bwMode="auto">
            <a:xfrm>
              <a:off x="2522" y="3247"/>
              <a:ext cx="49" cy="63"/>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3" name="Line 12">
              <a:extLst>
                <a:ext uri="{FF2B5EF4-FFF2-40B4-BE49-F238E27FC236}">
                  <a16:creationId xmlns:a16="http://schemas.microsoft.com/office/drawing/2014/main" id="{6BC16C65-F84C-44EF-80B6-BEC1C597BDD4}"/>
                </a:ext>
              </a:extLst>
            </p:cNvPr>
            <p:cNvSpPr>
              <a:spLocks noChangeShapeType="1"/>
            </p:cNvSpPr>
            <p:nvPr/>
          </p:nvSpPr>
          <p:spPr bwMode="auto">
            <a:xfrm flipV="1">
              <a:off x="1488" y="1920"/>
              <a:ext cx="384" cy="28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4" name="Line 13">
              <a:extLst>
                <a:ext uri="{FF2B5EF4-FFF2-40B4-BE49-F238E27FC236}">
                  <a16:creationId xmlns:a16="http://schemas.microsoft.com/office/drawing/2014/main" id="{87FFC14B-6F74-483D-8685-B7B1D5A8D9BB}"/>
                </a:ext>
              </a:extLst>
            </p:cNvPr>
            <p:cNvSpPr>
              <a:spLocks noChangeShapeType="1"/>
            </p:cNvSpPr>
            <p:nvPr/>
          </p:nvSpPr>
          <p:spPr bwMode="auto">
            <a:xfrm flipH="1">
              <a:off x="816" y="2208"/>
              <a:ext cx="672" cy="0"/>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5" name="Line 14">
              <a:extLst>
                <a:ext uri="{FF2B5EF4-FFF2-40B4-BE49-F238E27FC236}">
                  <a16:creationId xmlns:a16="http://schemas.microsoft.com/office/drawing/2014/main" id="{FFF59B9E-7F25-44CB-B123-40A4F2312EC4}"/>
                </a:ext>
              </a:extLst>
            </p:cNvPr>
            <p:cNvSpPr>
              <a:spLocks noChangeShapeType="1"/>
            </p:cNvSpPr>
            <p:nvPr/>
          </p:nvSpPr>
          <p:spPr bwMode="auto">
            <a:xfrm>
              <a:off x="1488" y="2208"/>
              <a:ext cx="192" cy="480"/>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6" name="Line 15">
              <a:extLst>
                <a:ext uri="{FF2B5EF4-FFF2-40B4-BE49-F238E27FC236}">
                  <a16:creationId xmlns:a16="http://schemas.microsoft.com/office/drawing/2014/main" id="{D5E3D39F-3030-4257-A87D-9E44F7FC0DA7}"/>
                </a:ext>
              </a:extLst>
            </p:cNvPr>
            <p:cNvSpPr>
              <a:spLocks noChangeShapeType="1"/>
            </p:cNvSpPr>
            <p:nvPr/>
          </p:nvSpPr>
          <p:spPr bwMode="auto">
            <a:xfrm flipH="1">
              <a:off x="1392" y="2688"/>
              <a:ext cx="288" cy="28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7" name="Line 16">
              <a:extLst>
                <a:ext uri="{FF2B5EF4-FFF2-40B4-BE49-F238E27FC236}">
                  <a16:creationId xmlns:a16="http://schemas.microsoft.com/office/drawing/2014/main" id="{4847BC93-B119-4F3C-B14D-C5FA446F3CEF}"/>
                </a:ext>
              </a:extLst>
            </p:cNvPr>
            <p:cNvSpPr>
              <a:spLocks noChangeShapeType="1"/>
            </p:cNvSpPr>
            <p:nvPr/>
          </p:nvSpPr>
          <p:spPr bwMode="auto">
            <a:xfrm>
              <a:off x="1680" y="2688"/>
              <a:ext cx="528" cy="0"/>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8" name="Line 17">
              <a:extLst>
                <a:ext uri="{FF2B5EF4-FFF2-40B4-BE49-F238E27FC236}">
                  <a16:creationId xmlns:a16="http://schemas.microsoft.com/office/drawing/2014/main" id="{C92842A0-95AF-4832-BFA8-23F8FB73FA84}"/>
                </a:ext>
              </a:extLst>
            </p:cNvPr>
            <p:cNvSpPr>
              <a:spLocks noChangeShapeType="1"/>
            </p:cNvSpPr>
            <p:nvPr/>
          </p:nvSpPr>
          <p:spPr bwMode="auto">
            <a:xfrm>
              <a:off x="1536" y="1392"/>
              <a:ext cx="336" cy="52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9" name="Line 18">
              <a:extLst>
                <a:ext uri="{FF2B5EF4-FFF2-40B4-BE49-F238E27FC236}">
                  <a16:creationId xmlns:a16="http://schemas.microsoft.com/office/drawing/2014/main" id="{07BFF08D-27BF-4484-8EBD-978A536C119E}"/>
                </a:ext>
              </a:extLst>
            </p:cNvPr>
            <p:cNvSpPr>
              <a:spLocks noChangeShapeType="1"/>
            </p:cNvSpPr>
            <p:nvPr/>
          </p:nvSpPr>
          <p:spPr bwMode="auto">
            <a:xfrm>
              <a:off x="1872" y="1920"/>
              <a:ext cx="336" cy="96"/>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0" name="Line 19">
              <a:extLst>
                <a:ext uri="{FF2B5EF4-FFF2-40B4-BE49-F238E27FC236}">
                  <a16:creationId xmlns:a16="http://schemas.microsoft.com/office/drawing/2014/main" id="{41D88AEF-6E50-4C36-9F21-D2E9C352857E}"/>
                </a:ext>
              </a:extLst>
            </p:cNvPr>
            <p:cNvSpPr>
              <a:spLocks noChangeShapeType="1"/>
            </p:cNvSpPr>
            <p:nvPr/>
          </p:nvSpPr>
          <p:spPr bwMode="auto">
            <a:xfrm>
              <a:off x="2208" y="2016"/>
              <a:ext cx="0" cy="672"/>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1" name="Line 20">
              <a:extLst>
                <a:ext uri="{FF2B5EF4-FFF2-40B4-BE49-F238E27FC236}">
                  <a16:creationId xmlns:a16="http://schemas.microsoft.com/office/drawing/2014/main" id="{CEE19B34-9B90-45EC-8DA4-FBA58D873409}"/>
                </a:ext>
              </a:extLst>
            </p:cNvPr>
            <p:cNvSpPr>
              <a:spLocks noChangeShapeType="1"/>
            </p:cNvSpPr>
            <p:nvPr/>
          </p:nvSpPr>
          <p:spPr bwMode="auto">
            <a:xfrm flipV="1">
              <a:off x="2208" y="1968"/>
              <a:ext cx="144" cy="4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2" name="Line 21">
              <a:extLst>
                <a:ext uri="{FF2B5EF4-FFF2-40B4-BE49-F238E27FC236}">
                  <a16:creationId xmlns:a16="http://schemas.microsoft.com/office/drawing/2014/main" id="{62A85149-36FA-426D-929C-C80CC9DFBD2F}"/>
                </a:ext>
              </a:extLst>
            </p:cNvPr>
            <p:cNvSpPr>
              <a:spLocks noChangeShapeType="1"/>
            </p:cNvSpPr>
            <p:nvPr/>
          </p:nvSpPr>
          <p:spPr bwMode="auto">
            <a:xfrm>
              <a:off x="2208" y="2688"/>
              <a:ext cx="192" cy="144"/>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3" name="Line 22">
              <a:extLst>
                <a:ext uri="{FF2B5EF4-FFF2-40B4-BE49-F238E27FC236}">
                  <a16:creationId xmlns:a16="http://schemas.microsoft.com/office/drawing/2014/main" id="{AC2CD22D-394F-4B9F-B45C-C8D083F756AE}"/>
                </a:ext>
              </a:extLst>
            </p:cNvPr>
            <p:cNvSpPr>
              <a:spLocks noChangeShapeType="1"/>
            </p:cNvSpPr>
            <p:nvPr/>
          </p:nvSpPr>
          <p:spPr bwMode="auto">
            <a:xfrm flipH="1">
              <a:off x="2016" y="2832"/>
              <a:ext cx="384" cy="76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4" name="Line 23">
              <a:extLst>
                <a:ext uri="{FF2B5EF4-FFF2-40B4-BE49-F238E27FC236}">
                  <a16:creationId xmlns:a16="http://schemas.microsoft.com/office/drawing/2014/main" id="{5552C164-1B54-4534-B49B-A9BA66C03DF6}"/>
                </a:ext>
              </a:extLst>
            </p:cNvPr>
            <p:cNvSpPr>
              <a:spLocks noChangeShapeType="1"/>
            </p:cNvSpPr>
            <p:nvPr/>
          </p:nvSpPr>
          <p:spPr bwMode="auto">
            <a:xfrm flipV="1">
              <a:off x="2400" y="2784"/>
              <a:ext cx="576" cy="4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5" name="Rectangle 24">
              <a:extLst>
                <a:ext uri="{FF2B5EF4-FFF2-40B4-BE49-F238E27FC236}">
                  <a16:creationId xmlns:a16="http://schemas.microsoft.com/office/drawing/2014/main" id="{DB9531CD-D3FA-4DF7-BBF0-9D88A5C3D996}"/>
                </a:ext>
              </a:extLst>
            </p:cNvPr>
            <p:cNvSpPr>
              <a:spLocks noChangeArrowheads="1"/>
            </p:cNvSpPr>
            <p:nvPr/>
          </p:nvSpPr>
          <p:spPr bwMode="auto">
            <a:xfrm>
              <a:off x="2064" y="1488"/>
              <a:ext cx="432"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P1</a:t>
              </a:r>
            </a:p>
          </p:txBody>
        </p:sp>
        <p:sp>
          <p:nvSpPr>
            <p:cNvPr id="26" name="Rectangle 25">
              <a:extLst>
                <a:ext uri="{FF2B5EF4-FFF2-40B4-BE49-F238E27FC236}">
                  <a16:creationId xmlns:a16="http://schemas.microsoft.com/office/drawing/2014/main" id="{D00BCA75-9061-4D8F-98AB-8FF2738439E3}"/>
                </a:ext>
              </a:extLst>
            </p:cNvPr>
            <p:cNvSpPr>
              <a:spLocks noChangeArrowheads="1"/>
            </p:cNvSpPr>
            <p:nvPr/>
          </p:nvSpPr>
          <p:spPr bwMode="auto">
            <a:xfrm>
              <a:off x="1680" y="1632"/>
              <a:ext cx="336"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A1</a:t>
              </a:r>
            </a:p>
          </p:txBody>
        </p:sp>
        <p:sp>
          <p:nvSpPr>
            <p:cNvPr id="27" name="Rectangle 26">
              <a:extLst>
                <a:ext uri="{FF2B5EF4-FFF2-40B4-BE49-F238E27FC236}">
                  <a16:creationId xmlns:a16="http://schemas.microsoft.com/office/drawing/2014/main" id="{4F7FCD76-2315-48BD-BA28-84C7524A1660}"/>
                </a:ext>
              </a:extLst>
            </p:cNvPr>
            <p:cNvSpPr>
              <a:spLocks noChangeArrowheads="1"/>
            </p:cNvSpPr>
            <p:nvPr/>
          </p:nvSpPr>
          <p:spPr bwMode="auto">
            <a:xfrm>
              <a:off x="1296" y="1824"/>
              <a:ext cx="528"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P2</a:t>
              </a:r>
            </a:p>
          </p:txBody>
        </p:sp>
        <p:sp>
          <p:nvSpPr>
            <p:cNvPr id="28" name="Rectangle 27">
              <a:extLst>
                <a:ext uri="{FF2B5EF4-FFF2-40B4-BE49-F238E27FC236}">
                  <a16:creationId xmlns:a16="http://schemas.microsoft.com/office/drawing/2014/main" id="{738ADC38-4C92-4735-A219-AF200B3C0B20}"/>
                </a:ext>
              </a:extLst>
            </p:cNvPr>
            <p:cNvSpPr>
              <a:spLocks noChangeArrowheads="1"/>
            </p:cNvSpPr>
            <p:nvPr/>
          </p:nvSpPr>
          <p:spPr bwMode="auto">
            <a:xfrm>
              <a:off x="960" y="1824"/>
              <a:ext cx="480"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A2</a:t>
              </a:r>
            </a:p>
          </p:txBody>
        </p:sp>
        <p:sp>
          <p:nvSpPr>
            <p:cNvPr id="29" name="Rectangle 28">
              <a:extLst>
                <a:ext uri="{FF2B5EF4-FFF2-40B4-BE49-F238E27FC236}">
                  <a16:creationId xmlns:a16="http://schemas.microsoft.com/office/drawing/2014/main" id="{88A2F25A-EE12-4C10-8672-5BC32FE0DCDA}"/>
                </a:ext>
              </a:extLst>
            </p:cNvPr>
            <p:cNvSpPr>
              <a:spLocks noChangeArrowheads="1"/>
            </p:cNvSpPr>
            <p:nvPr/>
          </p:nvSpPr>
          <p:spPr bwMode="auto">
            <a:xfrm>
              <a:off x="1248" y="2496"/>
              <a:ext cx="432"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P3</a:t>
              </a:r>
            </a:p>
          </p:txBody>
        </p:sp>
        <p:sp>
          <p:nvSpPr>
            <p:cNvPr id="30" name="Rectangle 29">
              <a:extLst>
                <a:ext uri="{FF2B5EF4-FFF2-40B4-BE49-F238E27FC236}">
                  <a16:creationId xmlns:a16="http://schemas.microsoft.com/office/drawing/2014/main" id="{B6682503-02AD-457B-92E9-3D2DF9CF7D37}"/>
                </a:ext>
              </a:extLst>
            </p:cNvPr>
            <p:cNvSpPr>
              <a:spLocks noChangeArrowheads="1"/>
            </p:cNvSpPr>
            <p:nvPr/>
          </p:nvSpPr>
          <p:spPr bwMode="auto">
            <a:xfrm>
              <a:off x="912" y="2352"/>
              <a:ext cx="624"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A3</a:t>
              </a:r>
            </a:p>
          </p:txBody>
        </p:sp>
        <p:sp>
          <p:nvSpPr>
            <p:cNvPr id="31" name="Rectangle 30">
              <a:extLst>
                <a:ext uri="{FF2B5EF4-FFF2-40B4-BE49-F238E27FC236}">
                  <a16:creationId xmlns:a16="http://schemas.microsoft.com/office/drawing/2014/main" id="{99EE3CFA-0C4E-4864-8C80-172360A5184B}"/>
                </a:ext>
              </a:extLst>
            </p:cNvPr>
            <p:cNvSpPr>
              <a:spLocks noChangeArrowheads="1"/>
            </p:cNvSpPr>
            <p:nvPr/>
          </p:nvSpPr>
          <p:spPr bwMode="auto">
            <a:xfrm>
              <a:off x="1680" y="2304"/>
              <a:ext cx="624"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P4</a:t>
              </a:r>
            </a:p>
          </p:txBody>
        </p:sp>
        <p:sp>
          <p:nvSpPr>
            <p:cNvPr id="32" name="Rectangle 31">
              <a:extLst>
                <a:ext uri="{FF2B5EF4-FFF2-40B4-BE49-F238E27FC236}">
                  <a16:creationId xmlns:a16="http://schemas.microsoft.com/office/drawing/2014/main" id="{1C26D1BD-EBBC-4E14-A2E2-25E877A6E551}"/>
                </a:ext>
              </a:extLst>
            </p:cNvPr>
            <p:cNvSpPr>
              <a:spLocks noChangeArrowheads="1"/>
            </p:cNvSpPr>
            <p:nvPr/>
          </p:nvSpPr>
          <p:spPr bwMode="auto">
            <a:xfrm>
              <a:off x="1488" y="2112"/>
              <a:ext cx="672"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A4</a:t>
              </a:r>
            </a:p>
          </p:txBody>
        </p:sp>
        <p:sp>
          <p:nvSpPr>
            <p:cNvPr id="33" name="Rectangle 32">
              <a:extLst>
                <a:ext uri="{FF2B5EF4-FFF2-40B4-BE49-F238E27FC236}">
                  <a16:creationId xmlns:a16="http://schemas.microsoft.com/office/drawing/2014/main" id="{A2E787F7-49E0-454D-93B3-C1792A1627B4}"/>
                </a:ext>
              </a:extLst>
            </p:cNvPr>
            <p:cNvSpPr>
              <a:spLocks noChangeArrowheads="1"/>
            </p:cNvSpPr>
            <p:nvPr/>
          </p:nvSpPr>
          <p:spPr bwMode="auto">
            <a:xfrm>
              <a:off x="2352" y="2352"/>
              <a:ext cx="720"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P5</a:t>
              </a:r>
            </a:p>
          </p:txBody>
        </p:sp>
        <p:sp>
          <p:nvSpPr>
            <p:cNvPr id="34" name="Rectangle 33">
              <a:extLst>
                <a:ext uri="{FF2B5EF4-FFF2-40B4-BE49-F238E27FC236}">
                  <a16:creationId xmlns:a16="http://schemas.microsoft.com/office/drawing/2014/main" id="{CCAE79AD-3C98-4302-BD20-8F5ADFFBBFC3}"/>
                </a:ext>
              </a:extLst>
            </p:cNvPr>
            <p:cNvSpPr>
              <a:spLocks noChangeArrowheads="1"/>
            </p:cNvSpPr>
            <p:nvPr/>
          </p:nvSpPr>
          <p:spPr bwMode="auto">
            <a:xfrm>
              <a:off x="2160" y="2400"/>
              <a:ext cx="480"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A5</a:t>
              </a:r>
            </a:p>
          </p:txBody>
        </p:sp>
        <p:sp>
          <p:nvSpPr>
            <p:cNvPr id="35" name="Rectangle 34">
              <a:extLst>
                <a:ext uri="{FF2B5EF4-FFF2-40B4-BE49-F238E27FC236}">
                  <a16:creationId xmlns:a16="http://schemas.microsoft.com/office/drawing/2014/main" id="{B15C9F72-75B0-4353-AA6A-74F93C2895CB}"/>
                </a:ext>
              </a:extLst>
            </p:cNvPr>
            <p:cNvSpPr>
              <a:spLocks noChangeArrowheads="1"/>
            </p:cNvSpPr>
            <p:nvPr/>
          </p:nvSpPr>
          <p:spPr bwMode="auto">
            <a:xfrm>
              <a:off x="1728" y="2976"/>
              <a:ext cx="672"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dirty="0">
                  <a:ln>
                    <a:noFill/>
                  </a:ln>
                  <a:solidFill>
                    <a:srgbClr val="000000"/>
                  </a:solidFill>
                  <a:effectLst/>
                  <a:uLnTx/>
                  <a:uFillTx/>
                  <a:latin typeface="Arial" charset="0"/>
                  <a:cs typeface="Arial" charset="0"/>
                </a:rPr>
                <a:t>P6</a:t>
              </a:r>
            </a:p>
          </p:txBody>
        </p:sp>
        <p:sp>
          <p:nvSpPr>
            <p:cNvPr id="36" name="Rectangle 35">
              <a:extLst>
                <a:ext uri="{FF2B5EF4-FFF2-40B4-BE49-F238E27FC236}">
                  <a16:creationId xmlns:a16="http://schemas.microsoft.com/office/drawing/2014/main" id="{394F0FF2-6575-4E52-BDAB-4EE912D15F82}"/>
                </a:ext>
              </a:extLst>
            </p:cNvPr>
            <p:cNvSpPr>
              <a:spLocks noChangeArrowheads="1"/>
            </p:cNvSpPr>
            <p:nvPr/>
          </p:nvSpPr>
          <p:spPr bwMode="auto">
            <a:xfrm>
              <a:off x="1536" y="2784"/>
              <a:ext cx="528"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A6</a:t>
              </a:r>
            </a:p>
          </p:txBody>
        </p:sp>
        <p:sp>
          <p:nvSpPr>
            <p:cNvPr id="37" name="Rectangle 36">
              <a:extLst>
                <a:ext uri="{FF2B5EF4-FFF2-40B4-BE49-F238E27FC236}">
                  <a16:creationId xmlns:a16="http://schemas.microsoft.com/office/drawing/2014/main" id="{B3AC5BF3-9556-49CA-8A78-E4914BD3E948}"/>
                </a:ext>
              </a:extLst>
            </p:cNvPr>
            <p:cNvSpPr>
              <a:spLocks noChangeArrowheads="1"/>
            </p:cNvSpPr>
            <p:nvPr/>
          </p:nvSpPr>
          <p:spPr bwMode="auto">
            <a:xfrm>
              <a:off x="2400" y="3216"/>
              <a:ext cx="528"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P7</a:t>
              </a:r>
            </a:p>
          </p:txBody>
        </p:sp>
        <p:sp>
          <p:nvSpPr>
            <p:cNvPr id="38" name="Rectangle 37">
              <a:extLst>
                <a:ext uri="{FF2B5EF4-FFF2-40B4-BE49-F238E27FC236}">
                  <a16:creationId xmlns:a16="http://schemas.microsoft.com/office/drawing/2014/main" id="{8DDBBBAE-DA78-4E2B-90FA-FA23B09586C0}"/>
                </a:ext>
              </a:extLst>
            </p:cNvPr>
            <p:cNvSpPr>
              <a:spLocks noChangeArrowheads="1"/>
            </p:cNvSpPr>
            <p:nvPr/>
          </p:nvSpPr>
          <p:spPr bwMode="auto">
            <a:xfrm>
              <a:off x="2256" y="2976"/>
              <a:ext cx="528"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A7</a:t>
              </a:r>
            </a:p>
          </p:txBody>
        </p:sp>
      </p:grpSp>
      <p:sp>
        <p:nvSpPr>
          <p:cNvPr id="39" name="Rectangle 39">
            <a:extLst>
              <a:ext uri="{FF2B5EF4-FFF2-40B4-BE49-F238E27FC236}">
                <a16:creationId xmlns:a16="http://schemas.microsoft.com/office/drawing/2014/main" id="{50884E4C-F9A7-460E-B750-DAF37BCE2945}"/>
              </a:ext>
            </a:extLst>
          </p:cNvPr>
          <p:cNvSpPr>
            <a:spLocks noChangeArrowheads="1"/>
          </p:cNvSpPr>
          <p:nvPr/>
        </p:nvSpPr>
        <p:spPr bwMode="auto">
          <a:xfrm>
            <a:off x="5602616" y="644476"/>
            <a:ext cx="6418502" cy="2794484"/>
          </a:xfrm>
          <a:prstGeom prst="rect">
            <a:avLst/>
          </a:prstGeom>
          <a:noFill/>
          <a:ln w="9525">
            <a:noFill/>
            <a:miter lim="800000"/>
            <a:headEnd/>
            <a:tailEnd/>
          </a:ln>
          <a:effectLst/>
        </p:spPr>
        <p:txBody>
          <a:bodyPr wrap="square" lIns="92075" tIns="46038" rIns="92075" bIns="46038">
            <a:spAutoFit/>
          </a:bodyPr>
          <a:lstStyle/>
          <a:p>
            <a:pPr algn="just" defTabSz="762000" eaLnBrk="0" fontAlgn="base" hangingPunct="0">
              <a:lnSpc>
                <a:spcPct val="150000"/>
              </a:lnSpc>
              <a:spcBef>
                <a:spcPct val="50000"/>
              </a:spcBef>
              <a:spcAft>
                <a:spcPct val="0"/>
              </a:spcAft>
            </a:pPr>
            <a:r>
              <a:rPr lang="de-DE" sz="2400" b="1" dirty="0">
                <a:solidFill>
                  <a:srgbClr val="FF0033"/>
                </a:solidFill>
                <a:effectLst>
                  <a:outerShdw blurRad="38100" dist="38100" dir="2700000" algn="tl">
                    <a:srgbClr val="C0C0C0"/>
                  </a:outerShdw>
                </a:effectLst>
                <a:latin typeface="Arial" charset="0"/>
                <a:cs typeface="Arial" charset="0"/>
              </a:rPr>
              <a:t>Step 4:</a:t>
            </a:r>
            <a:r>
              <a:rPr lang="de-DE" sz="2400" b="1" dirty="0">
                <a:solidFill>
                  <a:srgbClr val="000000"/>
                </a:solidFill>
                <a:latin typeface="Arial" charset="0"/>
                <a:cs typeface="Arial" charset="0"/>
              </a:rPr>
              <a:t>  Delineate the formed polygons and measure their areas using a planimeter or by converting them into smaller regular geometric shapes (i.e. triangles, squares, rectangles, etc.)</a:t>
            </a:r>
          </a:p>
        </p:txBody>
      </p:sp>
    </p:spTree>
    <p:extLst>
      <p:ext uri="{BB962C8B-B14F-4D97-AF65-F5344CB8AC3E}">
        <p14:creationId xmlns:p14="http://schemas.microsoft.com/office/powerpoint/2010/main" val="1519942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613444-EBB9-413B-9D05-7BFE8ABFD20F}"/>
                  </a:ext>
                </a:extLst>
              </p:cNvPr>
              <p:cNvSpPr>
                <a:spLocks noGrp="1"/>
              </p:cNvSpPr>
              <p:nvPr>
                <p:ph idx="1"/>
              </p:nvPr>
            </p:nvSpPr>
            <p:spPr>
              <a:xfrm>
                <a:off x="431800" y="317500"/>
                <a:ext cx="11531600" cy="6388100"/>
              </a:xfrm>
            </p:spPr>
            <p:txBody>
              <a:bodyPr>
                <a:normAutofit/>
              </a:bodyPr>
              <a:lstStyle/>
              <a:p>
                <a:pPr marL="0" indent="0">
                  <a:buNone/>
                </a:pPr>
                <a:r>
                  <a:rPr lang="en-US" sz="2400" dirty="0">
                    <a:latin typeface="Arial" panose="020B0604020202020204" pitchFamily="34" charset="0"/>
                    <a:cs typeface="Arial" panose="020B0604020202020204" pitchFamily="34" charset="0"/>
                  </a:rPr>
                  <a:t>Step 5. Compute the areal average using the following: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3500" dirty="0"/>
                  <a:t>     P</a:t>
                </a:r>
                <a:r>
                  <a:rPr lang="en-US" sz="3500" baseline="-25000" dirty="0"/>
                  <a:t>av</a:t>
                </a:r>
                <a:r>
                  <a:rPr lang="en-US" sz="3500" dirty="0"/>
                  <a:t>= </a:t>
                </a:r>
                <a14:m>
                  <m:oMath xmlns:m="http://schemas.openxmlformats.org/officeDocument/2006/math">
                    <m:f>
                      <m:fPr>
                        <m:ctrlPr>
                          <a:rPr lang="en-US" sz="3500" i="1" smtClean="0">
                            <a:latin typeface="Cambria Math" panose="02040503050406030204" pitchFamily="18" charset="0"/>
                          </a:rPr>
                        </m:ctrlPr>
                      </m:fPr>
                      <m:num>
                        <m:r>
                          <a:rPr lang="en-US" sz="3500" b="0" i="1" smtClean="0">
                            <a:latin typeface="Cambria Math" panose="02040503050406030204" pitchFamily="18" charset="0"/>
                          </a:rPr>
                          <m:t>1</m:t>
                        </m:r>
                      </m:num>
                      <m:den>
                        <m:r>
                          <a:rPr lang="en-US" sz="3500" b="0" i="1" smtClean="0">
                            <a:latin typeface="Cambria Math" panose="02040503050406030204" pitchFamily="18" charset="0"/>
                          </a:rPr>
                          <m:t>𝐴</m:t>
                        </m:r>
                      </m:den>
                    </m:f>
                    <m:nary>
                      <m:naryPr>
                        <m:chr m:val="∑"/>
                        <m:ctrlPr>
                          <a:rPr lang="en-US" sz="3500" i="1" smtClean="0">
                            <a:latin typeface="Cambria Math" panose="02040503050406030204" pitchFamily="18" charset="0"/>
                          </a:rPr>
                        </m:ctrlPr>
                      </m:naryPr>
                      <m:sub>
                        <m:r>
                          <m:rPr>
                            <m:brk m:alnAt="23"/>
                          </m:rPr>
                          <a:rPr lang="en-US" sz="3500" b="0" i="1" smtClean="0">
                            <a:latin typeface="Cambria Math" panose="02040503050406030204" pitchFamily="18" charset="0"/>
                          </a:rPr>
                          <m:t>𝑖</m:t>
                        </m:r>
                        <m:r>
                          <a:rPr lang="en-US" sz="3500" b="0" i="1" smtClean="0">
                            <a:latin typeface="Cambria Math" panose="02040503050406030204" pitchFamily="18" charset="0"/>
                          </a:rPr>
                          <m:t>=1</m:t>
                        </m:r>
                      </m:sub>
                      <m:sup>
                        <m:r>
                          <a:rPr lang="en-US" sz="3500" b="0" i="1" smtClean="0">
                            <a:latin typeface="Cambria Math" panose="02040503050406030204" pitchFamily="18" charset="0"/>
                          </a:rPr>
                          <m:t>𝑁</m:t>
                        </m:r>
                      </m:sup>
                      <m:e>
                        <m:r>
                          <a:rPr lang="en-US" sz="3500" b="0" i="1" smtClean="0">
                            <a:latin typeface="Cambria Math" panose="02040503050406030204" pitchFamily="18" charset="0"/>
                          </a:rPr>
                          <m:t>𝑃</m:t>
                        </m:r>
                        <m:r>
                          <a:rPr lang="en-US" sz="3500" b="0" i="1" baseline="-25000" smtClean="0">
                            <a:latin typeface="Cambria Math" panose="02040503050406030204" pitchFamily="18" charset="0"/>
                          </a:rPr>
                          <m:t>𝑖</m:t>
                        </m:r>
                        <m:r>
                          <a:rPr lang="en-US" sz="3500" b="0" i="1" smtClean="0">
                            <a:latin typeface="Cambria Math" panose="02040503050406030204" pitchFamily="18" charset="0"/>
                          </a:rPr>
                          <m:t>𝐴</m:t>
                        </m:r>
                        <m:r>
                          <a:rPr lang="en-US" sz="3500" b="0" i="1" baseline="-25000" smtClean="0">
                            <a:latin typeface="Cambria Math" panose="02040503050406030204" pitchFamily="18" charset="0"/>
                          </a:rPr>
                          <m:t>𝑖</m:t>
                        </m:r>
                        <m:r>
                          <a:rPr lang="en-US" sz="3500" b="0" i="1" smtClean="0">
                            <a:latin typeface="Cambria Math" panose="02040503050406030204" pitchFamily="18" charset="0"/>
                          </a:rPr>
                          <m:t> </m:t>
                        </m:r>
                      </m:e>
                    </m:nary>
                  </m:oMath>
                </a14:m>
                <a:r>
                  <a:rPr lang="en-US" sz="3500" dirty="0"/>
                  <a:t>  = P</a:t>
                </a:r>
                <a:r>
                  <a:rPr lang="en-US" sz="3500" baseline="-25000" dirty="0"/>
                  <a:t>av</a:t>
                </a:r>
                <a:r>
                  <a:rPr lang="en-US" sz="3500" dirty="0"/>
                  <a:t> = </a:t>
                </a:r>
                <a14:m>
                  <m:oMath xmlns:m="http://schemas.openxmlformats.org/officeDocument/2006/math">
                    <m:f>
                      <m:fPr>
                        <m:ctrlPr>
                          <a:rPr lang="en-US" sz="3500" i="1" smtClean="0">
                            <a:latin typeface="Cambria Math" panose="02040503050406030204" pitchFamily="18" charset="0"/>
                          </a:rPr>
                        </m:ctrlPr>
                      </m:fPr>
                      <m:num>
                        <m:r>
                          <a:rPr lang="en-US" sz="3500" b="0" i="1" smtClean="0">
                            <a:latin typeface="Cambria Math" panose="02040503050406030204" pitchFamily="18" charset="0"/>
                          </a:rPr>
                          <m:t>𝑃</m:t>
                        </m:r>
                        <m:r>
                          <a:rPr lang="en-US" sz="3500" b="0" i="1" smtClean="0">
                            <a:latin typeface="Cambria Math" panose="02040503050406030204" pitchFamily="18" charset="0"/>
                          </a:rPr>
                          <m:t>1∗</m:t>
                        </m:r>
                        <m:r>
                          <a:rPr lang="en-US" sz="3500" b="0" i="1" smtClean="0">
                            <a:latin typeface="Cambria Math" panose="02040503050406030204" pitchFamily="18" charset="0"/>
                          </a:rPr>
                          <m:t>𝐴</m:t>
                        </m:r>
                        <m:r>
                          <a:rPr lang="en-US" sz="3500" b="0" i="1" smtClean="0">
                            <a:latin typeface="Cambria Math" panose="02040503050406030204" pitchFamily="18" charset="0"/>
                          </a:rPr>
                          <m:t>1+</m:t>
                        </m:r>
                        <m:r>
                          <a:rPr lang="en-US" sz="3500" b="0" i="1" smtClean="0">
                            <a:latin typeface="Cambria Math" panose="02040503050406030204" pitchFamily="18" charset="0"/>
                          </a:rPr>
                          <m:t>𝑃</m:t>
                        </m:r>
                        <m:r>
                          <a:rPr lang="en-US" sz="3500" b="0" i="1" smtClean="0">
                            <a:latin typeface="Cambria Math" panose="02040503050406030204" pitchFamily="18" charset="0"/>
                          </a:rPr>
                          <m:t>2∗</m:t>
                        </m:r>
                        <m:r>
                          <a:rPr lang="en-US" sz="3500" b="0" i="1" smtClean="0">
                            <a:latin typeface="Cambria Math" panose="02040503050406030204" pitchFamily="18" charset="0"/>
                          </a:rPr>
                          <m:t>𝐴</m:t>
                        </m:r>
                        <m:r>
                          <a:rPr lang="en-US" sz="3500" b="0" i="1" smtClean="0">
                            <a:latin typeface="Cambria Math" panose="02040503050406030204" pitchFamily="18" charset="0"/>
                          </a:rPr>
                          <m:t>2+</m:t>
                        </m:r>
                        <m:r>
                          <a:rPr lang="en-US" sz="3500" b="0" i="1" smtClean="0">
                            <a:latin typeface="Cambria Math" panose="02040503050406030204" pitchFamily="18" charset="0"/>
                          </a:rPr>
                          <m:t>𝑃</m:t>
                        </m:r>
                        <m:r>
                          <a:rPr lang="en-US" sz="3500" b="0" i="1" smtClean="0">
                            <a:latin typeface="Cambria Math" panose="02040503050406030204" pitchFamily="18" charset="0"/>
                          </a:rPr>
                          <m:t>3∗</m:t>
                        </m:r>
                        <m:r>
                          <a:rPr lang="en-US" sz="3500" b="0" i="1" smtClean="0">
                            <a:latin typeface="Cambria Math" panose="02040503050406030204" pitchFamily="18" charset="0"/>
                          </a:rPr>
                          <m:t>𝐴</m:t>
                        </m:r>
                        <m:r>
                          <a:rPr lang="en-US" sz="3500" b="0" i="1" smtClean="0">
                            <a:latin typeface="Cambria Math" panose="02040503050406030204" pitchFamily="18" charset="0"/>
                          </a:rPr>
                          <m:t>3+…+</m:t>
                        </m:r>
                        <m:r>
                          <a:rPr lang="en-US" sz="3500" b="0" i="1" smtClean="0">
                            <a:latin typeface="Cambria Math" panose="02040503050406030204" pitchFamily="18" charset="0"/>
                          </a:rPr>
                          <m:t>𝑃𝑛</m:t>
                        </m:r>
                        <m:r>
                          <a:rPr lang="en-US" sz="3500" b="0" i="1" smtClean="0">
                            <a:latin typeface="Cambria Math" panose="02040503050406030204" pitchFamily="18" charset="0"/>
                          </a:rPr>
                          <m:t>∗</m:t>
                        </m:r>
                        <m:r>
                          <a:rPr lang="en-US" sz="3500" b="0" i="1" smtClean="0">
                            <a:latin typeface="Cambria Math" panose="02040503050406030204" pitchFamily="18" charset="0"/>
                          </a:rPr>
                          <m:t>𝐴𝑛</m:t>
                        </m:r>
                      </m:num>
                      <m:den>
                        <m:r>
                          <a:rPr lang="en-US" sz="3500" b="0" i="1" smtClean="0">
                            <a:latin typeface="Cambria Math" panose="02040503050406030204" pitchFamily="18" charset="0"/>
                          </a:rPr>
                          <m:t>𝐴</m:t>
                        </m:r>
                        <m:r>
                          <a:rPr lang="en-US" sz="3500" b="0" i="1" smtClean="0">
                            <a:latin typeface="Cambria Math" panose="02040503050406030204" pitchFamily="18" charset="0"/>
                          </a:rPr>
                          <m:t>1+</m:t>
                        </m:r>
                        <m:r>
                          <a:rPr lang="en-US" sz="3500" b="0" i="1" smtClean="0">
                            <a:latin typeface="Cambria Math" panose="02040503050406030204" pitchFamily="18" charset="0"/>
                          </a:rPr>
                          <m:t>𝐴</m:t>
                        </m:r>
                        <m:r>
                          <a:rPr lang="en-US" sz="3500" b="0" i="1" smtClean="0">
                            <a:latin typeface="Cambria Math" panose="02040503050406030204" pitchFamily="18" charset="0"/>
                          </a:rPr>
                          <m:t>2+</m:t>
                        </m:r>
                        <m:r>
                          <a:rPr lang="en-US" sz="3500" b="0" i="1" smtClean="0">
                            <a:latin typeface="Cambria Math" panose="02040503050406030204" pitchFamily="18" charset="0"/>
                          </a:rPr>
                          <m:t>𝐴</m:t>
                        </m:r>
                        <m:r>
                          <a:rPr lang="en-US" sz="3500" b="0" i="1" smtClean="0">
                            <a:latin typeface="Cambria Math" panose="02040503050406030204" pitchFamily="18" charset="0"/>
                          </a:rPr>
                          <m:t>3+…+</m:t>
                        </m:r>
                        <m:r>
                          <a:rPr lang="en-US" sz="3500" b="0" i="1" smtClean="0">
                            <a:latin typeface="Cambria Math" panose="02040503050406030204" pitchFamily="18" charset="0"/>
                          </a:rPr>
                          <m:t>𝐴𝑛</m:t>
                        </m:r>
                      </m:den>
                    </m:f>
                  </m:oMath>
                </a14:m>
                <a:r>
                  <a:rPr lang="en-US" sz="3500" dirty="0"/>
                  <a:t>    </a:t>
                </a:r>
              </a:p>
              <a:p>
                <a:pPr marL="0" indent="0">
                  <a:buNone/>
                </a:pPr>
                <a:endParaRPr lang="en-US" dirty="0"/>
              </a:p>
              <a:p>
                <a:pPr marL="0" indent="0">
                  <a:lnSpc>
                    <a:spcPct val="150000"/>
                  </a:lnSpc>
                  <a:buNone/>
                </a:pPr>
                <a:r>
                  <a:rPr lang="en-US" sz="2400" dirty="0">
                    <a:latin typeface="Arial" panose="020B0604020202020204" pitchFamily="34" charset="0"/>
                    <a:cs typeface="Arial" panose="020B0604020202020204" pitchFamily="34" charset="0"/>
                  </a:rPr>
                  <a:t>where </a:t>
                </a:r>
                <a:r>
                  <a:rPr lang="en-US" sz="2400" i="1" dirty="0">
                    <a:latin typeface="Arial" panose="020B0604020202020204" pitchFamily="34" charset="0"/>
                    <a:cs typeface="Arial" panose="020B0604020202020204" pitchFamily="34" charset="0"/>
                  </a:rPr>
                  <a:t>P</a:t>
                </a:r>
                <a:r>
                  <a:rPr lang="en-US" sz="2400" i="1" baseline="-25000" dirty="0">
                    <a:latin typeface="Arial" panose="020B0604020202020204" pitchFamily="34" charset="0"/>
                    <a:cs typeface="Arial" panose="020B0604020202020204" pitchFamily="34" charset="0"/>
                  </a:rPr>
                  <a:t>i</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rainfall at gauge </a:t>
                </a:r>
                <a:r>
                  <a:rPr lang="en-US" sz="2400" i="1"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p>
              <a:p>
                <a:pPr marL="0" indent="0">
                  <a:lnSpc>
                    <a:spcPct val="150000"/>
                  </a:lnSpc>
                  <a:buNone/>
                </a:pPr>
                <a:r>
                  <a:rPr lang="en-US" sz="2400" i="1" dirty="0">
                    <a:latin typeface="Arial" panose="020B0604020202020204" pitchFamily="34" charset="0"/>
                    <a:cs typeface="Arial" panose="020B0604020202020204" pitchFamily="34" charset="0"/>
                  </a:rPr>
                  <a:t>           A</a:t>
                </a:r>
                <a:r>
                  <a:rPr lang="en-US" sz="2400" i="1" baseline="-25000" dirty="0">
                    <a:latin typeface="Arial" panose="020B0604020202020204" pitchFamily="34" charset="0"/>
                    <a:cs typeface="Arial" panose="020B0604020202020204" pitchFamily="34" charset="0"/>
                  </a:rPr>
                  <a:t>i</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area of the polygon surrounding rain gauge </a:t>
                </a:r>
                <a:r>
                  <a:rPr lang="en-US" sz="2400" i="1"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p>
              <a:p>
                <a:pPr marL="0" indent="0">
                  <a:lnSpc>
                    <a:spcPct val="150000"/>
                  </a:lnSpc>
                  <a:buNone/>
                </a:pPr>
                <a:r>
                  <a:rPr lang="en-US" sz="2400" i="1" dirty="0">
                    <a:latin typeface="Arial" panose="020B0604020202020204" pitchFamily="34" charset="0"/>
                    <a:cs typeface="Arial" panose="020B0604020202020204" pitchFamily="34" charset="0"/>
                  </a:rPr>
                  <a:t>           A </a:t>
                </a:r>
                <a:r>
                  <a:rPr lang="en-US" sz="2400" dirty="0">
                    <a:latin typeface="Arial" panose="020B0604020202020204" pitchFamily="34" charset="0"/>
                    <a:cs typeface="Arial" panose="020B0604020202020204" pitchFamily="34" charset="0"/>
                  </a:rPr>
                  <a:t>is the total catchment area</a:t>
                </a:r>
              </a:p>
              <a:p>
                <a:pPr marL="0" indent="0">
                  <a:lnSpc>
                    <a:spcPct val="150000"/>
                  </a:lnSpc>
                  <a:buNone/>
                </a:pPr>
                <a:r>
                  <a:rPr lang="en-US" sz="2400" dirty="0">
                    <a:latin typeface="Arial" panose="020B0604020202020204" pitchFamily="34" charset="0"/>
                    <a:cs typeface="Arial" panose="020B0604020202020204" pitchFamily="34" charset="0"/>
                  </a:rPr>
                  <a:t>           N is the number of rain gauge station.</a:t>
                </a:r>
              </a:p>
              <a:p>
                <a:pPr marL="0" indent="0">
                  <a:buNone/>
                </a:pPr>
                <a:r>
                  <a:rPr lang="en-US" dirty="0"/>
                  <a:t>           </a:t>
                </a:r>
                <a:r>
                  <a:rPr lang="en-US" sz="2400" dirty="0">
                    <a:latin typeface="Arial" panose="020B0604020202020204" pitchFamily="34" charset="0"/>
                    <a:cs typeface="Arial" panose="020B0604020202020204" pitchFamily="34" charset="0"/>
                  </a:rPr>
                  <a:t>P</a:t>
                </a:r>
                <a:r>
                  <a:rPr lang="en-US" sz="2400" baseline="-25000" dirty="0">
                    <a:latin typeface="Arial" panose="020B0604020202020204" pitchFamily="34" charset="0"/>
                    <a:cs typeface="Arial" panose="020B0604020202020204" pitchFamily="34" charset="0"/>
                  </a:rPr>
                  <a:t>av</a:t>
                </a:r>
                <a:r>
                  <a:rPr lang="en-US" sz="2400" dirty="0">
                    <a:latin typeface="Arial" panose="020B0604020202020204" pitchFamily="34" charset="0"/>
                    <a:cs typeface="Arial" panose="020B0604020202020204" pitchFamily="34" charset="0"/>
                  </a:rPr>
                  <a:t> is the spatially averaged rainfall</a:t>
                </a:r>
              </a:p>
            </p:txBody>
          </p:sp>
        </mc:Choice>
        <mc:Fallback xmlns="">
          <p:sp>
            <p:nvSpPr>
              <p:cNvPr id="3" name="Content Placeholder 2">
                <a:extLst>
                  <a:ext uri="{FF2B5EF4-FFF2-40B4-BE49-F238E27FC236}">
                    <a16:creationId xmlns:a16="http://schemas.microsoft.com/office/drawing/2014/main" id="{7B613444-EBB9-413B-9D05-7BFE8ABFD20F}"/>
                  </a:ext>
                </a:extLst>
              </p:cNvPr>
              <p:cNvSpPr>
                <a:spLocks noGrp="1" noRot="1" noChangeAspect="1" noMove="1" noResize="1" noEditPoints="1" noAdjustHandles="1" noChangeArrowheads="1" noChangeShapeType="1" noTextEdit="1"/>
              </p:cNvSpPr>
              <p:nvPr>
                <p:ph idx="1"/>
              </p:nvPr>
            </p:nvSpPr>
            <p:spPr>
              <a:xfrm>
                <a:off x="431800" y="317500"/>
                <a:ext cx="11531600" cy="6388100"/>
              </a:xfrm>
              <a:blipFill>
                <a:blip r:embed="rId2"/>
                <a:stretch>
                  <a:fillRect l="-846" t="-1240"/>
                </a:stretch>
              </a:blipFill>
            </p:spPr>
            <p:txBody>
              <a:bodyPr/>
              <a:lstStyle/>
              <a:p>
                <a:r>
                  <a:rPr lang="en-US">
                    <a:noFill/>
                  </a:rPr>
                  <a:t> </a:t>
                </a:r>
              </a:p>
            </p:txBody>
          </p:sp>
        </mc:Fallback>
      </mc:AlternateContent>
    </p:spTree>
    <p:extLst>
      <p:ext uri="{BB962C8B-B14F-4D97-AF65-F5344CB8AC3E}">
        <p14:creationId xmlns:p14="http://schemas.microsoft.com/office/powerpoint/2010/main" val="361728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87364-0A10-4BAA-8344-7E95D932D911}"/>
              </a:ext>
            </a:extLst>
          </p:cNvPr>
          <p:cNvSpPr>
            <a:spLocks noGrp="1"/>
          </p:cNvSpPr>
          <p:nvPr>
            <p:ph idx="1"/>
          </p:nvPr>
        </p:nvSpPr>
        <p:spPr>
          <a:xfrm>
            <a:off x="281352" y="196948"/>
            <a:ext cx="7118254" cy="6555544"/>
          </a:xfrm>
          <a:solidFill>
            <a:schemeClr val="bg1">
              <a:lumMod val="95000"/>
            </a:schemeClr>
          </a:solidFill>
        </p:spPr>
        <p:txBody>
          <a:bodyPr>
            <a:normAutofit/>
          </a:bodyPr>
          <a:lstStyle/>
          <a:p>
            <a:pPr marL="514350" indent="-514350" algn="just">
              <a:lnSpc>
                <a:spcPct val="150000"/>
              </a:lnSpc>
              <a:buFont typeface="+mj-lt"/>
              <a:buAutoNum type="alphaUcPeriod" startAt="2"/>
            </a:pPr>
            <a:r>
              <a:rPr lang="en-US" sz="2400" dirty="0">
                <a:latin typeface="Arial" panose="020B0604020202020204" pitchFamily="34" charset="0"/>
                <a:cs typeface="Arial" panose="020B0604020202020204" pitchFamily="34" charset="0"/>
              </a:rPr>
              <a:t>Convectional lifting is associated with surface heating of the air at the ground surface.</a:t>
            </a:r>
          </a:p>
          <a:p>
            <a:pPr marL="514350" indent="-514350" algn="just">
              <a:lnSpc>
                <a:spcPct val="150000"/>
              </a:lnSpc>
              <a:buFont typeface="+mj-lt"/>
              <a:buAutoNum type="alphaUcPeriod" startAt="2"/>
            </a:pPr>
            <a:endParaRPr lang="en-US" sz="2400" dirty="0">
              <a:latin typeface="Arial" panose="020B0604020202020204" pitchFamily="34" charset="0"/>
              <a:cs typeface="Arial" panose="020B0604020202020204" pitchFamily="34" charset="0"/>
            </a:endParaRPr>
          </a:p>
          <a:p>
            <a:pPr marL="514350" indent="-514350" algn="just">
              <a:lnSpc>
                <a:spcPct val="150000"/>
              </a:lnSpc>
              <a:buFont typeface="+mj-lt"/>
              <a:buAutoNum type="alphaUcPeriod" startAt="2"/>
            </a:pPr>
            <a:endParaRPr lang="en-US" sz="2400" dirty="0">
              <a:latin typeface="Arial" panose="020B0604020202020204" pitchFamily="34" charset="0"/>
              <a:cs typeface="Arial" panose="020B0604020202020204" pitchFamily="34" charset="0"/>
            </a:endParaRPr>
          </a:p>
          <a:p>
            <a:pPr marL="0" indent="0" algn="just">
              <a:lnSpc>
                <a:spcPct val="150000"/>
              </a:lnSpc>
              <a:buNone/>
            </a:pPr>
            <a:endParaRPr lang="en-US" sz="2400" dirty="0">
              <a:latin typeface="Arial" panose="020B0604020202020204" pitchFamily="34" charset="0"/>
              <a:cs typeface="Arial" panose="020B0604020202020204" pitchFamily="34" charset="0"/>
            </a:endParaRPr>
          </a:p>
          <a:p>
            <a:pPr marL="457200" indent="-457200" algn="just">
              <a:lnSpc>
                <a:spcPct val="150000"/>
              </a:lnSpc>
              <a:buFont typeface="+mj-lt"/>
              <a:buAutoNum type="alphaUcPeriod" startAt="3"/>
            </a:pPr>
            <a:r>
              <a:rPr lang="en-US" sz="2400" dirty="0">
                <a:latin typeface="Arial" panose="020B0604020202020204" pitchFamily="34" charset="0"/>
                <a:cs typeface="Arial" panose="020B0604020202020204" pitchFamily="34" charset="0"/>
              </a:rPr>
              <a:t>Convergence or frontal lifting takes place when two masses of air come together.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most cases, the two air masses have different temperature and moisture characteristics.</a:t>
            </a:r>
          </a:p>
          <a:p>
            <a:pPr marL="514350" indent="-514350">
              <a:buFont typeface="+mj-lt"/>
              <a:buAutoNum type="alphaUcPeriod" startAt="2"/>
            </a:pPr>
            <a:endParaRPr lang="en-US" dirty="0"/>
          </a:p>
          <a:p>
            <a:pPr marL="514350" indent="-514350">
              <a:buFont typeface="+mj-lt"/>
              <a:buAutoNum type="alphaUcPeriod" startAt="2"/>
            </a:pPr>
            <a:endParaRPr lang="en-US" dirty="0"/>
          </a:p>
        </p:txBody>
      </p:sp>
      <p:pic>
        <p:nvPicPr>
          <p:cNvPr id="4" name="Picture 3">
            <a:extLst>
              <a:ext uri="{FF2B5EF4-FFF2-40B4-BE49-F238E27FC236}">
                <a16:creationId xmlns:a16="http://schemas.microsoft.com/office/drawing/2014/main" id="{C1888EA1-520E-4714-947B-AFF340FE1BC4}"/>
              </a:ext>
            </a:extLst>
          </p:cNvPr>
          <p:cNvPicPr>
            <a:picLocks noChangeAspect="1"/>
          </p:cNvPicPr>
          <p:nvPr/>
        </p:nvPicPr>
        <p:blipFill>
          <a:blip r:embed="rId2"/>
          <a:stretch>
            <a:fillRect/>
          </a:stretch>
        </p:blipFill>
        <p:spPr>
          <a:xfrm>
            <a:off x="8107278" y="196948"/>
            <a:ext cx="3658402" cy="2276279"/>
          </a:xfrm>
          <a:prstGeom prst="rect">
            <a:avLst/>
          </a:prstGeom>
        </p:spPr>
      </p:pic>
      <p:pic>
        <p:nvPicPr>
          <p:cNvPr id="5" name="Picture 4">
            <a:extLst>
              <a:ext uri="{FF2B5EF4-FFF2-40B4-BE49-F238E27FC236}">
                <a16:creationId xmlns:a16="http://schemas.microsoft.com/office/drawing/2014/main" id="{840AD138-464C-439B-A84E-CCFE5040F481}"/>
              </a:ext>
            </a:extLst>
          </p:cNvPr>
          <p:cNvPicPr>
            <a:picLocks noChangeAspect="1"/>
          </p:cNvPicPr>
          <p:nvPr/>
        </p:nvPicPr>
        <p:blipFill>
          <a:blip r:embed="rId3"/>
          <a:stretch>
            <a:fillRect/>
          </a:stretch>
        </p:blipFill>
        <p:spPr>
          <a:xfrm>
            <a:off x="8107278" y="3266391"/>
            <a:ext cx="3658402" cy="3112266"/>
          </a:xfrm>
          <a:prstGeom prst="rect">
            <a:avLst/>
          </a:prstGeom>
        </p:spPr>
      </p:pic>
    </p:spTree>
    <p:extLst>
      <p:ext uri="{BB962C8B-B14F-4D97-AF65-F5344CB8AC3E}">
        <p14:creationId xmlns:p14="http://schemas.microsoft.com/office/powerpoint/2010/main" val="1332540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118FDF-AD9D-4A47-B702-F12123B50E0D}"/>
                  </a:ext>
                </a:extLst>
              </p:cNvPr>
              <p:cNvSpPr>
                <a:spLocks noGrp="1"/>
              </p:cNvSpPr>
              <p:nvPr>
                <p:ph idx="1"/>
              </p:nvPr>
            </p:nvSpPr>
            <p:spPr>
              <a:xfrm>
                <a:off x="323557" y="281354"/>
                <a:ext cx="11563643" cy="6414868"/>
              </a:xfrm>
            </p:spPr>
            <p:txBody>
              <a:bodyPr/>
              <a:lstStyle/>
              <a:p>
                <a:r>
                  <a:rPr lang="en-US" dirty="0"/>
                  <a:t>Example 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Pav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1∗</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𝑃</m:t>
                        </m:r>
                        <m:r>
                          <a:rPr lang="en-US" b="0" i="1" smtClean="0">
                            <a:latin typeface="Cambria Math" panose="02040503050406030204" pitchFamily="18" charset="0"/>
                          </a:rPr>
                          <m:t>2∗</m:t>
                        </m:r>
                        <m:r>
                          <a:rPr lang="en-US" b="0" i="1" smtClean="0">
                            <a:latin typeface="Cambria Math" panose="02040503050406030204" pitchFamily="18" charset="0"/>
                          </a:rPr>
                          <m:t>𝐴</m:t>
                        </m:r>
                        <m:r>
                          <a:rPr lang="en-US" b="0" i="1" smtClean="0">
                            <a:latin typeface="Cambria Math" panose="02040503050406030204" pitchFamily="18" charset="0"/>
                          </a:rPr>
                          <m:t>2+…+</m:t>
                        </m:r>
                        <m:r>
                          <a:rPr lang="en-US" b="0" i="1" smtClean="0">
                            <a:latin typeface="Cambria Math" panose="02040503050406030204" pitchFamily="18" charset="0"/>
                          </a:rPr>
                          <m:t>𝑃𝑛</m:t>
                        </m:r>
                        <m:r>
                          <a:rPr lang="en-US" b="0" i="1" smtClean="0">
                            <a:latin typeface="Cambria Math" panose="02040503050406030204" pitchFamily="18" charset="0"/>
                          </a:rPr>
                          <m:t>∗</m:t>
                        </m:r>
                        <m:r>
                          <a:rPr lang="en-US" b="0" i="1" smtClean="0">
                            <a:latin typeface="Cambria Math" panose="02040503050406030204" pitchFamily="18" charset="0"/>
                          </a:rPr>
                          <m:t>𝐴𝑛</m:t>
                        </m:r>
                      </m:num>
                      <m:den>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𝐴</m:t>
                        </m:r>
                        <m:r>
                          <a:rPr lang="en-US" b="0" i="1" smtClean="0">
                            <a:latin typeface="Cambria Math" panose="02040503050406030204" pitchFamily="18" charset="0"/>
                          </a:rPr>
                          <m:t>2+…</m:t>
                        </m:r>
                        <m:r>
                          <a:rPr lang="en-US" b="0" i="1" smtClean="0">
                            <a:latin typeface="Cambria Math" panose="02040503050406030204" pitchFamily="18" charset="0"/>
                          </a:rPr>
                          <m:t>𝐴𝑛</m:t>
                        </m:r>
                      </m:den>
                    </m:f>
                  </m:oMath>
                </a14:m>
                <a:r>
                  <a:rPr lang="en-US" dirty="0">
                    <a:latin typeface="Arial" panose="020B0604020202020204" pitchFamily="34" charset="0"/>
                    <a:cs typeface="Arial" panose="020B0604020202020204" pitchFamily="34" charset="0"/>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14415</m:t>
                        </m:r>
                      </m:num>
                      <m:den>
                        <m:r>
                          <a:rPr lang="en-US" b="0" i="1" smtClean="0">
                            <a:latin typeface="Cambria Math" panose="02040503050406030204" pitchFamily="18" charset="0"/>
                          </a:rPr>
                          <m:t>685</m:t>
                        </m:r>
                      </m:den>
                    </m:f>
                  </m:oMath>
                </a14:m>
                <a:r>
                  <a:rPr lang="en-US" dirty="0">
                    <a:latin typeface="Arial" panose="020B0604020202020204" pitchFamily="34" charset="0"/>
                    <a:cs typeface="Arial" panose="020B0604020202020204" pitchFamily="34" charset="0"/>
                  </a:rPr>
                  <a:t> = 21.04mm</a:t>
                </a:r>
              </a:p>
              <a:p>
                <a:endParaRPr lang="en-US" dirty="0"/>
              </a:p>
            </p:txBody>
          </p:sp>
        </mc:Choice>
        <mc:Fallback xmlns="">
          <p:sp>
            <p:nvSpPr>
              <p:cNvPr id="3" name="Content Placeholder 2">
                <a:extLst>
                  <a:ext uri="{FF2B5EF4-FFF2-40B4-BE49-F238E27FC236}">
                    <a16:creationId xmlns:a16="http://schemas.microsoft.com/office/drawing/2014/main" id="{D9118FDF-AD9D-4A47-B702-F12123B50E0D}"/>
                  </a:ext>
                </a:extLst>
              </p:cNvPr>
              <p:cNvSpPr>
                <a:spLocks noGrp="1" noRot="1" noChangeAspect="1" noMove="1" noResize="1" noEditPoints="1" noAdjustHandles="1" noChangeArrowheads="1" noChangeShapeType="1" noTextEdit="1"/>
              </p:cNvSpPr>
              <p:nvPr>
                <p:ph idx="1"/>
              </p:nvPr>
            </p:nvSpPr>
            <p:spPr>
              <a:xfrm>
                <a:off x="323557" y="281354"/>
                <a:ext cx="11563643" cy="6414868"/>
              </a:xfrm>
              <a:blipFill>
                <a:blip r:embed="rId3"/>
                <a:stretch>
                  <a:fillRect l="-949" t="-1521"/>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AD4A34DE-D0E8-4B37-92E3-B48651CD55E3}"/>
              </a:ext>
            </a:extLst>
          </p:cNvPr>
          <p:cNvGraphicFramePr>
            <a:graphicFrameLocks/>
          </p:cNvGraphicFramePr>
          <p:nvPr>
            <p:extLst>
              <p:ext uri="{D42A27DB-BD31-4B8C-83A1-F6EECF244321}">
                <p14:modId xmlns:p14="http://schemas.microsoft.com/office/powerpoint/2010/main" val="3730067790"/>
              </p:ext>
            </p:extLst>
          </p:nvPr>
        </p:nvGraphicFramePr>
        <p:xfrm>
          <a:off x="455146" y="950210"/>
          <a:ext cx="7493100" cy="3424841"/>
        </p:xfrm>
        <a:graphic>
          <a:graphicData uri="http://schemas.openxmlformats.org/presentationml/2006/ole">
            <mc:AlternateContent xmlns:mc="http://schemas.openxmlformats.org/markup-compatibility/2006">
              <mc:Choice xmlns:v="urn:schemas-microsoft-com:vml" Requires="v">
                <p:oleObj spid="_x0000_s3084" name="Document" r:id="rId4" imgW="5486400" imgH="2288880" progId="Word.Document.8">
                  <p:embed/>
                </p:oleObj>
              </mc:Choice>
              <mc:Fallback>
                <p:oleObj name="Document" r:id="rId4" imgW="5486400" imgH="2288880" progId="Word.Document.8">
                  <p:embed/>
                  <p:pic>
                    <p:nvPicPr>
                      <p:cNvPr id="61443"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46" y="950210"/>
                        <a:ext cx="7493100" cy="3424841"/>
                      </a:xfrm>
                      <a:prstGeom prst="rect">
                        <a:avLst/>
                      </a:prstGeom>
                      <a:noFill/>
                      <a:ln>
                        <a:noFill/>
                      </a:ln>
                      <a:effectLst/>
                    </p:spPr>
                  </p:pic>
                </p:oleObj>
              </mc:Fallback>
            </mc:AlternateContent>
          </a:graphicData>
        </a:graphic>
      </p:graphicFrame>
      <p:grpSp>
        <p:nvGrpSpPr>
          <p:cNvPr id="5" name="Group 4">
            <a:extLst>
              <a:ext uri="{FF2B5EF4-FFF2-40B4-BE49-F238E27FC236}">
                <a16:creationId xmlns:a16="http://schemas.microsoft.com/office/drawing/2014/main" id="{5507072A-FCB3-4A91-B468-8D07FD1F3A6B}"/>
              </a:ext>
            </a:extLst>
          </p:cNvPr>
          <p:cNvGrpSpPr>
            <a:grpSpLocks/>
          </p:cNvGrpSpPr>
          <p:nvPr/>
        </p:nvGrpSpPr>
        <p:grpSpPr bwMode="auto">
          <a:xfrm>
            <a:off x="7072440" y="790037"/>
            <a:ext cx="4266120" cy="4007045"/>
            <a:chOff x="798" y="1392"/>
            <a:chExt cx="2274" cy="2305"/>
          </a:xfrm>
        </p:grpSpPr>
        <p:sp>
          <p:nvSpPr>
            <p:cNvPr id="6" name="Freeform 5">
              <a:extLst>
                <a:ext uri="{FF2B5EF4-FFF2-40B4-BE49-F238E27FC236}">
                  <a16:creationId xmlns:a16="http://schemas.microsoft.com/office/drawing/2014/main" id="{567E5950-6A10-40B9-A776-4E1C30B314D4}"/>
                </a:ext>
              </a:extLst>
            </p:cNvPr>
            <p:cNvSpPr>
              <a:spLocks/>
            </p:cNvSpPr>
            <p:nvPr/>
          </p:nvSpPr>
          <p:spPr bwMode="auto">
            <a:xfrm>
              <a:off x="798" y="1392"/>
              <a:ext cx="2227" cy="2305"/>
            </a:xfrm>
            <a:custGeom>
              <a:avLst/>
              <a:gdLst/>
              <a:ahLst/>
              <a:cxnLst>
                <a:cxn ang="0">
                  <a:pos x="563" y="61"/>
                </a:cxn>
                <a:cxn ang="0">
                  <a:pos x="471" y="114"/>
                </a:cxn>
                <a:cxn ang="0">
                  <a:pos x="387" y="158"/>
                </a:cxn>
                <a:cxn ang="0">
                  <a:pos x="309" y="238"/>
                </a:cxn>
                <a:cxn ang="0">
                  <a:pos x="232" y="308"/>
                </a:cxn>
                <a:cxn ang="0">
                  <a:pos x="162" y="388"/>
                </a:cxn>
                <a:cxn ang="0">
                  <a:pos x="105" y="485"/>
                </a:cxn>
                <a:cxn ang="0">
                  <a:pos x="77" y="591"/>
                </a:cxn>
                <a:cxn ang="0">
                  <a:pos x="49" y="697"/>
                </a:cxn>
                <a:cxn ang="0">
                  <a:pos x="7" y="803"/>
                </a:cxn>
                <a:cxn ang="0">
                  <a:pos x="28" y="918"/>
                </a:cxn>
                <a:cxn ang="0">
                  <a:pos x="84" y="1015"/>
                </a:cxn>
                <a:cxn ang="0">
                  <a:pos x="162" y="1094"/>
                </a:cxn>
                <a:cxn ang="0">
                  <a:pos x="239" y="1174"/>
                </a:cxn>
                <a:cxn ang="0">
                  <a:pos x="316" y="1244"/>
                </a:cxn>
                <a:cxn ang="0">
                  <a:pos x="408" y="1288"/>
                </a:cxn>
                <a:cxn ang="0">
                  <a:pos x="457" y="1377"/>
                </a:cxn>
                <a:cxn ang="0">
                  <a:pos x="500" y="1430"/>
                </a:cxn>
                <a:cxn ang="0">
                  <a:pos x="563" y="1527"/>
                </a:cxn>
                <a:cxn ang="0">
                  <a:pos x="641" y="1615"/>
                </a:cxn>
                <a:cxn ang="0">
                  <a:pos x="690" y="1730"/>
                </a:cxn>
                <a:cxn ang="0">
                  <a:pos x="732" y="1844"/>
                </a:cxn>
                <a:cxn ang="0">
                  <a:pos x="838" y="1933"/>
                </a:cxn>
                <a:cxn ang="0">
                  <a:pos x="972" y="1977"/>
                </a:cxn>
                <a:cxn ang="0">
                  <a:pos x="1049" y="2039"/>
                </a:cxn>
                <a:cxn ang="0">
                  <a:pos x="1098" y="2162"/>
                </a:cxn>
                <a:cxn ang="0">
                  <a:pos x="1246" y="2206"/>
                </a:cxn>
                <a:cxn ang="0">
                  <a:pos x="1366" y="2198"/>
                </a:cxn>
                <a:cxn ang="0">
                  <a:pos x="1444" y="2259"/>
                </a:cxn>
                <a:cxn ang="0">
                  <a:pos x="1627" y="2295"/>
                </a:cxn>
                <a:cxn ang="0">
                  <a:pos x="1739" y="2304"/>
                </a:cxn>
                <a:cxn ang="0">
                  <a:pos x="1824" y="2259"/>
                </a:cxn>
                <a:cxn ang="0">
                  <a:pos x="1901" y="2153"/>
                </a:cxn>
                <a:cxn ang="0">
                  <a:pos x="1979" y="2048"/>
                </a:cxn>
                <a:cxn ang="0">
                  <a:pos x="2063" y="1977"/>
                </a:cxn>
                <a:cxn ang="0">
                  <a:pos x="2183" y="1818"/>
                </a:cxn>
                <a:cxn ang="0">
                  <a:pos x="2226" y="1624"/>
                </a:cxn>
                <a:cxn ang="0">
                  <a:pos x="2197" y="1518"/>
                </a:cxn>
                <a:cxn ang="0">
                  <a:pos x="2183" y="1412"/>
                </a:cxn>
                <a:cxn ang="0">
                  <a:pos x="2204" y="1306"/>
                </a:cxn>
                <a:cxn ang="0">
                  <a:pos x="2211" y="1147"/>
                </a:cxn>
                <a:cxn ang="0">
                  <a:pos x="2183" y="979"/>
                </a:cxn>
                <a:cxn ang="0">
                  <a:pos x="2085" y="785"/>
                </a:cxn>
                <a:cxn ang="0">
                  <a:pos x="1909" y="715"/>
                </a:cxn>
                <a:cxn ang="0">
                  <a:pos x="1746" y="662"/>
                </a:cxn>
                <a:cxn ang="0">
                  <a:pos x="1627" y="600"/>
                </a:cxn>
                <a:cxn ang="0">
                  <a:pos x="1444" y="556"/>
                </a:cxn>
                <a:cxn ang="0">
                  <a:pos x="1275" y="512"/>
                </a:cxn>
                <a:cxn ang="0">
                  <a:pos x="1162" y="406"/>
                </a:cxn>
                <a:cxn ang="0">
                  <a:pos x="1141" y="203"/>
                </a:cxn>
                <a:cxn ang="0">
                  <a:pos x="1077" y="88"/>
                </a:cxn>
                <a:cxn ang="0">
                  <a:pos x="943" y="35"/>
                </a:cxn>
                <a:cxn ang="0">
                  <a:pos x="845" y="8"/>
                </a:cxn>
                <a:cxn ang="0">
                  <a:pos x="746" y="0"/>
                </a:cxn>
                <a:cxn ang="0">
                  <a:pos x="641" y="35"/>
                </a:cxn>
              </a:cxnLst>
              <a:rect l="0" t="0" r="r" b="b"/>
              <a:pathLst>
                <a:path w="2227" h="2305">
                  <a:moveTo>
                    <a:pt x="641" y="35"/>
                  </a:moveTo>
                  <a:lnTo>
                    <a:pt x="612" y="35"/>
                  </a:lnTo>
                  <a:lnTo>
                    <a:pt x="584" y="52"/>
                  </a:lnTo>
                  <a:lnTo>
                    <a:pt x="563" y="61"/>
                  </a:lnTo>
                  <a:lnTo>
                    <a:pt x="535" y="70"/>
                  </a:lnTo>
                  <a:lnTo>
                    <a:pt x="514" y="88"/>
                  </a:lnTo>
                  <a:lnTo>
                    <a:pt x="493" y="105"/>
                  </a:lnTo>
                  <a:lnTo>
                    <a:pt x="471" y="114"/>
                  </a:lnTo>
                  <a:lnTo>
                    <a:pt x="450" y="132"/>
                  </a:lnTo>
                  <a:lnTo>
                    <a:pt x="429" y="141"/>
                  </a:lnTo>
                  <a:lnTo>
                    <a:pt x="408" y="150"/>
                  </a:lnTo>
                  <a:lnTo>
                    <a:pt x="387" y="158"/>
                  </a:lnTo>
                  <a:lnTo>
                    <a:pt x="366" y="176"/>
                  </a:lnTo>
                  <a:lnTo>
                    <a:pt x="345" y="194"/>
                  </a:lnTo>
                  <a:lnTo>
                    <a:pt x="331" y="220"/>
                  </a:lnTo>
                  <a:lnTo>
                    <a:pt x="309" y="238"/>
                  </a:lnTo>
                  <a:lnTo>
                    <a:pt x="295" y="264"/>
                  </a:lnTo>
                  <a:lnTo>
                    <a:pt x="274" y="273"/>
                  </a:lnTo>
                  <a:lnTo>
                    <a:pt x="253" y="291"/>
                  </a:lnTo>
                  <a:lnTo>
                    <a:pt x="232" y="308"/>
                  </a:lnTo>
                  <a:lnTo>
                    <a:pt x="211" y="317"/>
                  </a:lnTo>
                  <a:lnTo>
                    <a:pt x="197" y="344"/>
                  </a:lnTo>
                  <a:lnTo>
                    <a:pt x="176" y="361"/>
                  </a:lnTo>
                  <a:lnTo>
                    <a:pt x="162" y="388"/>
                  </a:lnTo>
                  <a:lnTo>
                    <a:pt x="147" y="414"/>
                  </a:lnTo>
                  <a:lnTo>
                    <a:pt x="133" y="441"/>
                  </a:lnTo>
                  <a:lnTo>
                    <a:pt x="126" y="467"/>
                  </a:lnTo>
                  <a:lnTo>
                    <a:pt x="105" y="485"/>
                  </a:lnTo>
                  <a:lnTo>
                    <a:pt x="98" y="512"/>
                  </a:lnTo>
                  <a:lnTo>
                    <a:pt x="91" y="538"/>
                  </a:lnTo>
                  <a:lnTo>
                    <a:pt x="77" y="564"/>
                  </a:lnTo>
                  <a:lnTo>
                    <a:pt x="77" y="591"/>
                  </a:lnTo>
                  <a:lnTo>
                    <a:pt x="70" y="617"/>
                  </a:lnTo>
                  <a:lnTo>
                    <a:pt x="63" y="644"/>
                  </a:lnTo>
                  <a:lnTo>
                    <a:pt x="56" y="670"/>
                  </a:lnTo>
                  <a:lnTo>
                    <a:pt x="49" y="697"/>
                  </a:lnTo>
                  <a:lnTo>
                    <a:pt x="42" y="723"/>
                  </a:lnTo>
                  <a:lnTo>
                    <a:pt x="28" y="750"/>
                  </a:lnTo>
                  <a:lnTo>
                    <a:pt x="14" y="776"/>
                  </a:lnTo>
                  <a:lnTo>
                    <a:pt x="7" y="803"/>
                  </a:lnTo>
                  <a:lnTo>
                    <a:pt x="0" y="829"/>
                  </a:lnTo>
                  <a:lnTo>
                    <a:pt x="7" y="856"/>
                  </a:lnTo>
                  <a:lnTo>
                    <a:pt x="21" y="891"/>
                  </a:lnTo>
                  <a:lnTo>
                    <a:pt x="28" y="918"/>
                  </a:lnTo>
                  <a:lnTo>
                    <a:pt x="42" y="944"/>
                  </a:lnTo>
                  <a:lnTo>
                    <a:pt x="49" y="971"/>
                  </a:lnTo>
                  <a:lnTo>
                    <a:pt x="63" y="997"/>
                  </a:lnTo>
                  <a:lnTo>
                    <a:pt x="84" y="1015"/>
                  </a:lnTo>
                  <a:lnTo>
                    <a:pt x="105" y="1032"/>
                  </a:lnTo>
                  <a:lnTo>
                    <a:pt x="126" y="1050"/>
                  </a:lnTo>
                  <a:lnTo>
                    <a:pt x="147" y="1068"/>
                  </a:lnTo>
                  <a:lnTo>
                    <a:pt x="162" y="1094"/>
                  </a:lnTo>
                  <a:lnTo>
                    <a:pt x="176" y="1121"/>
                  </a:lnTo>
                  <a:lnTo>
                    <a:pt x="190" y="1147"/>
                  </a:lnTo>
                  <a:lnTo>
                    <a:pt x="218" y="1165"/>
                  </a:lnTo>
                  <a:lnTo>
                    <a:pt x="239" y="1174"/>
                  </a:lnTo>
                  <a:lnTo>
                    <a:pt x="260" y="1182"/>
                  </a:lnTo>
                  <a:lnTo>
                    <a:pt x="281" y="1200"/>
                  </a:lnTo>
                  <a:lnTo>
                    <a:pt x="295" y="1227"/>
                  </a:lnTo>
                  <a:lnTo>
                    <a:pt x="316" y="1244"/>
                  </a:lnTo>
                  <a:lnTo>
                    <a:pt x="338" y="1253"/>
                  </a:lnTo>
                  <a:lnTo>
                    <a:pt x="366" y="1262"/>
                  </a:lnTo>
                  <a:lnTo>
                    <a:pt x="387" y="1271"/>
                  </a:lnTo>
                  <a:lnTo>
                    <a:pt x="408" y="1288"/>
                  </a:lnTo>
                  <a:lnTo>
                    <a:pt x="429" y="1306"/>
                  </a:lnTo>
                  <a:lnTo>
                    <a:pt x="436" y="1332"/>
                  </a:lnTo>
                  <a:lnTo>
                    <a:pt x="457" y="1350"/>
                  </a:lnTo>
                  <a:lnTo>
                    <a:pt x="457" y="1377"/>
                  </a:lnTo>
                  <a:lnTo>
                    <a:pt x="479" y="1385"/>
                  </a:lnTo>
                  <a:lnTo>
                    <a:pt x="471" y="1377"/>
                  </a:lnTo>
                  <a:lnTo>
                    <a:pt x="486" y="1403"/>
                  </a:lnTo>
                  <a:lnTo>
                    <a:pt x="500" y="1430"/>
                  </a:lnTo>
                  <a:lnTo>
                    <a:pt x="514" y="1456"/>
                  </a:lnTo>
                  <a:lnTo>
                    <a:pt x="528" y="1483"/>
                  </a:lnTo>
                  <a:lnTo>
                    <a:pt x="549" y="1500"/>
                  </a:lnTo>
                  <a:lnTo>
                    <a:pt x="563" y="1527"/>
                  </a:lnTo>
                  <a:lnTo>
                    <a:pt x="584" y="1553"/>
                  </a:lnTo>
                  <a:lnTo>
                    <a:pt x="605" y="1571"/>
                  </a:lnTo>
                  <a:lnTo>
                    <a:pt x="619" y="1597"/>
                  </a:lnTo>
                  <a:lnTo>
                    <a:pt x="641" y="1615"/>
                  </a:lnTo>
                  <a:lnTo>
                    <a:pt x="662" y="1641"/>
                  </a:lnTo>
                  <a:lnTo>
                    <a:pt x="669" y="1668"/>
                  </a:lnTo>
                  <a:lnTo>
                    <a:pt x="676" y="1694"/>
                  </a:lnTo>
                  <a:lnTo>
                    <a:pt x="690" y="1730"/>
                  </a:lnTo>
                  <a:lnTo>
                    <a:pt x="690" y="1756"/>
                  </a:lnTo>
                  <a:lnTo>
                    <a:pt x="697" y="1783"/>
                  </a:lnTo>
                  <a:lnTo>
                    <a:pt x="711" y="1809"/>
                  </a:lnTo>
                  <a:lnTo>
                    <a:pt x="732" y="1844"/>
                  </a:lnTo>
                  <a:lnTo>
                    <a:pt x="753" y="1871"/>
                  </a:lnTo>
                  <a:lnTo>
                    <a:pt x="781" y="1897"/>
                  </a:lnTo>
                  <a:lnTo>
                    <a:pt x="810" y="1915"/>
                  </a:lnTo>
                  <a:lnTo>
                    <a:pt x="838" y="1933"/>
                  </a:lnTo>
                  <a:lnTo>
                    <a:pt x="880" y="1942"/>
                  </a:lnTo>
                  <a:lnTo>
                    <a:pt x="901" y="1950"/>
                  </a:lnTo>
                  <a:lnTo>
                    <a:pt x="950" y="1968"/>
                  </a:lnTo>
                  <a:lnTo>
                    <a:pt x="972" y="1977"/>
                  </a:lnTo>
                  <a:lnTo>
                    <a:pt x="993" y="1986"/>
                  </a:lnTo>
                  <a:lnTo>
                    <a:pt x="1014" y="1986"/>
                  </a:lnTo>
                  <a:lnTo>
                    <a:pt x="1035" y="2012"/>
                  </a:lnTo>
                  <a:lnTo>
                    <a:pt x="1049" y="2039"/>
                  </a:lnTo>
                  <a:lnTo>
                    <a:pt x="1063" y="2065"/>
                  </a:lnTo>
                  <a:lnTo>
                    <a:pt x="1070" y="2100"/>
                  </a:lnTo>
                  <a:lnTo>
                    <a:pt x="1084" y="2136"/>
                  </a:lnTo>
                  <a:lnTo>
                    <a:pt x="1098" y="2162"/>
                  </a:lnTo>
                  <a:lnTo>
                    <a:pt x="1127" y="2180"/>
                  </a:lnTo>
                  <a:lnTo>
                    <a:pt x="1148" y="2198"/>
                  </a:lnTo>
                  <a:lnTo>
                    <a:pt x="1204" y="2198"/>
                  </a:lnTo>
                  <a:lnTo>
                    <a:pt x="1246" y="2206"/>
                  </a:lnTo>
                  <a:lnTo>
                    <a:pt x="1267" y="2206"/>
                  </a:lnTo>
                  <a:lnTo>
                    <a:pt x="1324" y="2198"/>
                  </a:lnTo>
                  <a:lnTo>
                    <a:pt x="1345" y="2198"/>
                  </a:lnTo>
                  <a:lnTo>
                    <a:pt x="1366" y="2198"/>
                  </a:lnTo>
                  <a:lnTo>
                    <a:pt x="1387" y="2198"/>
                  </a:lnTo>
                  <a:lnTo>
                    <a:pt x="1408" y="2215"/>
                  </a:lnTo>
                  <a:lnTo>
                    <a:pt x="1422" y="2242"/>
                  </a:lnTo>
                  <a:lnTo>
                    <a:pt x="1444" y="2259"/>
                  </a:lnTo>
                  <a:lnTo>
                    <a:pt x="1500" y="2286"/>
                  </a:lnTo>
                  <a:lnTo>
                    <a:pt x="1542" y="2295"/>
                  </a:lnTo>
                  <a:lnTo>
                    <a:pt x="1570" y="2295"/>
                  </a:lnTo>
                  <a:lnTo>
                    <a:pt x="1627" y="2295"/>
                  </a:lnTo>
                  <a:lnTo>
                    <a:pt x="1669" y="2295"/>
                  </a:lnTo>
                  <a:lnTo>
                    <a:pt x="1690" y="2295"/>
                  </a:lnTo>
                  <a:lnTo>
                    <a:pt x="1718" y="2304"/>
                  </a:lnTo>
                  <a:lnTo>
                    <a:pt x="1739" y="2304"/>
                  </a:lnTo>
                  <a:lnTo>
                    <a:pt x="1761" y="2304"/>
                  </a:lnTo>
                  <a:lnTo>
                    <a:pt x="1782" y="2295"/>
                  </a:lnTo>
                  <a:lnTo>
                    <a:pt x="1803" y="2286"/>
                  </a:lnTo>
                  <a:lnTo>
                    <a:pt x="1824" y="2259"/>
                  </a:lnTo>
                  <a:lnTo>
                    <a:pt x="1845" y="2233"/>
                  </a:lnTo>
                  <a:lnTo>
                    <a:pt x="1866" y="2206"/>
                  </a:lnTo>
                  <a:lnTo>
                    <a:pt x="1880" y="2180"/>
                  </a:lnTo>
                  <a:lnTo>
                    <a:pt x="1901" y="2153"/>
                  </a:lnTo>
                  <a:lnTo>
                    <a:pt x="1916" y="2118"/>
                  </a:lnTo>
                  <a:lnTo>
                    <a:pt x="1937" y="2092"/>
                  </a:lnTo>
                  <a:lnTo>
                    <a:pt x="1958" y="2065"/>
                  </a:lnTo>
                  <a:lnTo>
                    <a:pt x="1979" y="2048"/>
                  </a:lnTo>
                  <a:lnTo>
                    <a:pt x="2000" y="2021"/>
                  </a:lnTo>
                  <a:lnTo>
                    <a:pt x="2021" y="2003"/>
                  </a:lnTo>
                  <a:lnTo>
                    <a:pt x="2042" y="1986"/>
                  </a:lnTo>
                  <a:lnTo>
                    <a:pt x="2063" y="1977"/>
                  </a:lnTo>
                  <a:lnTo>
                    <a:pt x="2092" y="1959"/>
                  </a:lnTo>
                  <a:lnTo>
                    <a:pt x="2113" y="1933"/>
                  </a:lnTo>
                  <a:lnTo>
                    <a:pt x="2169" y="1871"/>
                  </a:lnTo>
                  <a:lnTo>
                    <a:pt x="2183" y="1818"/>
                  </a:lnTo>
                  <a:lnTo>
                    <a:pt x="2204" y="1747"/>
                  </a:lnTo>
                  <a:lnTo>
                    <a:pt x="2218" y="1721"/>
                  </a:lnTo>
                  <a:lnTo>
                    <a:pt x="2218" y="1650"/>
                  </a:lnTo>
                  <a:lnTo>
                    <a:pt x="2226" y="1624"/>
                  </a:lnTo>
                  <a:lnTo>
                    <a:pt x="2226" y="1597"/>
                  </a:lnTo>
                  <a:lnTo>
                    <a:pt x="2218" y="1571"/>
                  </a:lnTo>
                  <a:lnTo>
                    <a:pt x="2204" y="1544"/>
                  </a:lnTo>
                  <a:lnTo>
                    <a:pt x="2197" y="1518"/>
                  </a:lnTo>
                  <a:lnTo>
                    <a:pt x="2190" y="1491"/>
                  </a:lnTo>
                  <a:lnTo>
                    <a:pt x="2190" y="1465"/>
                  </a:lnTo>
                  <a:lnTo>
                    <a:pt x="2183" y="1438"/>
                  </a:lnTo>
                  <a:lnTo>
                    <a:pt x="2183" y="1412"/>
                  </a:lnTo>
                  <a:lnTo>
                    <a:pt x="2190" y="1385"/>
                  </a:lnTo>
                  <a:lnTo>
                    <a:pt x="2190" y="1359"/>
                  </a:lnTo>
                  <a:lnTo>
                    <a:pt x="2197" y="1332"/>
                  </a:lnTo>
                  <a:lnTo>
                    <a:pt x="2204" y="1306"/>
                  </a:lnTo>
                  <a:lnTo>
                    <a:pt x="2211" y="1280"/>
                  </a:lnTo>
                  <a:lnTo>
                    <a:pt x="2211" y="1253"/>
                  </a:lnTo>
                  <a:lnTo>
                    <a:pt x="2211" y="1218"/>
                  </a:lnTo>
                  <a:lnTo>
                    <a:pt x="2211" y="1147"/>
                  </a:lnTo>
                  <a:lnTo>
                    <a:pt x="2204" y="1112"/>
                  </a:lnTo>
                  <a:lnTo>
                    <a:pt x="2197" y="1041"/>
                  </a:lnTo>
                  <a:lnTo>
                    <a:pt x="2190" y="1006"/>
                  </a:lnTo>
                  <a:lnTo>
                    <a:pt x="2183" y="979"/>
                  </a:lnTo>
                  <a:lnTo>
                    <a:pt x="2169" y="944"/>
                  </a:lnTo>
                  <a:lnTo>
                    <a:pt x="2148" y="873"/>
                  </a:lnTo>
                  <a:lnTo>
                    <a:pt x="2141" y="820"/>
                  </a:lnTo>
                  <a:lnTo>
                    <a:pt x="2085" y="785"/>
                  </a:lnTo>
                  <a:lnTo>
                    <a:pt x="2035" y="759"/>
                  </a:lnTo>
                  <a:lnTo>
                    <a:pt x="2007" y="741"/>
                  </a:lnTo>
                  <a:lnTo>
                    <a:pt x="1951" y="732"/>
                  </a:lnTo>
                  <a:lnTo>
                    <a:pt x="1909" y="715"/>
                  </a:lnTo>
                  <a:lnTo>
                    <a:pt x="1852" y="697"/>
                  </a:lnTo>
                  <a:lnTo>
                    <a:pt x="1810" y="688"/>
                  </a:lnTo>
                  <a:lnTo>
                    <a:pt x="1768" y="670"/>
                  </a:lnTo>
                  <a:lnTo>
                    <a:pt x="1746" y="662"/>
                  </a:lnTo>
                  <a:lnTo>
                    <a:pt x="1725" y="644"/>
                  </a:lnTo>
                  <a:lnTo>
                    <a:pt x="1697" y="626"/>
                  </a:lnTo>
                  <a:lnTo>
                    <a:pt x="1669" y="609"/>
                  </a:lnTo>
                  <a:lnTo>
                    <a:pt x="1627" y="600"/>
                  </a:lnTo>
                  <a:lnTo>
                    <a:pt x="1584" y="591"/>
                  </a:lnTo>
                  <a:lnTo>
                    <a:pt x="1542" y="582"/>
                  </a:lnTo>
                  <a:lnTo>
                    <a:pt x="1500" y="573"/>
                  </a:lnTo>
                  <a:lnTo>
                    <a:pt x="1444" y="556"/>
                  </a:lnTo>
                  <a:lnTo>
                    <a:pt x="1401" y="547"/>
                  </a:lnTo>
                  <a:lnTo>
                    <a:pt x="1359" y="538"/>
                  </a:lnTo>
                  <a:lnTo>
                    <a:pt x="1317" y="520"/>
                  </a:lnTo>
                  <a:lnTo>
                    <a:pt x="1275" y="512"/>
                  </a:lnTo>
                  <a:lnTo>
                    <a:pt x="1232" y="494"/>
                  </a:lnTo>
                  <a:lnTo>
                    <a:pt x="1204" y="467"/>
                  </a:lnTo>
                  <a:lnTo>
                    <a:pt x="1176" y="432"/>
                  </a:lnTo>
                  <a:lnTo>
                    <a:pt x="1162" y="406"/>
                  </a:lnTo>
                  <a:lnTo>
                    <a:pt x="1155" y="335"/>
                  </a:lnTo>
                  <a:lnTo>
                    <a:pt x="1148" y="264"/>
                  </a:lnTo>
                  <a:lnTo>
                    <a:pt x="1148" y="229"/>
                  </a:lnTo>
                  <a:lnTo>
                    <a:pt x="1141" y="203"/>
                  </a:lnTo>
                  <a:lnTo>
                    <a:pt x="1134" y="167"/>
                  </a:lnTo>
                  <a:lnTo>
                    <a:pt x="1120" y="132"/>
                  </a:lnTo>
                  <a:lnTo>
                    <a:pt x="1105" y="105"/>
                  </a:lnTo>
                  <a:lnTo>
                    <a:pt x="1077" y="88"/>
                  </a:lnTo>
                  <a:lnTo>
                    <a:pt x="1035" y="79"/>
                  </a:lnTo>
                  <a:lnTo>
                    <a:pt x="993" y="70"/>
                  </a:lnTo>
                  <a:lnTo>
                    <a:pt x="965" y="52"/>
                  </a:lnTo>
                  <a:lnTo>
                    <a:pt x="943" y="35"/>
                  </a:lnTo>
                  <a:lnTo>
                    <a:pt x="915" y="26"/>
                  </a:lnTo>
                  <a:lnTo>
                    <a:pt x="887" y="17"/>
                  </a:lnTo>
                  <a:lnTo>
                    <a:pt x="866" y="8"/>
                  </a:lnTo>
                  <a:lnTo>
                    <a:pt x="845" y="8"/>
                  </a:lnTo>
                  <a:lnTo>
                    <a:pt x="824" y="0"/>
                  </a:lnTo>
                  <a:lnTo>
                    <a:pt x="796" y="0"/>
                  </a:lnTo>
                  <a:lnTo>
                    <a:pt x="767" y="0"/>
                  </a:lnTo>
                  <a:lnTo>
                    <a:pt x="746" y="0"/>
                  </a:lnTo>
                  <a:lnTo>
                    <a:pt x="725" y="0"/>
                  </a:lnTo>
                  <a:lnTo>
                    <a:pt x="704" y="0"/>
                  </a:lnTo>
                  <a:lnTo>
                    <a:pt x="683" y="8"/>
                  </a:lnTo>
                  <a:lnTo>
                    <a:pt x="641" y="35"/>
                  </a:lnTo>
                  <a:lnTo>
                    <a:pt x="641" y="35"/>
                  </a:lnTo>
                </a:path>
              </a:pathLst>
            </a:custGeom>
            <a:solidFill>
              <a:srgbClr val="00FF99">
                <a:alpha val="50000"/>
              </a:srgbClr>
            </a:solidFill>
            <a:ln w="12700" cap="rnd" cmpd="sng">
              <a:solidFill>
                <a:srgbClr val="000000"/>
              </a:solidFill>
              <a:prstDash val="solid"/>
              <a:round/>
              <a:headEnd/>
              <a:tailEnd/>
            </a:ln>
            <a:effectLst>
              <a:outerShdw dist="107763" dir="2700000" algn="ctr" rotWithShape="0">
                <a:srgbClr val="808080"/>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7" name="AutoShape 6">
              <a:extLst>
                <a:ext uri="{FF2B5EF4-FFF2-40B4-BE49-F238E27FC236}">
                  <a16:creationId xmlns:a16="http://schemas.microsoft.com/office/drawing/2014/main" id="{7E090B69-B1CE-4213-B218-299E695B4332}"/>
                </a:ext>
              </a:extLst>
            </p:cNvPr>
            <p:cNvSpPr>
              <a:spLocks noChangeArrowheads="1"/>
            </p:cNvSpPr>
            <p:nvPr/>
          </p:nvSpPr>
          <p:spPr bwMode="auto">
            <a:xfrm>
              <a:off x="1387" y="1856"/>
              <a:ext cx="48" cy="62"/>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8" name="AutoShape 7">
              <a:extLst>
                <a:ext uri="{FF2B5EF4-FFF2-40B4-BE49-F238E27FC236}">
                  <a16:creationId xmlns:a16="http://schemas.microsoft.com/office/drawing/2014/main" id="{8FB176A3-9D49-45FC-AC6F-6CF9820EEF60}"/>
                </a:ext>
              </a:extLst>
            </p:cNvPr>
            <p:cNvSpPr>
              <a:spLocks noChangeArrowheads="1"/>
            </p:cNvSpPr>
            <p:nvPr/>
          </p:nvSpPr>
          <p:spPr bwMode="auto">
            <a:xfrm>
              <a:off x="1330" y="2491"/>
              <a:ext cx="49" cy="63"/>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9" name="AutoShape 8">
              <a:extLst>
                <a:ext uri="{FF2B5EF4-FFF2-40B4-BE49-F238E27FC236}">
                  <a16:creationId xmlns:a16="http://schemas.microsoft.com/office/drawing/2014/main" id="{97E23962-60F0-4189-9E9F-0C2C3BB7843C}"/>
                </a:ext>
              </a:extLst>
            </p:cNvPr>
            <p:cNvSpPr>
              <a:spLocks noChangeArrowheads="1"/>
            </p:cNvSpPr>
            <p:nvPr/>
          </p:nvSpPr>
          <p:spPr bwMode="auto">
            <a:xfrm>
              <a:off x="2119" y="1503"/>
              <a:ext cx="49" cy="62"/>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0" name="AutoShape 9">
              <a:extLst>
                <a:ext uri="{FF2B5EF4-FFF2-40B4-BE49-F238E27FC236}">
                  <a16:creationId xmlns:a16="http://schemas.microsoft.com/office/drawing/2014/main" id="{124C7A83-F521-4E36-9DBD-002C2D4A141F}"/>
                </a:ext>
              </a:extLst>
            </p:cNvPr>
            <p:cNvSpPr>
              <a:spLocks noChangeArrowheads="1"/>
            </p:cNvSpPr>
            <p:nvPr/>
          </p:nvSpPr>
          <p:spPr bwMode="auto">
            <a:xfrm>
              <a:off x="1838" y="2350"/>
              <a:ext cx="48" cy="61"/>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1" name="AutoShape 10">
              <a:extLst>
                <a:ext uri="{FF2B5EF4-FFF2-40B4-BE49-F238E27FC236}">
                  <a16:creationId xmlns:a16="http://schemas.microsoft.com/office/drawing/2014/main" id="{28DDDB4C-B1C6-4ACA-BFCC-E9E2849DA78D}"/>
                </a:ext>
              </a:extLst>
            </p:cNvPr>
            <p:cNvSpPr>
              <a:spLocks noChangeArrowheads="1"/>
            </p:cNvSpPr>
            <p:nvPr/>
          </p:nvSpPr>
          <p:spPr bwMode="auto">
            <a:xfrm>
              <a:off x="1894" y="3007"/>
              <a:ext cx="48" cy="63"/>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2" name="AutoShape 11">
              <a:extLst>
                <a:ext uri="{FF2B5EF4-FFF2-40B4-BE49-F238E27FC236}">
                  <a16:creationId xmlns:a16="http://schemas.microsoft.com/office/drawing/2014/main" id="{C97EBB23-56D0-4C33-9546-0A5E3A5C0F99}"/>
                </a:ext>
              </a:extLst>
            </p:cNvPr>
            <p:cNvSpPr>
              <a:spLocks noChangeArrowheads="1"/>
            </p:cNvSpPr>
            <p:nvPr/>
          </p:nvSpPr>
          <p:spPr bwMode="auto">
            <a:xfrm>
              <a:off x="2570" y="2350"/>
              <a:ext cx="49" cy="61"/>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3" name="AutoShape 12">
              <a:extLst>
                <a:ext uri="{FF2B5EF4-FFF2-40B4-BE49-F238E27FC236}">
                  <a16:creationId xmlns:a16="http://schemas.microsoft.com/office/drawing/2014/main" id="{D4043319-E157-4DA3-AB19-7F8F1D9CCB0F}"/>
                </a:ext>
              </a:extLst>
            </p:cNvPr>
            <p:cNvSpPr>
              <a:spLocks noChangeArrowheads="1"/>
            </p:cNvSpPr>
            <p:nvPr/>
          </p:nvSpPr>
          <p:spPr bwMode="auto">
            <a:xfrm>
              <a:off x="2522" y="3247"/>
              <a:ext cx="49" cy="63"/>
            </a:xfrm>
            <a:prstGeom prst="diamond">
              <a:avLst/>
            </a:prstGeom>
            <a:solidFill>
              <a:srgbClr val="FF0033"/>
            </a:solidFill>
            <a:ln w="12700">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4" name="Line 13">
              <a:extLst>
                <a:ext uri="{FF2B5EF4-FFF2-40B4-BE49-F238E27FC236}">
                  <a16:creationId xmlns:a16="http://schemas.microsoft.com/office/drawing/2014/main" id="{B918FA49-DEE2-466B-83BB-C92A35F288FE}"/>
                </a:ext>
              </a:extLst>
            </p:cNvPr>
            <p:cNvSpPr>
              <a:spLocks noChangeShapeType="1"/>
            </p:cNvSpPr>
            <p:nvPr/>
          </p:nvSpPr>
          <p:spPr bwMode="auto">
            <a:xfrm flipV="1">
              <a:off x="1488" y="1920"/>
              <a:ext cx="384" cy="28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5" name="Line 14">
              <a:extLst>
                <a:ext uri="{FF2B5EF4-FFF2-40B4-BE49-F238E27FC236}">
                  <a16:creationId xmlns:a16="http://schemas.microsoft.com/office/drawing/2014/main" id="{D667328D-60CD-4E9D-9C91-6F1CE0A573B2}"/>
                </a:ext>
              </a:extLst>
            </p:cNvPr>
            <p:cNvSpPr>
              <a:spLocks noChangeShapeType="1"/>
            </p:cNvSpPr>
            <p:nvPr/>
          </p:nvSpPr>
          <p:spPr bwMode="auto">
            <a:xfrm flipH="1">
              <a:off x="816" y="2208"/>
              <a:ext cx="672" cy="0"/>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6" name="Line 15">
              <a:extLst>
                <a:ext uri="{FF2B5EF4-FFF2-40B4-BE49-F238E27FC236}">
                  <a16:creationId xmlns:a16="http://schemas.microsoft.com/office/drawing/2014/main" id="{C7633F99-F67A-4450-BB34-22318C10F378}"/>
                </a:ext>
              </a:extLst>
            </p:cNvPr>
            <p:cNvSpPr>
              <a:spLocks noChangeShapeType="1"/>
            </p:cNvSpPr>
            <p:nvPr/>
          </p:nvSpPr>
          <p:spPr bwMode="auto">
            <a:xfrm>
              <a:off x="1488" y="2208"/>
              <a:ext cx="192" cy="480"/>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7" name="Line 16">
              <a:extLst>
                <a:ext uri="{FF2B5EF4-FFF2-40B4-BE49-F238E27FC236}">
                  <a16:creationId xmlns:a16="http://schemas.microsoft.com/office/drawing/2014/main" id="{C1A7409A-D080-4EF8-B776-CA02487629CA}"/>
                </a:ext>
              </a:extLst>
            </p:cNvPr>
            <p:cNvSpPr>
              <a:spLocks noChangeShapeType="1"/>
            </p:cNvSpPr>
            <p:nvPr/>
          </p:nvSpPr>
          <p:spPr bwMode="auto">
            <a:xfrm flipH="1">
              <a:off x="1392" y="2688"/>
              <a:ext cx="288" cy="28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8" name="Line 17">
              <a:extLst>
                <a:ext uri="{FF2B5EF4-FFF2-40B4-BE49-F238E27FC236}">
                  <a16:creationId xmlns:a16="http://schemas.microsoft.com/office/drawing/2014/main" id="{58F9E3B4-D1A8-4003-809D-40BA04EC60DA}"/>
                </a:ext>
              </a:extLst>
            </p:cNvPr>
            <p:cNvSpPr>
              <a:spLocks noChangeShapeType="1"/>
            </p:cNvSpPr>
            <p:nvPr/>
          </p:nvSpPr>
          <p:spPr bwMode="auto">
            <a:xfrm>
              <a:off x="1680" y="2688"/>
              <a:ext cx="528" cy="0"/>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9" name="Line 18">
              <a:extLst>
                <a:ext uri="{FF2B5EF4-FFF2-40B4-BE49-F238E27FC236}">
                  <a16:creationId xmlns:a16="http://schemas.microsoft.com/office/drawing/2014/main" id="{38F762F0-76B3-41AD-A01B-262B5AE3E5BA}"/>
                </a:ext>
              </a:extLst>
            </p:cNvPr>
            <p:cNvSpPr>
              <a:spLocks noChangeShapeType="1"/>
            </p:cNvSpPr>
            <p:nvPr/>
          </p:nvSpPr>
          <p:spPr bwMode="auto">
            <a:xfrm>
              <a:off x="1536" y="1392"/>
              <a:ext cx="336" cy="52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0" name="Line 19">
              <a:extLst>
                <a:ext uri="{FF2B5EF4-FFF2-40B4-BE49-F238E27FC236}">
                  <a16:creationId xmlns:a16="http://schemas.microsoft.com/office/drawing/2014/main" id="{062DE8B9-8FEC-4556-98A7-AD318D8AE30F}"/>
                </a:ext>
              </a:extLst>
            </p:cNvPr>
            <p:cNvSpPr>
              <a:spLocks noChangeShapeType="1"/>
            </p:cNvSpPr>
            <p:nvPr/>
          </p:nvSpPr>
          <p:spPr bwMode="auto">
            <a:xfrm>
              <a:off x="1872" y="1920"/>
              <a:ext cx="336" cy="96"/>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1" name="Line 20">
              <a:extLst>
                <a:ext uri="{FF2B5EF4-FFF2-40B4-BE49-F238E27FC236}">
                  <a16:creationId xmlns:a16="http://schemas.microsoft.com/office/drawing/2014/main" id="{7CD1366A-E453-4A85-A20B-BE2E2E478591}"/>
                </a:ext>
              </a:extLst>
            </p:cNvPr>
            <p:cNvSpPr>
              <a:spLocks noChangeShapeType="1"/>
            </p:cNvSpPr>
            <p:nvPr/>
          </p:nvSpPr>
          <p:spPr bwMode="auto">
            <a:xfrm>
              <a:off x="2208" y="2016"/>
              <a:ext cx="0" cy="672"/>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2" name="Line 21">
              <a:extLst>
                <a:ext uri="{FF2B5EF4-FFF2-40B4-BE49-F238E27FC236}">
                  <a16:creationId xmlns:a16="http://schemas.microsoft.com/office/drawing/2014/main" id="{E9DCFB05-35F9-466D-914E-3D0A63C8CBCC}"/>
                </a:ext>
              </a:extLst>
            </p:cNvPr>
            <p:cNvSpPr>
              <a:spLocks noChangeShapeType="1"/>
            </p:cNvSpPr>
            <p:nvPr/>
          </p:nvSpPr>
          <p:spPr bwMode="auto">
            <a:xfrm flipV="1">
              <a:off x="2208" y="1968"/>
              <a:ext cx="144" cy="4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3" name="Line 22">
              <a:extLst>
                <a:ext uri="{FF2B5EF4-FFF2-40B4-BE49-F238E27FC236}">
                  <a16:creationId xmlns:a16="http://schemas.microsoft.com/office/drawing/2014/main" id="{38F24589-D465-409E-8A03-88305D6BAC17}"/>
                </a:ext>
              </a:extLst>
            </p:cNvPr>
            <p:cNvSpPr>
              <a:spLocks noChangeShapeType="1"/>
            </p:cNvSpPr>
            <p:nvPr/>
          </p:nvSpPr>
          <p:spPr bwMode="auto">
            <a:xfrm>
              <a:off x="2208" y="2688"/>
              <a:ext cx="192" cy="144"/>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4" name="Line 23">
              <a:extLst>
                <a:ext uri="{FF2B5EF4-FFF2-40B4-BE49-F238E27FC236}">
                  <a16:creationId xmlns:a16="http://schemas.microsoft.com/office/drawing/2014/main" id="{FF4C544C-3A0A-4D66-86B7-2963263D23A2}"/>
                </a:ext>
              </a:extLst>
            </p:cNvPr>
            <p:cNvSpPr>
              <a:spLocks noChangeShapeType="1"/>
            </p:cNvSpPr>
            <p:nvPr/>
          </p:nvSpPr>
          <p:spPr bwMode="auto">
            <a:xfrm flipH="1">
              <a:off x="2016" y="2832"/>
              <a:ext cx="384" cy="76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5" name="Line 24">
              <a:extLst>
                <a:ext uri="{FF2B5EF4-FFF2-40B4-BE49-F238E27FC236}">
                  <a16:creationId xmlns:a16="http://schemas.microsoft.com/office/drawing/2014/main" id="{772D4357-EA03-4F12-B46A-3692834D5FEC}"/>
                </a:ext>
              </a:extLst>
            </p:cNvPr>
            <p:cNvSpPr>
              <a:spLocks noChangeShapeType="1"/>
            </p:cNvSpPr>
            <p:nvPr/>
          </p:nvSpPr>
          <p:spPr bwMode="auto">
            <a:xfrm flipV="1">
              <a:off x="2400" y="2784"/>
              <a:ext cx="576" cy="48"/>
            </a:xfrm>
            <a:prstGeom prst="line">
              <a:avLst/>
            </a:prstGeom>
            <a:noFill/>
            <a:ln w="25400">
              <a:solidFill>
                <a:srgbClr val="000000"/>
              </a:solidFill>
              <a:round/>
              <a:headEnd type="none" w="sm" len="sm"/>
              <a:tailEnd type="none" w="sm" len="sm"/>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26" name="Rectangle 25">
              <a:extLst>
                <a:ext uri="{FF2B5EF4-FFF2-40B4-BE49-F238E27FC236}">
                  <a16:creationId xmlns:a16="http://schemas.microsoft.com/office/drawing/2014/main" id="{2D95FCCB-76EA-4A1D-818E-012113057B45}"/>
                </a:ext>
              </a:extLst>
            </p:cNvPr>
            <p:cNvSpPr>
              <a:spLocks noChangeArrowheads="1"/>
            </p:cNvSpPr>
            <p:nvPr/>
          </p:nvSpPr>
          <p:spPr bwMode="auto">
            <a:xfrm>
              <a:off x="2064" y="1488"/>
              <a:ext cx="432"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FFCC00"/>
                  </a:solidFill>
                  <a:effectLst/>
                  <a:uLnTx/>
                  <a:uFillTx/>
                  <a:latin typeface="Arial" charset="0"/>
                  <a:cs typeface="Arial" charset="0"/>
                </a:rPr>
                <a:t>P1</a:t>
              </a:r>
            </a:p>
          </p:txBody>
        </p:sp>
        <p:sp>
          <p:nvSpPr>
            <p:cNvPr id="27" name="Rectangle 26">
              <a:extLst>
                <a:ext uri="{FF2B5EF4-FFF2-40B4-BE49-F238E27FC236}">
                  <a16:creationId xmlns:a16="http://schemas.microsoft.com/office/drawing/2014/main" id="{78FB050D-7806-4006-9E77-E174F4394698}"/>
                </a:ext>
              </a:extLst>
            </p:cNvPr>
            <p:cNvSpPr>
              <a:spLocks noChangeArrowheads="1"/>
            </p:cNvSpPr>
            <p:nvPr/>
          </p:nvSpPr>
          <p:spPr bwMode="auto">
            <a:xfrm>
              <a:off x="1680" y="1632"/>
              <a:ext cx="336"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9999"/>
                  </a:solidFill>
                  <a:effectLst/>
                  <a:uLnTx/>
                  <a:uFillTx/>
                  <a:latin typeface="Arial" charset="0"/>
                  <a:cs typeface="Arial" charset="0"/>
                </a:rPr>
                <a:t>A1</a:t>
              </a:r>
              <a:endParaRPr kumimoji="0" lang="de-DE" sz="1200" b="1" i="0" u="none" strike="noStrike" kern="0" cap="none" spc="0" normalizeH="0" baseline="0" noProof="0">
                <a:ln>
                  <a:noFill/>
                </a:ln>
                <a:solidFill>
                  <a:srgbClr val="BBE0E3"/>
                </a:solidFill>
                <a:effectLst/>
                <a:uLnTx/>
                <a:uFillTx/>
                <a:latin typeface="Arial" charset="0"/>
                <a:cs typeface="Arial" charset="0"/>
              </a:endParaRPr>
            </a:p>
          </p:txBody>
        </p:sp>
        <p:sp>
          <p:nvSpPr>
            <p:cNvPr id="28" name="Rectangle 27">
              <a:extLst>
                <a:ext uri="{FF2B5EF4-FFF2-40B4-BE49-F238E27FC236}">
                  <a16:creationId xmlns:a16="http://schemas.microsoft.com/office/drawing/2014/main" id="{AC60625A-DC28-4D8C-9F96-78B5CAA8F770}"/>
                </a:ext>
              </a:extLst>
            </p:cNvPr>
            <p:cNvSpPr>
              <a:spLocks noChangeArrowheads="1"/>
            </p:cNvSpPr>
            <p:nvPr/>
          </p:nvSpPr>
          <p:spPr bwMode="auto">
            <a:xfrm>
              <a:off x="1296" y="1824"/>
              <a:ext cx="528"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P2</a:t>
              </a:r>
              <a:endParaRPr kumimoji="0" lang="de-DE" sz="1200" b="1" i="0" u="none" strike="noStrike" kern="0" cap="none" spc="0" normalizeH="0" baseline="0" noProof="0">
                <a:ln>
                  <a:noFill/>
                </a:ln>
                <a:solidFill>
                  <a:srgbClr val="BBE0E3"/>
                </a:solidFill>
                <a:effectLst/>
                <a:uLnTx/>
                <a:uFillTx/>
                <a:latin typeface="Arial" charset="0"/>
                <a:cs typeface="Arial" charset="0"/>
              </a:endParaRPr>
            </a:p>
          </p:txBody>
        </p:sp>
        <p:sp>
          <p:nvSpPr>
            <p:cNvPr id="29" name="Rectangle 28">
              <a:extLst>
                <a:ext uri="{FF2B5EF4-FFF2-40B4-BE49-F238E27FC236}">
                  <a16:creationId xmlns:a16="http://schemas.microsoft.com/office/drawing/2014/main" id="{1D01A1DB-FD48-440C-A4A9-35475CC3E9CB}"/>
                </a:ext>
              </a:extLst>
            </p:cNvPr>
            <p:cNvSpPr>
              <a:spLocks noChangeArrowheads="1"/>
            </p:cNvSpPr>
            <p:nvPr/>
          </p:nvSpPr>
          <p:spPr bwMode="auto">
            <a:xfrm>
              <a:off x="960" y="1824"/>
              <a:ext cx="480"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9999"/>
                  </a:solidFill>
                  <a:effectLst/>
                  <a:uLnTx/>
                  <a:uFillTx/>
                  <a:latin typeface="Arial" charset="0"/>
                  <a:cs typeface="Arial" charset="0"/>
                </a:rPr>
                <a:t>A2</a:t>
              </a:r>
            </a:p>
          </p:txBody>
        </p:sp>
        <p:sp>
          <p:nvSpPr>
            <p:cNvPr id="30" name="Rectangle 29">
              <a:extLst>
                <a:ext uri="{FF2B5EF4-FFF2-40B4-BE49-F238E27FC236}">
                  <a16:creationId xmlns:a16="http://schemas.microsoft.com/office/drawing/2014/main" id="{E4197E19-B803-4A94-BF7F-A5FD4C7C3C69}"/>
                </a:ext>
              </a:extLst>
            </p:cNvPr>
            <p:cNvSpPr>
              <a:spLocks noChangeArrowheads="1"/>
            </p:cNvSpPr>
            <p:nvPr/>
          </p:nvSpPr>
          <p:spPr bwMode="auto">
            <a:xfrm>
              <a:off x="1248" y="2496"/>
              <a:ext cx="432"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P3</a:t>
              </a:r>
            </a:p>
          </p:txBody>
        </p:sp>
        <p:sp>
          <p:nvSpPr>
            <p:cNvPr id="31" name="Rectangle 30">
              <a:extLst>
                <a:ext uri="{FF2B5EF4-FFF2-40B4-BE49-F238E27FC236}">
                  <a16:creationId xmlns:a16="http://schemas.microsoft.com/office/drawing/2014/main" id="{4696B158-DE0B-41F9-A7AE-1F304382F888}"/>
                </a:ext>
              </a:extLst>
            </p:cNvPr>
            <p:cNvSpPr>
              <a:spLocks noChangeArrowheads="1"/>
            </p:cNvSpPr>
            <p:nvPr/>
          </p:nvSpPr>
          <p:spPr bwMode="auto">
            <a:xfrm>
              <a:off x="912" y="2352"/>
              <a:ext cx="624"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9999"/>
                  </a:solidFill>
                  <a:effectLst/>
                  <a:uLnTx/>
                  <a:uFillTx/>
                  <a:latin typeface="Arial" charset="0"/>
                  <a:cs typeface="Arial" charset="0"/>
                </a:rPr>
                <a:t>A3</a:t>
              </a:r>
              <a:endParaRPr kumimoji="0" lang="de-DE" sz="1200" b="1" i="0" u="none" strike="noStrike" kern="0" cap="none" spc="0" normalizeH="0" baseline="0" noProof="0">
                <a:ln>
                  <a:noFill/>
                </a:ln>
                <a:solidFill>
                  <a:srgbClr val="BBE0E3"/>
                </a:solidFill>
                <a:effectLst/>
                <a:uLnTx/>
                <a:uFillTx/>
                <a:latin typeface="Arial" charset="0"/>
                <a:cs typeface="Arial" charset="0"/>
              </a:endParaRPr>
            </a:p>
          </p:txBody>
        </p:sp>
        <p:sp>
          <p:nvSpPr>
            <p:cNvPr id="32" name="Rectangle 31">
              <a:extLst>
                <a:ext uri="{FF2B5EF4-FFF2-40B4-BE49-F238E27FC236}">
                  <a16:creationId xmlns:a16="http://schemas.microsoft.com/office/drawing/2014/main" id="{DD9A45B1-4EA5-4C78-9A1A-723B354729B6}"/>
                </a:ext>
              </a:extLst>
            </p:cNvPr>
            <p:cNvSpPr>
              <a:spLocks noChangeArrowheads="1"/>
            </p:cNvSpPr>
            <p:nvPr/>
          </p:nvSpPr>
          <p:spPr bwMode="auto">
            <a:xfrm>
              <a:off x="1680" y="2304"/>
              <a:ext cx="624"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P4</a:t>
              </a:r>
              <a:endParaRPr kumimoji="0" lang="de-DE" sz="1200" b="1" i="0" u="none" strike="noStrike" kern="0" cap="none" spc="0" normalizeH="0" baseline="0" noProof="0">
                <a:ln>
                  <a:noFill/>
                </a:ln>
                <a:solidFill>
                  <a:srgbClr val="BBE0E3"/>
                </a:solidFill>
                <a:effectLst/>
                <a:uLnTx/>
                <a:uFillTx/>
                <a:latin typeface="Arial" charset="0"/>
                <a:cs typeface="Arial" charset="0"/>
              </a:endParaRPr>
            </a:p>
          </p:txBody>
        </p:sp>
        <p:sp>
          <p:nvSpPr>
            <p:cNvPr id="33" name="Rectangle 32">
              <a:extLst>
                <a:ext uri="{FF2B5EF4-FFF2-40B4-BE49-F238E27FC236}">
                  <a16:creationId xmlns:a16="http://schemas.microsoft.com/office/drawing/2014/main" id="{67F62A6C-91D3-46DF-9B00-EBEDBD4F2269}"/>
                </a:ext>
              </a:extLst>
            </p:cNvPr>
            <p:cNvSpPr>
              <a:spLocks noChangeArrowheads="1"/>
            </p:cNvSpPr>
            <p:nvPr/>
          </p:nvSpPr>
          <p:spPr bwMode="auto">
            <a:xfrm>
              <a:off x="1488" y="2112"/>
              <a:ext cx="672"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9999"/>
                  </a:solidFill>
                  <a:effectLst/>
                  <a:uLnTx/>
                  <a:uFillTx/>
                  <a:latin typeface="Arial" charset="0"/>
                  <a:cs typeface="Arial" charset="0"/>
                </a:rPr>
                <a:t>A4</a:t>
              </a:r>
              <a:endParaRPr kumimoji="0" lang="de-DE" sz="1200" b="1" i="0" u="none" strike="noStrike" kern="0" cap="none" spc="0" normalizeH="0" baseline="0" noProof="0">
                <a:ln>
                  <a:noFill/>
                </a:ln>
                <a:solidFill>
                  <a:srgbClr val="BBE0E3"/>
                </a:solidFill>
                <a:effectLst/>
                <a:uLnTx/>
                <a:uFillTx/>
                <a:latin typeface="Arial" charset="0"/>
                <a:cs typeface="Arial" charset="0"/>
              </a:endParaRPr>
            </a:p>
          </p:txBody>
        </p:sp>
        <p:sp>
          <p:nvSpPr>
            <p:cNvPr id="34" name="Rectangle 33">
              <a:extLst>
                <a:ext uri="{FF2B5EF4-FFF2-40B4-BE49-F238E27FC236}">
                  <a16:creationId xmlns:a16="http://schemas.microsoft.com/office/drawing/2014/main" id="{4D1756D8-911F-4B9E-918A-4F15983A00F1}"/>
                </a:ext>
              </a:extLst>
            </p:cNvPr>
            <p:cNvSpPr>
              <a:spLocks noChangeArrowheads="1"/>
            </p:cNvSpPr>
            <p:nvPr/>
          </p:nvSpPr>
          <p:spPr bwMode="auto">
            <a:xfrm>
              <a:off x="2352" y="2352"/>
              <a:ext cx="720"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P5</a:t>
              </a:r>
              <a:endParaRPr kumimoji="0" lang="de-DE" sz="1200" b="1" i="0" u="none" strike="noStrike" kern="0" cap="none" spc="0" normalizeH="0" baseline="0" noProof="0">
                <a:ln>
                  <a:noFill/>
                </a:ln>
                <a:solidFill>
                  <a:srgbClr val="BBE0E3"/>
                </a:solidFill>
                <a:effectLst/>
                <a:uLnTx/>
                <a:uFillTx/>
                <a:latin typeface="Arial" charset="0"/>
                <a:cs typeface="Arial" charset="0"/>
              </a:endParaRPr>
            </a:p>
          </p:txBody>
        </p:sp>
        <p:sp>
          <p:nvSpPr>
            <p:cNvPr id="35" name="Rectangle 34">
              <a:extLst>
                <a:ext uri="{FF2B5EF4-FFF2-40B4-BE49-F238E27FC236}">
                  <a16:creationId xmlns:a16="http://schemas.microsoft.com/office/drawing/2014/main" id="{B762C7C5-5E72-4008-8E72-0BF069486703}"/>
                </a:ext>
              </a:extLst>
            </p:cNvPr>
            <p:cNvSpPr>
              <a:spLocks noChangeArrowheads="1"/>
            </p:cNvSpPr>
            <p:nvPr/>
          </p:nvSpPr>
          <p:spPr bwMode="auto">
            <a:xfrm>
              <a:off x="2160" y="2400"/>
              <a:ext cx="480"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9999"/>
                  </a:solidFill>
                  <a:effectLst/>
                  <a:uLnTx/>
                  <a:uFillTx/>
                  <a:latin typeface="Arial" charset="0"/>
                  <a:cs typeface="Arial" charset="0"/>
                </a:rPr>
                <a:t>A5</a:t>
              </a:r>
              <a:endParaRPr kumimoji="0" lang="de-DE" sz="1200" b="1" i="0" u="none" strike="noStrike" kern="0" cap="none" spc="0" normalizeH="0" baseline="0" noProof="0">
                <a:ln>
                  <a:noFill/>
                </a:ln>
                <a:solidFill>
                  <a:srgbClr val="BBE0E3"/>
                </a:solidFill>
                <a:effectLst/>
                <a:uLnTx/>
                <a:uFillTx/>
                <a:latin typeface="Arial" charset="0"/>
                <a:cs typeface="Arial" charset="0"/>
              </a:endParaRPr>
            </a:p>
          </p:txBody>
        </p:sp>
        <p:sp>
          <p:nvSpPr>
            <p:cNvPr id="36" name="Rectangle 35">
              <a:extLst>
                <a:ext uri="{FF2B5EF4-FFF2-40B4-BE49-F238E27FC236}">
                  <a16:creationId xmlns:a16="http://schemas.microsoft.com/office/drawing/2014/main" id="{471A8ADA-E85B-4394-B619-35867C267B32}"/>
                </a:ext>
              </a:extLst>
            </p:cNvPr>
            <p:cNvSpPr>
              <a:spLocks noChangeArrowheads="1"/>
            </p:cNvSpPr>
            <p:nvPr/>
          </p:nvSpPr>
          <p:spPr bwMode="auto">
            <a:xfrm>
              <a:off x="1728" y="2976"/>
              <a:ext cx="672"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P6</a:t>
              </a:r>
            </a:p>
          </p:txBody>
        </p:sp>
        <p:sp>
          <p:nvSpPr>
            <p:cNvPr id="37" name="Rectangle 36">
              <a:extLst>
                <a:ext uri="{FF2B5EF4-FFF2-40B4-BE49-F238E27FC236}">
                  <a16:creationId xmlns:a16="http://schemas.microsoft.com/office/drawing/2014/main" id="{581AF325-D0A7-41B3-8961-65B6ADC09F11}"/>
                </a:ext>
              </a:extLst>
            </p:cNvPr>
            <p:cNvSpPr>
              <a:spLocks noChangeArrowheads="1"/>
            </p:cNvSpPr>
            <p:nvPr/>
          </p:nvSpPr>
          <p:spPr bwMode="auto">
            <a:xfrm>
              <a:off x="1536" y="2784"/>
              <a:ext cx="528"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9999"/>
                  </a:solidFill>
                  <a:effectLst/>
                  <a:uLnTx/>
                  <a:uFillTx/>
                  <a:latin typeface="Arial" charset="0"/>
                  <a:cs typeface="Arial" charset="0"/>
                </a:rPr>
                <a:t>A6</a:t>
              </a:r>
            </a:p>
          </p:txBody>
        </p:sp>
        <p:sp>
          <p:nvSpPr>
            <p:cNvPr id="38" name="Rectangle 37">
              <a:extLst>
                <a:ext uri="{FF2B5EF4-FFF2-40B4-BE49-F238E27FC236}">
                  <a16:creationId xmlns:a16="http://schemas.microsoft.com/office/drawing/2014/main" id="{C90A7416-CA34-466B-9C80-706185D53D92}"/>
                </a:ext>
              </a:extLst>
            </p:cNvPr>
            <p:cNvSpPr>
              <a:spLocks noChangeArrowheads="1"/>
            </p:cNvSpPr>
            <p:nvPr/>
          </p:nvSpPr>
          <p:spPr bwMode="auto">
            <a:xfrm>
              <a:off x="2400" y="3216"/>
              <a:ext cx="528"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0000"/>
                  </a:solidFill>
                  <a:effectLst/>
                  <a:uLnTx/>
                  <a:uFillTx/>
                  <a:latin typeface="Arial" charset="0"/>
                  <a:cs typeface="Arial" charset="0"/>
                </a:rPr>
                <a:t>P7</a:t>
              </a:r>
              <a:endParaRPr kumimoji="0" lang="de-DE" sz="1200" b="1" i="0" u="none" strike="noStrike" kern="0" cap="none" spc="0" normalizeH="0" baseline="0" noProof="0">
                <a:ln>
                  <a:noFill/>
                </a:ln>
                <a:solidFill>
                  <a:srgbClr val="BBE0E3"/>
                </a:solidFill>
                <a:effectLst/>
                <a:uLnTx/>
                <a:uFillTx/>
                <a:latin typeface="Arial" charset="0"/>
                <a:cs typeface="Arial" charset="0"/>
              </a:endParaRPr>
            </a:p>
          </p:txBody>
        </p:sp>
        <p:sp>
          <p:nvSpPr>
            <p:cNvPr id="39" name="Rectangle 38">
              <a:extLst>
                <a:ext uri="{FF2B5EF4-FFF2-40B4-BE49-F238E27FC236}">
                  <a16:creationId xmlns:a16="http://schemas.microsoft.com/office/drawing/2014/main" id="{4CD9590E-69CC-4E44-BC5E-9BA539D502F1}"/>
                </a:ext>
              </a:extLst>
            </p:cNvPr>
            <p:cNvSpPr>
              <a:spLocks noChangeArrowheads="1"/>
            </p:cNvSpPr>
            <p:nvPr/>
          </p:nvSpPr>
          <p:spPr bwMode="auto">
            <a:xfrm>
              <a:off x="2256" y="2976"/>
              <a:ext cx="528" cy="173"/>
            </a:xfrm>
            <a:prstGeom prst="rect">
              <a:avLst/>
            </a:prstGeom>
            <a:noFill/>
            <a:ln w="9525">
              <a:noFill/>
              <a:miter lim="800000"/>
              <a:headEnd/>
              <a:tailEnd/>
            </a:ln>
            <a:effectLst/>
          </p:spPr>
          <p:txBody>
            <a:bodyPr lIns="92075" tIns="46038" rIns="92075" bIns="46038">
              <a:spAutoFit/>
            </a:bodyPr>
            <a:lstStyle/>
            <a:p>
              <a:pPr marL="0" marR="0" lvl="0" indent="0" algn="ctr" defTabSz="762000" eaLnBrk="0" fontAlgn="base" latinLnBrk="0" hangingPunct="0">
                <a:lnSpc>
                  <a:spcPct val="100000"/>
                </a:lnSpc>
                <a:spcBef>
                  <a:spcPct val="50000"/>
                </a:spcBef>
                <a:spcAft>
                  <a:spcPct val="0"/>
                </a:spcAft>
                <a:buClrTx/>
                <a:buSzTx/>
                <a:buFontTx/>
                <a:buNone/>
                <a:tabLst/>
                <a:defRPr/>
              </a:pPr>
              <a:r>
                <a:rPr kumimoji="0" lang="de-DE" sz="1200" b="1" i="0" u="none" strike="noStrike" kern="0" cap="none" spc="0" normalizeH="0" baseline="0" noProof="0">
                  <a:ln>
                    <a:noFill/>
                  </a:ln>
                  <a:solidFill>
                    <a:srgbClr val="009999"/>
                  </a:solidFill>
                  <a:effectLst/>
                  <a:uLnTx/>
                  <a:uFillTx/>
                  <a:latin typeface="Arial" charset="0"/>
                  <a:cs typeface="Arial" charset="0"/>
                </a:rPr>
                <a:t>A7</a:t>
              </a:r>
            </a:p>
          </p:txBody>
        </p:sp>
      </p:grpSp>
    </p:spTree>
    <p:extLst>
      <p:ext uri="{BB962C8B-B14F-4D97-AF65-F5344CB8AC3E}">
        <p14:creationId xmlns:p14="http://schemas.microsoft.com/office/powerpoint/2010/main" val="672064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A764B-C659-4505-B0EA-BD38C3304506}"/>
              </a:ext>
            </a:extLst>
          </p:cNvPr>
          <p:cNvSpPr>
            <a:spLocks noGrp="1"/>
          </p:cNvSpPr>
          <p:nvPr>
            <p:ph idx="1"/>
          </p:nvPr>
        </p:nvSpPr>
        <p:spPr>
          <a:xfrm>
            <a:off x="253218" y="254000"/>
            <a:ext cx="11519682" cy="6235700"/>
          </a:xfrm>
        </p:spPr>
        <p:txBody>
          <a:bodyPr/>
          <a:lstStyle/>
          <a:p>
            <a:pPr marL="0" indent="0">
              <a:buNone/>
            </a:pPr>
            <a:r>
              <a:rPr lang="en-US" sz="2400" dirty="0">
                <a:latin typeface="Arial" panose="020B0604020202020204" pitchFamily="34" charset="0"/>
                <a:cs typeface="Arial" panose="020B0604020202020204" pitchFamily="34" charset="0"/>
              </a:rPr>
              <a:t>Thiessen polygon method  example 2</a:t>
            </a:r>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EE6EF63-97E7-4B51-9D25-63F8603E28E6}"/>
                  </a:ext>
                </a:extLst>
              </p:cNvPr>
              <p:cNvGraphicFramePr>
                <a:graphicFrameLocks/>
              </p:cNvGraphicFramePr>
              <p:nvPr>
                <p:extLst>
                  <p:ext uri="{D42A27DB-BD31-4B8C-83A1-F6EECF244321}">
                    <p14:modId xmlns:p14="http://schemas.microsoft.com/office/powerpoint/2010/main" val="3007657442"/>
                  </p:ext>
                </p:extLst>
              </p:nvPr>
            </p:nvGraphicFramePr>
            <p:xfrm>
              <a:off x="419100" y="1774825"/>
              <a:ext cx="5728482" cy="4461955"/>
            </p:xfrm>
            <a:graphic>
              <a:graphicData uri="http://schemas.openxmlformats.org/drawingml/2006/table">
                <a:tbl>
                  <a:tblPr firstCol="1">
                    <a:tableStyleId>{2D5ABB26-0587-4C30-8999-92F81FD0307C}</a:tableStyleId>
                  </a:tblPr>
                  <a:tblGrid>
                    <a:gridCol w="1409700">
                      <a:extLst>
                        <a:ext uri="{9D8B030D-6E8A-4147-A177-3AD203B41FA5}">
                          <a16:colId xmlns:a16="http://schemas.microsoft.com/office/drawing/2014/main" val="3452517980"/>
                        </a:ext>
                      </a:extLst>
                    </a:gridCol>
                    <a:gridCol w="1689100">
                      <a:extLst>
                        <a:ext uri="{9D8B030D-6E8A-4147-A177-3AD203B41FA5}">
                          <a16:colId xmlns:a16="http://schemas.microsoft.com/office/drawing/2014/main" val="1801556489"/>
                        </a:ext>
                      </a:extLst>
                    </a:gridCol>
                    <a:gridCol w="1231900">
                      <a:extLst>
                        <a:ext uri="{9D8B030D-6E8A-4147-A177-3AD203B41FA5}">
                          <a16:colId xmlns:a16="http://schemas.microsoft.com/office/drawing/2014/main" val="346144863"/>
                        </a:ext>
                      </a:extLst>
                    </a:gridCol>
                    <a:gridCol w="1397782">
                      <a:extLst>
                        <a:ext uri="{9D8B030D-6E8A-4147-A177-3AD203B41FA5}">
                          <a16:colId xmlns:a16="http://schemas.microsoft.com/office/drawing/2014/main" val="3832957141"/>
                        </a:ext>
                      </a:extLst>
                    </a:gridCol>
                  </a:tblGrid>
                  <a:tr h="370840">
                    <a:tc>
                      <a:txBody>
                        <a:bodyPr/>
                        <a:lstStyle/>
                        <a:p>
                          <a:r>
                            <a:rPr lang="en-US" sz="2400" dirty="0">
                              <a:latin typeface="Arial" panose="020B0604020202020204" pitchFamily="34" charset="0"/>
                              <a:cs typeface="Arial" panose="020B0604020202020204" pitchFamily="34" charset="0"/>
                            </a:rPr>
                            <a:t>stations</a:t>
                          </a:r>
                        </a:p>
                      </a:txBody>
                      <a:tcPr>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Observed rainfall</a:t>
                          </a:r>
                        </a:p>
                        <a:p>
                          <a:r>
                            <a:rPr lang="en-US" sz="2400" dirty="0">
                              <a:latin typeface="Arial" panose="020B0604020202020204" pitchFamily="34" charset="0"/>
                              <a:cs typeface="Arial" panose="020B0604020202020204" pitchFamily="34" charset="0"/>
                            </a:rPr>
                            <a:t> (mm) p</a:t>
                          </a:r>
                          <a:r>
                            <a:rPr lang="en-US" sz="2400" baseline="-25000" dirty="0">
                              <a:latin typeface="Arial" panose="020B0604020202020204" pitchFamily="34" charset="0"/>
                              <a:cs typeface="Arial" panose="020B0604020202020204" pitchFamily="34" charset="0"/>
                            </a:rPr>
                            <a:t>i</a:t>
                          </a:r>
                        </a:p>
                      </a:txBody>
                      <a:tcPr>
                        <a:lnB w="12700" cap="flat" cmpd="sng" algn="ctr">
                          <a:solidFill>
                            <a:schemeClr val="tx1"/>
                          </a:solidFill>
                          <a:prstDash val="solid"/>
                          <a:round/>
                          <a:headEnd type="none" w="med" len="med"/>
                          <a:tailEnd type="none" w="med" len="med"/>
                        </a:lnB>
                      </a:tcPr>
                    </a:tc>
                    <a:tc>
                      <a:txBody>
                        <a:bodyPr/>
                        <a:lstStyle/>
                        <a:p>
                          <a:r>
                            <a:rPr lang="en-US" sz="3200" baseline="-25000" dirty="0">
                              <a:latin typeface="Arial" panose="020B0604020202020204" pitchFamily="34" charset="0"/>
                              <a:cs typeface="Arial" panose="020B0604020202020204" pitchFamily="34" charset="0"/>
                            </a:rPr>
                            <a:t>Average A in km2</a:t>
                          </a:r>
                        </a:p>
                      </a:txBody>
                      <a:tcPr>
                        <a:lnB w="12700" cap="flat" cmpd="sng" algn="ctr">
                          <a:solidFill>
                            <a:schemeClr val="tx1"/>
                          </a:solidFill>
                          <a:prstDash val="solid"/>
                          <a:round/>
                          <a:headEnd type="none" w="med" len="med"/>
                          <a:tailEnd type="none" w="med" len="med"/>
                        </a:lnB>
                      </a:tcPr>
                    </a:tc>
                    <a:tc>
                      <a:txBody>
                        <a:bodyPr/>
                        <a:lstStyle/>
                        <a:p>
                          <a:r>
                            <a:rPr lang="en-US" sz="3200" baseline="-25000" dirty="0">
                              <a:latin typeface="Arial" panose="020B0604020202020204" pitchFamily="34" charset="0"/>
                              <a:cs typeface="Arial" panose="020B0604020202020204" pitchFamily="34" charset="0"/>
                            </a:rPr>
                            <a:t>Weighted rainfall </a:t>
                          </a:r>
                          <a14:m>
                            <m:oMath xmlns:m="http://schemas.openxmlformats.org/officeDocument/2006/math">
                              <m:r>
                                <a:rPr lang="en-US" sz="3200" smtClean="0">
                                  <a:latin typeface="Cambria Math" panose="02040503050406030204" pitchFamily="18" charset="0"/>
                                </a:rPr>
                                <m:t> </m:t>
                              </m:r>
                            </m:oMath>
                          </a14:m>
                          <a:endParaRPr lang="en-US" sz="320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𝑃</m:t>
                                </m:r>
                                <m:r>
                                  <a:rPr lang="en-US" sz="2400" baseline="-25000" smtClean="0">
                                    <a:latin typeface="Cambria Math" panose="02040503050406030204" pitchFamily="18" charset="0"/>
                                  </a:rPr>
                                  <m:t>𝑖</m:t>
                                </m:r>
                                <m:r>
                                  <a:rPr lang="en-US" sz="2400" smtClean="0">
                                    <a:latin typeface="Cambria Math" panose="02040503050406030204" pitchFamily="18" charset="0"/>
                                  </a:rPr>
                                  <m:t>𝐴</m:t>
                                </m:r>
                                <m:r>
                                  <a:rPr lang="en-US" sz="2400" baseline="-25000" smtClean="0">
                                    <a:latin typeface="Cambria Math" panose="02040503050406030204" pitchFamily="18" charset="0"/>
                                  </a:rPr>
                                  <m:t>𝑖</m:t>
                                </m:r>
                              </m:oMath>
                            </m:oMathPara>
                          </a14:m>
                          <a:endParaRPr lang="en-US" sz="2400" baseline="-250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441184"/>
                      </a:ext>
                    </a:extLst>
                  </a:tr>
                  <a:tr h="370840">
                    <a:tc>
                      <a:txBody>
                        <a:bodyPr/>
                        <a:lstStyle/>
                        <a:p>
                          <a:r>
                            <a:rPr lang="en-US" sz="2400" dirty="0"/>
                            <a:t>p1</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2400" dirty="0"/>
                            <a:t>10</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2400" dirty="0"/>
                            <a:t>0.22</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2400" dirty="0"/>
                            <a:t>2.2</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8509653"/>
                      </a:ext>
                    </a:extLst>
                  </a:tr>
                  <a:tr h="370840">
                    <a:tc>
                      <a:txBody>
                        <a:bodyPr/>
                        <a:lstStyle/>
                        <a:p>
                          <a:r>
                            <a:rPr lang="en-US" sz="2400" dirty="0"/>
                            <a:t>P2</a:t>
                          </a:r>
                          <a:endParaRPr lang="en-US" sz="2400" dirty="0">
                            <a:latin typeface="Arial" panose="020B0604020202020204" pitchFamily="34" charset="0"/>
                            <a:cs typeface="Arial" panose="020B0604020202020204" pitchFamily="34" charset="0"/>
                          </a:endParaRPr>
                        </a:p>
                      </a:txBody>
                      <a:tcPr/>
                    </a:tc>
                    <a:tc>
                      <a:txBody>
                        <a:bodyPr/>
                        <a:lstStyle/>
                        <a:p>
                          <a:r>
                            <a:rPr lang="en-US" sz="2400" dirty="0"/>
                            <a:t>20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4.02</a:t>
                          </a:r>
                          <a:endParaRPr lang="en-US" sz="2400" dirty="0">
                            <a:latin typeface="Arial" panose="020B0604020202020204" pitchFamily="34" charset="0"/>
                            <a:cs typeface="Arial" panose="020B0604020202020204" pitchFamily="34" charset="0"/>
                          </a:endParaRPr>
                        </a:p>
                      </a:txBody>
                      <a:tcPr/>
                    </a:tc>
                    <a:tc>
                      <a:txBody>
                        <a:bodyPr/>
                        <a:lstStyle/>
                        <a:p>
                          <a:r>
                            <a:rPr lang="en-US" sz="2400" dirty="0"/>
                            <a:t>80.4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8056203"/>
                      </a:ext>
                    </a:extLst>
                  </a:tr>
                  <a:tr h="370840">
                    <a:tc>
                      <a:txBody>
                        <a:bodyPr/>
                        <a:lstStyle/>
                        <a:p>
                          <a:r>
                            <a:rPr lang="en-US" sz="2400" dirty="0"/>
                            <a:t>P3</a:t>
                          </a:r>
                          <a:endParaRPr lang="en-US" sz="2400" dirty="0">
                            <a:latin typeface="Arial" panose="020B0604020202020204" pitchFamily="34" charset="0"/>
                            <a:cs typeface="Arial" panose="020B0604020202020204" pitchFamily="34" charset="0"/>
                          </a:endParaRPr>
                        </a:p>
                      </a:txBody>
                      <a:tcPr/>
                    </a:tc>
                    <a:tc>
                      <a:txBody>
                        <a:bodyPr/>
                        <a:lstStyle/>
                        <a:p>
                          <a:r>
                            <a:rPr lang="en-US" sz="2400" dirty="0"/>
                            <a:t>30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1.35</a:t>
                          </a:r>
                          <a:endParaRPr lang="en-US" sz="2400" dirty="0">
                            <a:latin typeface="Arial" panose="020B0604020202020204" pitchFamily="34" charset="0"/>
                            <a:cs typeface="Arial" panose="020B0604020202020204" pitchFamily="34" charset="0"/>
                          </a:endParaRPr>
                        </a:p>
                      </a:txBody>
                      <a:tcPr/>
                    </a:tc>
                    <a:tc>
                      <a:txBody>
                        <a:bodyPr/>
                        <a:lstStyle/>
                        <a:p>
                          <a:r>
                            <a:rPr lang="en-US" sz="2400" dirty="0"/>
                            <a:t>40.5</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6135189"/>
                      </a:ext>
                    </a:extLst>
                  </a:tr>
                  <a:tr h="370840">
                    <a:tc>
                      <a:txBody>
                        <a:bodyPr/>
                        <a:lstStyle/>
                        <a:p>
                          <a:r>
                            <a:rPr lang="en-US" sz="2400" dirty="0"/>
                            <a:t>P4</a:t>
                          </a:r>
                          <a:endParaRPr lang="en-US" sz="2400" dirty="0">
                            <a:latin typeface="Arial" panose="020B0604020202020204" pitchFamily="34" charset="0"/>
                            <a:cs typeface="Arial" panose="020B0604020202020204" pitchFamily="34" charset="0"/>
                          </a:endParaRPr>
                        </a:p>
                      </a:txBody>
                      <a:tcPr/>
                    </a:tc>
                    <a:tc>
                      <a:txBody>
                        <a:bodyPr/>
                        <a:lstStyle/>
                        <a:p>
                          <a:r>
                            <a:rPr lang="en-US" sz="2400" dirty="0"/>
                            <a:t>40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1.60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64.0</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0690442"/>
                      </a:ext>
                    </a:extLst>
                  </a:tr>
                  <a:tr h="370840">
                    <a:tc>
                      <a:txBody>
                        <a:bodyPr/>
                        <a:lstStyle/>
                        <a:p>
                          <a:r>
                            <a:rPr lang="en-US" sz="2400" dirty="0"/>
                            <a:t>p5</a:t>
                          </a:r>
                          <a:endParaRPr lang="en-US" sz="2400" dirty="0">
                            <a:latin typeface="Arial" panose="020B0604020202020204" pitchFamily="34" charset="0"/>
                            <a:cs typeface="Arial" panose="020B0604020202020204" pitchFamily="34" charset="0"/>
                          </a:endParaRPr>
                        </a:p>
                      </a:txBody>
                      <a:tcPr/>
                    </a:tc>
                    <a:tc>
                      <a:txBody>
                        <a:bodyPr/>
                        <a:lstStyle/>
                        <a:p>
                          <a:r>
                            <a:rPr lang="en-US" sz="2400" dirty="0"/>
                            <a:t>50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1.95</a:t>
                          </a:r>
                          <a:endParaRPr lang="en-US" sz="2400" dirty="0">
                            <a:latin typeface="Arial" panose="020B0604020202020204" pitchFamily="34" charset="0"/>
                            <a:cs typeface="Arial" panose="020B0604020202020204" pitchFamily="34" charset="0"/>
                          </a:endParaRPr>
                        </a:p>
                      </a:txBody>
                      <a:tcPr/>
                    </a:tc>
                    <a:tc>
                      <a:txBody>
                        <a:bodyPr/>
                        <a:lstStyle/>
                        <a:p>
                          <a:r>
                            <a:rPr lang="en-US" sz="2400" dirty="0"/>
                            <a:t>97.5</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4400494"/>
                      </a:ext>
                    </a:extLst>
                  </a:tr>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b="1" dirty="0"/>
                            <a:t>150</a:t>
                          </a:r>
                          <a:endParaRPr lang="en-US" sz="2400" b="1" dirty="0">
                            <a:latin typeface="Arial" panose="020B0604020202020204" pitchFamily="34" charset="0"/>
                            <a:cs typeface="Arial" panose="020B0604020202020204" pitchFamily="34" charset="0"/>
                          </a:endParaRPr>
                        </a:p>
                      </a:txBody>
                      <a:tcPr/>
                    </a:tc>
                    <a:tc>
                      <a:txBody>
                        <a:bodyPr/>
                        <a:lstStyle/>
                        <a:p>
                          <a:r>
                            <a:rPr lang="en-US" sz="2400" b="1" dirty="0"/>
                            <a:t>9.14</a:t>
                          </a:r>
                          <a:endParaRPr lang="en-US" sz="2400" b="1" dirty="0">
                            <a:latin typeface="Arial" panose="020B0604020202020204" pitchFamily="34" charset="0"/>
                            <a:cs typeface="Arial" panose="020B0604020202020204" pitchFamily="34" charset="0"/>
                          </a:endParaRPr>
                        </a:p>
                      </a:txBody>
                      <a:tcPr/>
                    </a:tc>
                    <a:tc>
                      <a:txBody>
                        <a:bodyPr/>
                        <a:lstStyle/>
                        <a:p>
                          <a:r>
                            <a:rPr lang="en-US" sz="2400" b="1" dirty="0"/>
                            <a:t>284.6</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4710725"/>
                      </a:ext>
                    </a:extLst>
                  </a:tr>
                  <a:tr h="370840">
                    <a:tc>
                      <a:txBody>
                        <a:bodyPr/>
                        <a:lstStyle/>
                        <a:p>
                          <a:endParaRPr lang="en-US" sz="2400" dirty="0">
                            <a:latin typeface="Arial" panose="020B0604020202020204" pitchFamily="34" charset="0"/>
                            <a:cs typeface="Arial" panose="020B0604020202020204" pitchFamily="34" charset="0"/>
                          </a:endParaRPr>
                        </a:p>
                      </a:txBody>
                      <a:tcPr/>
                    </a:tc>
                    <a:tc gridSpan="3">
                      <a:txBody>
                        <a:bodyPr/>
                        <a:lstStyle/>
                        <a:p>
                          <a:r>
                            <a:rPr lang="en-US" sz="2400" b="1" dirty="0"/>
                            <a:t>284.6/9.14 = 31.1mm</a:t>
                          </a:r>
                          <a:endParaRPr lang="en-US" sz="2400" b="1" dirty="0">
                            <a:latin typeface="Arial" panose="020B0604020202020204" pitchFamily="34" charset="0"/>
                            <a:cs typeface="Arial" panose="020B0604020202020204" pitchFamily="34" charset="0"/>
                          </a:endParaRPr>
                        </a:p>
                      </a:txBody>
                      <a:tcPr/>
                    </a:tc>
                    <a:tc hMerge="1">
                      <a:txBody>
                        <a:bodyPr/>
                        <a:lstStyle/>
                        <a:p>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090731"/>
                      </a:ext>
                    </a:extLst>
                  </a:tr>
                </a:tbl>
              </a:graphicData>
            </a:graphic>
          </p:graphicFrame>
        </mc:Choice>
        <mc:Fallback xmlns="">
          <p:graphicFrame>
            <p:nvGraphicFramePr>
              <p:cNvPr id="4" name="Content Placeholder 3">
                <a:extLst>
                  <a:ext uri="{FF2B5EF4-FFF2-40B4-BE49-F238E27FC236}">
                    <a16:creationId xmlns:a16="http://schemas.microsoft.com/office/drawing/2014/main" id="{CEE6EF63-97E7-4B51-9D25-63F8603E28E6}"/>
                  </a:ext>
                </a:extLst>
              </p:cNvPr>
              <p:cNvGraphicFramePr>
                <a:graphicFrameLocks/>
              </p:cNvGraphicFramePr>
              <p:nvPr>
                <p:extLst>
                  <p:ext uri="{D42A27DB-BD31-4B8C-83A1-F6EECF244321}">
                    <p14:modId xmlns:p14="http://schemas.microsoft.com/office/powerpoint/2010/main" val="3007657442"/>
                  </p:ext>
                </p:extLst>
              </p:nvPr>
            </p:nvGraphicFramePr>
            <p:xfrm>
              <a:off x="419100" y="1774825"/>
              <a:ext cx="5728482" cy="4461955"/>
            </p:xfrm>
            <a:graphic>
              <a:graphicData uri="http://schemas.openxmlformats.org/drawingml/2006/table">
                <a:tbl>
                  <a:tblPr firstCol="1">
                    <a:tableStyleId>{2D5ABB26-0587-4C30-8999-92F81FD0307C}</a:tableStyleId>
                  </a:tblPr>
                  <a:tblGrid>
                    <a:gridCol w="1409700">
                      <a:extLst>
                        <a:ext uri="{9D8B030D-6E8A-4147-A177-3AD203B41FA5}">
                          <a16:colId xmlns:a16="http://schemas.microsoft.com/office/drawing/2014/main" val="3452517980"/>
                        </a:ext>
                      </a:extLst>
                    </a:gridCol>
                    <a:gridCol w="1689100">
                      <a:extLst>
                        <a:ext uri="{9D8B030D-6E8A-4147-A177-3AD203B41FA5}">
                          <a16:colId xmlns:a16="http://schemas.microsoft.com/office/drawing/2014/main" val="1801556489"/>
                        </a:ext>
                      </a:extLst>
                    </a:gridCol>
                    <a:gridCol w="1231900">
                      <a:extLst>
                        <a:ext uri="{9D8B030D-6E8A-4147-A177-3AD203B41FA5}">
                          <a16:colId xmlns:a16="http://schemas.microsoft.com/office/drawing/2014/main" val="346144863"/>
                        </a:ext>
                      </a:extLst>
                    </a:gridCol>
                    <a:gridCol w="1397782">
                      <a:extLst>
                        <a:ext uri="{9D8B030D-6E8A-4147-A177-3AD203B41FA5}">
                          <a16:colId xmlns:a16="http://schemas.microsoft.com/office/drawing/2014/main" val="3832957141"/>
                        </a:ext>
                      </a:extLst>
                    </a:gridCol>
                  </a:tblGrid>
                  <a:tr h="1261555">
                    <a:tc>
                      <a:txBody>
                        <a:bodyPr/>
                        <a:lstStyle/>
                        <a:p>
                          <a:r>
                            <a:rPr lang="en-US" sz="2400" dirty="0">
                              <a:latin typeface="Arial" panose="020B0604020202020204" pitchFamily="34" charset="0"/>
                              <a:cs typeface="Arial" panose="020B0604020202020204" pitchFamily="34" charset="0"/>
                            </a:rPr>
                            <a:t>stations</a:t>
                          </a:r>
                        </a:p>
                      </a:txBody>
                      <a:tcPr>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Observed rainfall</a:t>
                          </a:r>
                        </a:p>
                        <a:p>
                          <a:r>
                            <a:rPr lang="en-US" sz="2400" dirty="0">
                              <a:latin typeface="Arial" panose="020B0604020202020204" pitchFamily="34" charset="0"/>
                              <a:cs typeface="Arial" panose="020B0604020202020204" pitchFamily="34" charset="0"/>
                            </a:rPr>
                            <a:t> (mm) p</a:t>
                          </a:r>
                          <a:r>
                            <a:rPr lang="en-US" sz="2400" baseline="-25000" dirty="0">
                              <a:latin typeface="Arial" panose="020B0604020202020204" pitchFamily="34" charset="0"/>
                              <a:cs typeface="Arial" panose="020B0604020202020204" pitchFamily="34" charset="0"/>
                            </a:rPr>
                            <a:t>i</a:t>
                          </a:r>
                        </a:p>
                      </a:txBody>
                      <a:tcPr>
                        <a:lnB w="12700" cap="flat" cmpd="sng" algn="ctr">
                          <a:solidFill>
                            <a:schemeClr val="tx1"/>
                          </a:solidFill>
                          <a:prstDash val="solid"/>
                          <a:round/>
                          <a:headEnd type="none" w="med" len="med"/>
                          <a:tailEnd type="none" w="med" len="med"/>
                        </a:lnB>
                      </a:tcPr>
                    </a:tc>
                    <a:tc>
                      <a:txBody>
                        <a:bodyPr/>
                        <a:lstStyle/>
                        <a:p>
                          <a:r>
                            <a:rPr lang="en-US" sz="3200" baseline="-25000" dirty="0">
                              <a:latin typeface="Arial" panose="020B0604020202020204" pitchFamily="34" charset="0"/>
                              <a:cs typeface="Arial" panose="020B0604020202020204" pitchFamily="34" charset="0"/>
                            </a:rPr>
                            <a:t>Average A in km2</a:t>
                          </a:r>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l="-309130" t="-3382" r="-435" b="-264734"/>
                          </a:stretch>
                        </a:blipFill>
                      </a:tcPr>
                    </a:tc>
                    <a:extLst>
                      <a:ext uri="{0D108BD9-81ED-4DB2-BD59-A6C34878D82A}">
                        <a16:rowId xmlns:a16="http://schemas.microsoft.com/office/drawing/2014/main" val="3454441184"/>
                      </a:ext>
                    </a:extLst>
                  </a:tr>
                  <a:tr h="457200">
                    <a:tc>
                      <a:txBody>
                        <a:bodyPr/>
                        <a:lstStyle/>
                        <a:p>
                          <a:r>
                            <a:rPr lang="en-US" sz="2400" dirty="0"/>
                            <a:t>p1</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2400" dirty="0"/>
                            <a:t>10</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2400" dirty="0"/>
                            <a:t>0.22</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2400" dirty="0"/>
                            <a:t>2.2</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8509653"/>
                      </a:ext>
                    </a:extLst>
                  </a:tr>
                  <a:tr h="457200">
                    <a:tc>
                      <a:txBody>
                        <a:bodyPr/>
                        <a:lstStyle/>
                        <a:p>
                          <a:r>
                            <a:rPr lang="en-US" sz="2400" dirty="0"/>
                            <a:t>P2</a:t>
                          </a:r>
                          <a:endParaRPr lang="en-US" sz="2400" dirty="0">
                            <a:latin typeface="Arial" panose="020B0604020202020204" pitchFamily="34" charset="0"/>
                            <a:cs typeface="Arial" panose="020B0604020202020204" pitchFamily="34" charset="0"/>
                          </a:endParaRPr>
                        </a:p>
                      </a:txBody>
                      <a:tcPr/>
                    </a:tc>
                    <a:tc>
                      <a:txBody>
                        <a:bodyPr/>
                        <a:lstStyle/>
                        <a:p>
                          <a:r>
                            <a:rPr lang="en-US" sz="2400" dirty="0"/>
                            <a:t>20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4.02</a:t>
                          </a:r>
                          <a:endParaRPr lang="en-US" sz="2400" dirty="0">
                            <a:latin typeface="Arial" panose="020B0604020202020204" pitchFamily="34" charset="0"/>
                            <a:cs typeface="Arial" panose="020B0604020202020204" pitchFamily="34" charset="0"/>
                          </a:endParaRPr>
                        </a:p>
                      </a:txBody>
                      <a:tcPr/>
                    </a:tc>
                    <a:tc>
                      <a:txBody>
                        <a:bodyPr/>
                        <a:lstStyle/>
                        <a:p>
                          <a:r>
                            <a:rPr lang="en-US" sz="2400" dirty="0"/>
                            <a:t>80.4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8056203"/>
                      </a:ext>
                    </a:extLst>
                  </a:tr>
                  <a:tr h="457200">
                    <a:tc>
                      <a:txBody>
                        <a:bodyPr/>
                        <a:lstStyle/>
                        <a:p>
                          <a:r>
                            <a:rPr lang="en-US" sz="2400" dirty="0"/>
                            <a:t>P3</a:t>
                          </a:r>
                          <a:endParaRPr lang="en-US" sz="2400" dirty="0">
                            <a:latin typeface="Arial" panose="020B0604020202020204" pitchFamily="34" charset="0"/>
                            <a:cs typeface="Arial" panose="020B0604020202020204" pitchFamily="34" charset="0"/>
                          </a:endParaRPr>
                        </a:p>
                      </a:txBody>
                      <a:tcPr/>
                    </a:tc>
                    <a:tc>
                      <a:txBody>
                        <a:bodyPr/>
                        <a:lstStyle/>
                        <a:p>
                          <a:r>
                            <a:rPr lang="en-US" sz="2400" dirty="0"/>
                            <a:t>30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1.35</a:t>
                          </a:r>
                          <a:endParaRPr lang="en-US" sz="2400" dirty="0">
                            <a:latin typeface="Arial" panose="020B0604020202020204" pitchFamily="34" charset="0"/>
                            <a:cs typeface="Arial" panose="020B0604020202020204" pitchFamily="34" charset="0"/>
                          </a:endParaRPr>
                        </a:p>
                      </a:txBody>
                      <a:tcPr/>
                    </a:tc>
                    <a:tc>
                      <a:txBody>
                        <a:bodyPr/>
                        <a:lstStyle/>
                        <a:p>
                          <a:r>
                            <a:rPr lang="en-US" sz="2400" dirty="0"/>
                            <a:t>40.5</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6135189"/>
                      </a:ext>
                    </a:extLst>
                  </a:tr>
                  <a:tr h="457200">
                    <a:tc>
                      <a:txBody>
                        <a:bodyPr/>
                        <a:lstStyle/>
                        <a:p>
                          <a:r>
                            <a:rPr lang="en-US" sz="2400" dirty="0"/>
                            <a:t>P4</a:t>
                          </a:r>
                          <a:endParaRPr lang="en-US" sz="2400" dirty="0">
                            <a:latin typeface="Arial" panose="020B0604020202020204" pitchFamily="34" charset="0"/>
                            <a:cs typeface="Arial" panose="020B0604020202020204" pitchFamily="34" charset="0"/>
                          </a:endParaRPr>
                        </a:p>
                      </a:txBody>
                      <a:tcPr/>
                    </a:tc>
                    <a:tc>
                      <a:txBody>
                        <a:bodyPr/>
                        <a:lstStyle/>
                        <a:p>
                          <a:r>
                            <a:rPr lang="en-US" sz="2400" dirty="0"/>
                            <a:t>40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1.60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64.0</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0690442"/>
                      </a:ext>
                    </a:extLst>
                  </a:tr>
                  <a:tr h="457200">
                    <a:tc>
                      <a:txBody>
                        <a:bodyPr/>
                        <a:lstStyle/>
                        <a:p>
                          <a:r>
                            <a:rPr lang="en-US" sz="2400" dirty="0"/>
                            <a:t>p5</a:t>
                          </a:r>
                          <a:endParaRPr lang="en-US" sz="2400" dirty="0">
                            <a:latin typeface="Arial" panose="020B0604020202020204" pitchFamily="34" charset="0"/>
                            <a:cs typeface="Arial" panose="020B0604020202020204" pitchFamily="34" charset="0"/>
                          </a:endParaRPr>
                        </a:p>
                      </a:txBody>
                      <a:tcPr/>
                    </a:tc>
                    <a:tc>
                      <a:txBody>
                        <a:bodyPr/>
                        <a:lstStyle/>
                        <a:p>
                          <a:r>
                            <a:rPr lang="en-US" sz="2400" dirty="0"/>
                            <a:t>50</a:t>
                          </a:r>
                          <a:endParaRPr lang="en-US" sz="2400" dirty="0">
                            <a:latin typeface="Arial" panose="020B0604020202020204" pitchFamily="34" charset="0"/>
                            <a:cs typeface="Arial" panose="020B0604020202020204" pitchFamily="34" charset="0"/>
                          </a:endParaRPr>
                        </a:p>
                      </a:txBody>
                      <a:tcPr/>
                    </a:tc>
                    <a:tc>
                      <a:txBody>
                        <a:bodyPr/>
                        <a:lstStyle/>
                        <a:p>
                          <a:r>
                            <a:rPr lang="en-US" sz="2400" dirty="0"/>
                            <a:t>1.95</a:t>
                          </a:r>
                          <a:endParaRPr lang="en-US" sz="2400" dirty="0">
                            <a:latin typeface="Arial" panose="020B0604020202020204" pitchFamily="34" charset="0"/>
                            <a:cs typeface="Arial" panose="020B0604020202020204" pitchFamily="34" charset="0"/>
                          </a:endParaRPr>
                        </a:p>
                      </a:txBody>
                      <a:tcPr/>
                    </a:tc>
                    <a:tc>
                      <a:txBody>
                        <a:bodyPr/>
                        <a:lstStyle/>
                        <a:p>
                          <a:r>
                            <a:rPr lang="en-US" sz="2400" dirty="0"/>
                            <a:t>97.5</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4400494"/>
                      </a:ext>
                    </a:extLst>
                  </a:tr>
                  <a:tr h="457200">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b="1" dirty="0"/>
                            <a:t>150</a:t>
                          </a:r>
                          <a:endParaRPr lang="en-US" sz="2400" b="1" dirty="0">
                            <a:latin typeface="Arial" panose="020B0604020202020204" pitchFamily="34" charset="0"/>
                            <a:cs typeface="Arial" panose="020B0604020202020204" pitchFamily="34" charset="0"/>
                          </a:endParaRPr>
                        </a:p>
                      </a:txBody>
                      <a:tcPr/>
                    </a:tc>
                    <a:tc>
                      <a:txBody>
                        <a:bodyPr/>
                        <a:lstStyle/>
                        <a:p>
                          <a:r>
                            <a:rPr lang="en-US" sz="2400" b="1" dirty="0"/>
                            <a:t>9.14</a:t>
                          </a:r>
                          <a:endParaRPr lang="en-US" sz="2400" b="1" dirty="0">
                            <a:latin typeface="Arial" panose="020B0604020202020204" pitchFamily="34" charset="0"/>
                            <a:cs typeface="Arial" panose="020B0604020202020204" pitchFamily="34" charset="0"/>
                          </a:endParaRPr>
                        </a:p>
                      </a:txBody>
                      <a:tcPr/>
                    </a:tc>
                    <a:tc>
                      <a:txBody>
                        <a:bodyPr/>
                        <a:lstStyle/>
                        <a:p>
                          <a:r>
                            <a:rPr lang="en-US" sz="2400" b="1" dirty="0"/>
                            <a:t>284.6</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4710725"/>
                      </a:ext>
                    </a:extLst>
                  </a:tr>
                  <a:tr h="457200">
                    <a:tc>
                      <a:txBody>
                        <a:bodyPr/>
                        <a:lstStyle/>
                        <a:p>
                          <a:endParaRPr lang="en-US" sz="2400" dirty="0">
                            <a:latin typeface="Arial" panose="020B0604020202020204" pitchFamily="34" charset="0"/>
                            <a:cs typeface="Arial" panose="020B0604020202020204" pitchFamily="34" charset="0"/>
                          </a:endParaRPr>
                        </a:p>
                      </a:txBody>
                      <a:tcPr/>
                    </a:tc>
                    <a:tc gridSpan="3">
                      <a:txBody>
                        <a:bodyPr/>
                        <a:lstStyle/>
                        <a:p>
                          <a:r>
                            <a:rPr lang="en-US" sz="2400" b="1" dirty="0"/>
                            <a:t>284.6/9.14 = 31.1mm</a:t>
                          </a:r>
                          <a:endParaRPr lang="en-US" sz="2400" b="1" dirty="0">
                            <a:latin typeface="Arial" panose="020B0604020202020204" pitchFamily="34" charset="0"/>
                            <a:cs typeface="Arial" panose="020B0604020202020204" pitchFamily="34" charset="0"/>
                          </a:endParaRPr>
                        </a:p>
                      </a:txBody>
                      <a:tcPr/>
                    </a:tc>
                    <a:tc hMerge="1">
                      <a:txBody>
                        <a:bodyPr/>
                        <a:lstStyle/>
                        <a:p>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090731"/>
                      </a:ext>
                    </a:extLst>
                  </a:tr>
                </a:tbl>
              </a:graphicData>
            </a:graphic>
          </p:graphicFrame>
        </mc:Fallback>
      </mc:AlternateContent>
      <p:pic>
        <p:nvPicPr>
          <p:cNvPr id="7" name="Picture 6">
            <a:extLst>
              <a:ext uri="{FF2B5EF4-FFF2-40B4-BE49-F238E27FC236}">
                <a16:creationId xmlns:a16="http://schemas.microsoft.com/office/drawing/2014/main" id="{BF4B2C81-0326-4D3F-A6AD-D4FBEBB85F6C}"/>
              </a:ext>
            </a:extLst>
          </p:cNvPr>
          <p:cNvPicPr>
            <a:picLocks noChangeAspect="1"/>
          </p:cNvPicPr>
          <p:nvPr/>
        </p:nvPicPr>
        <p:blipFill>
          <a:blip r:embed="rId3"/>
          <a:stretch>
            <a:fillRect/>
          </a:stretch>
        </p:blipFill>
        <p:spPr>
          <a:xfrm>
            <a:off x="7137400" y="254000"/>
            <a:ext cx="4216400" cy="6235700"/>
          </a:xfrm>
          <a:prstGeom prst="rect">
            <a:avLst/>
          </a:prstGeom>
        </p:spPr>
      </p:pic>
    </p:spTree>
    <p:extLst>
      <p:ext uri="{BB962C8B-B14F-4D97-AF65-F5344CB8AC3E}">
        <p14:creationId xmlns:p14="http://schemas.microsoft.com/office/powerpoint/2010/main" val="3978649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25EF17-1991-44E5-B611-A54262319B11}"/>
              </a:ext>
            </a:extLst>
          </p:cNvPr>
          <p:cNvSpPr>
            <a:spLocks noGrp="1"/>
          </p:cNvSpPr>
          <p:nvPr>
            <p:ph idx="1"/>
          </p:nvPr>
        </p:nvSpPr>
        <p:spPr>
          <a:xfrm>
            <a:off x="266700" y="203200"/>
            <a:ext cx="11607800" cy="6451600"/>
          </a:xfrm>
        </p:spPr>
        <p:txBody>
          <a:bodyPr>
            <a:normAutofit/>
          </a:bodyPr>
          <a:lstStyle/>
          <a:p>
            <a:pPr>
              <a:buFont typeface="Wingdings" panose="05000000000000000000" pitchFamily="2" charset="2"/>
              <a:buChar char="q"/>
            </a:pPr>
            <a:r>
              <a:rPr lang="en-US" sz="2400" b="1"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isohyetal</a:t>
            </a:r>
            <a:r>
              <a:rPr lang="en-US" sz="2400" b="1" dirty="0">
                <a:latin typeface="Arial" panose="020B0604020202020204" pitchFamily="34" charset="0"/>
                <a:cs typeface="Arial" panose="020B0604020202020204" pitchFamily="34" charset="0"/>
              </a:rPr>
              <a:t> method</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this method, the point rainfalls are plotted on a suitable base map and the lines of equal rainfall (isohyets) are drawn giving consideration to orographic effects and storm morphology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average rainfall between the successive isohyets taken as the average of the two </a:t>
            </a:r>
            <a:r>
              <a:rPr lang="en-US" sz="2400" dirty="0" err="1">
                <a:latin typeface="Arial" panose="020B0604020202020204" pitchFamily="34" charset="0"/>
                <a:cs typeface="Arial" panose="020B0604020202020204" pitchFamily="34" charset="0"/>
              </a:rPr>
              <a:t>isohyetal</a:t>
            </a:r>
            <a:r>
              <a:rPr lang="en-US" sz="2400" dirty="0">
                <a:latin typeface="Arial" panose="020B0604020202020204" pitchFamily="34" charset="0"/>
                <a:cs typeface="Arial" panose="020B0604020202020204" pitchFamily="34" charset="0"/>
              </a:rPr>
              <a:t> values are weighted with the area between the isohyets, added up and divided by the total area which gives the average depth of rainfall over the entire basin</a:t>
            </a:r>
          </a:p>
          <a:p>
            <a:endParaRPr lang="en-US" dirty="0"/>
          </a:p>
        </p:txBody>
      </p:sp>
      <p:pic>
        <p:nvPicPr>
          <p:cNvPr id="4" name="Picture 3">
            <a:extLst>
              <a:ext uri="{FF2B5EF4-FFF2-40B4-BE49-F238E27FC236}">
                <a16:creationId xmlns:a16="http://schemas.microsoft.com/office/drawing/2014/main" id="{E3539006-8B29-49D9-99B5-D8E612FB7D3F}"/>
              </a:ext>
            </a:extLst>
          </p:cNvPr>
          <p:cNvPicPr>
            <a:picLocks noChangeAspect="1"/>
          </p:cNvPicPr>
          <p:nvPr/>
        </p:nvPicPr>
        <p:blipFill>
          <a:blip r:embed="rId2"/>
          <a:stretch>
            <a:fillRect/>
          </a:stretch>
        </p:blipFill>
        <p:spPr>
          <a:xfrm>
            <a:off x="3898694" y="4127415"/>
            <a:ext cx="2400506" cy="1003385"/>
          </a:xfrm>
          <a:prstGeom prst="rect">
            <a:avLst/>
          </a:prstGeom>
        </p:spPr>
      </p:pic>
      <p:pic>
        <p:nvPicPr>
          <p:cNvPr id="5" name="Picture 4">
            <a:extLst>
              <a:ext uri="{FF2B5EF4-FFF2-40B4-BE49-F238E27FC236}">
                <a16:creationId xmlns:a16="http://schemas.microsoft.com/office/drawing/2014/main" id="{285046DF-68E6-45E7-901D-1E8DF4459527}"/>
              </a:ext>
            </a:extLst>
          </p:cNvPr>
          <p:cNvPicPr>
            <a:picLocks noChangeAspect="1"/>
          </p:cNvPicPr>
          <p:nvPr/>
        </p:nvPicPr>
        <p:blipFill>
          <a:blip r:embed="rId3"/>
          <a:stretch>
            <a:fillRect/>
          </a:stretch>
        </p:blipFill>
        <p:spPr>
          <a:xfrm>
            <a:off x="3193529" y="5468662"/>
            <a:ext cx="4312171" cy="1263774"/>
          </a:xfrm>
          <a:prstGeom prst="rect">
            <a:avLst/>
          </a:prstGeom>
        </p:spPr>
      </p:pic>
      <p:sp>
        <p:nvSpPr>
          <p:cNvPr id="6" name="Rectangle 5">
            <a:extLst>
              <a:ext uri="{FF2B5EF4-FFF2-40B4-BE49-F238E27FC236}">
                <a16:creationId xmlns:a16="http://schemas.microsoft.com/office/drawing/2014/main" id="{9A0161B2-ED18-4EB3-B446-33EF8A16B871}"/>
              </a:ext>
            </a:extLst>
          </p:cNvPr>
          <p:cNvSpPr/>
          <p:nvPr/>
        </p:nvSpPr>
        <p:spPr>
          <a:xfrm>
            <a:off x="7073900" y="4715301"/>
            <a:ext cx="4851400" cy="830997"/>
          </a:xfrm>
          <a:prstGeom prst="rect">
            <a:avLst/>
          </a:prstGeom>
        </p:spPr>
        <p:txBody>
          <a:bodyPr wrap="square">
            <a:spAutoFit/>
          </a:bodyPr>
          <a:lstStyle/>
          <a:p>
            <a:r>
              <a:rPr lang="en-US" sz="2400" dirty="0">
                <a:latin typeface="NewCenturySchlbk-Roman"/>
              </a:rPr>
              <a:t>where </a:t>
            </a:r>
            <a:r>
              <a:rPr lang="en-US" sz="2400" i="1" dirty="0">
                <a:latin typeface="NewCenturySchlbk-Italic"/>
              </a:rPr>
              <a:t>A</a:t>
            </a:r>
            <a:r>
              <a:rPr lang="en-US" sz="2400" baseline="-25000" dirty="0">
                <a:latin typeface="NewCenturySchlbk-Roman"/>
              </a:rPr>
              <a:t>1–2</a:t>
            </a:r>
            <a:r>
              <a:rPr lang="en-US" sz="2400" dirty="0">
                <a:latin typeface="NewCenturySchlbk-Roman"/>
              </a:rPr>
              <a:t> = area between the two successive isohyets </a:t>
            </a:r>
            <a:r>
              <a:rPr lang="en-US" sz="2400" i="1" dirty="0">
                <a:latin typeface="NewCenturySchlbk-Italic"/>
              </a:rPr>
              <a:t>P</a:t>
            </a:r>
            <a:r>
              <a:rPr lang="en-US" sz="2400" baseline="-25000" dirty="0">
                <a:latin typeface="NewCenturySchlbk-Roman"/>
              </a:rPr>
              <a:t>1</a:t>
            </a:r>
            <a:r>
              <a:rPr lang="en-US" sz="2400" dirty="0">
                <a:latin typeface="NewCenturySchlbk-Roman"/>
              </a:rPr>
              <a:t> and </a:t>
            </a:r>
            <a:r>
              <a:rPr lang="en-US" sz="2400" i="1" dirty="0">
                <a:latin typeface="NewCenturySchlbk-Italic"/>
              </a:rPr>
              <a:t>P</a:t>
            </a:r>
            <a:r>
              <a:rPr lang="en-US" sz="2400" baseline="-25000" dirty="0">
                <a:latin typeface="NewCenturySchlbk-Roman"/>
              </a:rPr>
              <a:t>2</a:t>
            </a:r>
            <a:endParaRPr lang="en-US" sz="2400" baseline="-25000" dirty="0"/>
          </a:p>
        </p:txBody>
      </p:sp>
    </p:spTree>
    <p:extLst>
      <p:ext uri="{BB962C8B-B14F-4D97-AF65-F5344CB8AC3E}">
        <p14:creationId xmlns:p14="http://schemas.microsoft.com/office/powerpoint/2010/main" val="2390697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B4A97-B12C-4DB7-8F77-D7BFA05FC267}"/>
              </a:ext>
            </a:extLst>
          </p:cNvPr>
          <p:cNvSpPr>
            <a:spLocks noGrp="1"/>
          </p:cNvSpPr>
          <p:nvPr>
            <p:ph idx="1"/>
          </p:nvPr>
        </p:nvSpPr>
        <p:spPr>
          <a:xfrm>
            <a:off x="126609" y="0"/>
            <a:ext cx="11227191" cy="6858000"/>
          </a:xfrm>
        </p:spPr>
        <p:txBody>
          <a:bodyPr/>
          <a:lstStyle/>
          <a:p>
            <a:r>
              <a:rPr lang="en-US" dirty="0"/>
              <a:t>Isohyet methods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D7DDE9D6-394E-4D32-A959-92740627E26D}"/>
                  </a:ext>
                </a:extLst>
              </p:cNvPr>
              <p:cNvGraphicFramePr>
                <a:graphicFrameLocks/>
              </p:cNvGraphicFramePr>
              <p:nvPr>
                <p:extLst>
                  <p:ext uri="{D42A27DB-BD31-4B8C-83A1-F6EECF244321}">
                    <p14:modId xmlns:p14="http://schemas.microsoft.com/office/powerpoint/2010/main" val="2168464571"/>
                  </p:ext>
                </p:extLst>
              </p:nvPr>
            </p:nvGraphicFramePr>
            <p:xfrm>
              <a:off x="267287" y="630341"/>
              <a:ext cx="6330461" cy="6254406"/>
            </p:xfrm>
            <a:graphic>
              <a:graphicData uri="http://schemas.openxmlformats.org/drawingml/2006/table">
                <a:tbl>
                  <a:tblPr firstRow="1" lastRow="1">
                    <a:tableStyleId>{9D7B26C5-4107-4FEC-AEDC-1716B250A1EF}</a:tableStyleId>
                  </a:tblPr>
                  <a:tblGrid>
                    <a:gridCol w="1557839">
                      <a:extLst>
                        <a:ext uri="{9D8B030D-6E8A-4147-A177-3AD203B41FA5}">
                          <a16:colId xmlns:a16="http://schemas.microsoft.com/office/drawing/2014/main" val="3452517980"/>
                        </a:ext>
                      </a:extLst>
                    </a:gridCol>
                    <a:gridCol w="1866599">
                      <a:extLst>
                        <a:ext uri="{9D8B030D-6E8A-4147-A177-3AD203B41FA5}">
                          <a16:colId xmlns:a16="http://schemas.microsoft.com/office/drawing/2014/main" val="1801556489"/>
                        </a:ext>
                      </a:extLst>
                    </a:gridCol>
                    <a:gridCol w="1361354">
                      <a:extLst>
                        <a:ext uri="{9D8B030D-6E8A-4147-A177-3AD203B41FA5}">
                          <a16:colId xmlns:a16="http://schemas.microsoft.com/office/drawing/2014/main" val="346144863"/>
                        </a:ext>
                      </a:extLst>
                    </a:gridCol>
                    <a:gridCol w="1544669">
                      <a:extLst>
                        <a:ext uri="{9D8B030D-6E8A-4147-A177-3AD203B41FA5}">
                          <a16:colId xmlns:a16="http://schemas.microsoft.com/office/drawing/2014/main" val="3832957141"/>
                        </a:ext>
                      </a:extLst>
                    </a:gridCol>
                  </a:tblGrid>
                  <a:tr h="1619845">
                    <a:tc>
                      <a:txBody>
                        <a:bodyPr/>
                        <a:lstStyle/>
                        <a:p>
                          <a:pPr>
                            <a:lnSpc>
                              <a:spcPct val="150000"/>
                            </a:lnSpc>
                          </a:pPr>
                          <a:r>
                            <a:rPr lang="en-US" sz="2400" dirty="0" err="1"/>
                            <a:t>Isohytes</a:t>
                          </a:r>
                          <a:endParaRPr lang="en-US" sz="2400" dirty="0"/>
                        </a:p>
                        <a:p>
                          <a:pPr>
                            <a:lnSpc>
                              <a:spcPct val="150000"/>
                            </a:lnSpc>
                          </a:pPr>
                          <a:r>
                            <a:rPr lang="en-US" sz="2400" dirty="0"/>
                            <a:t>(mm)</a:t>
                          </a:r>
                          <a:endParaRPr lang="en-US" sz="2400" dirty="0">
                            <a:latin typeface="Arial" panose="020B0604020202020204" pitchFamily="34" charset="0"/>
                            <a:cs typeface="Arial" panose="020B0604020202020204" pitchFamily="34" charset="0"/>
                          </a:endParaRPr>
                        </a:p>
                      </a:txBody>
                      <a:tcPr/>
                    </a:tc>
                    <a:tc>
                      <a:txBody>
                        <a:bodyPr/>
                        <a:lstStyle/>
                        <a:p>
                          <a:pPr>
                            <a:lnSpc>
                              <a:spcPct val="150000"/>
                            </a:lnSpc>
                          </a:pPr>
                          <a:r>
                            <a:rPr lang="en-US" sz="2400" dirty="0"/>
                            <a:t>Area enclosed (km2) A</a:t>
                          </a:r>
                          <a:r>
                            <a:rPr lang="en-US" sz="2400" baseline="-25000" dirty="0"/>
                            <a:t>i</a:t>
                          </a:r>
                          <a:endParaRPr lang="en-US" sz="2400" baseline="-25000" dirty="0">
                            <a:latin typeface="Arial" panose="020B0604020202020204" pitchFamily="34" charset="0"/>
                            <a:cs typeface="Arial" panose="020B0604020202020204" pitchFamily="34" charset="0"/>
                          </a:endParaRPr>
                        </a:p>
                      </a:txBody>
                      <a:tcPr/>
                    </a:tc>
                    <a:tc>
                      <a:txBody>
                        <a:bodyPr/>
                        <a:lstStyle/>
                        <a:p>
                          <a:pPr>
                            <a:lnSpc>
                              <a:spcPct val="150000"/>
                            </a:lnSpc>
                          </a:pPr>
                          <a:r>
                            <a:rPr lang="en-US" sz="3200" baseline="-25000" dirty="0"/>
                            <a:t>Average rainfall</a:t>
                          </a:r>
                        </a:p>
                        <a:p>
                          <a:pPr>
                            <a:lnSpc>
                              <a:spcPct val="150000"/>
                            </a:lnSpc>
                          </a:pPr>
                          <a:r>
                            <a:rPr lang="en-US" sz="3200" baseline="-25000" dirty="0"/>
                            <a:t>(mm) Pi</a:t>
                          </a:r>
                          <a:endParaRPr lang="en-US" sz="3200" baseline="-25000" dirty="0">
                            <a:latin typeface="Arial" panose="020B0604020202020204" pitchFamily="34" charset="0"/>
                            <a:cs typeface="Arial" panose="020B0604020202020204" pitchFamily="34" charset="0"/>
                          </a:endParaRPr>
                        </a:p>
                      </a:txBody>
                      <a:tcPr/>
                    </a:tc>
                    <a:tc>
                      <a:txBody>
                        <a:bodyPr/>
                        <a:lstStyle/>
                        <a:p>
                          <a:pPr>
                            <a:lnSpc>
                              <a:spcPct val="150000"/>
                            </a:lnSpc>
                          </a:pPr>
                          <a:r>
                            <a:rPr lang="en-US" sz="3200" baseline="-25000" dirty="0"/>
                            <a:t> Rainfall volume</a:t>
                          </a:r>
                          <a14:m>
                            <m:oMath xmlns:m="http://schemas.openxmlformats.org/officeDocument/2006/math">
                              <m:r>
                                <a:rPr lang="en-US" sz="2400" smtClean="0">
                                  <a:latin typeface="Cambria Math" panose="02040503050406030204" pitchFamily="18" charset="0"/>
                                </a:rPr>
                                <m:t>𝑃</m:t>
                              </m:r>
                              <m:r>
                                <a:rPr lang="en-US" sz="2400" baseline="-25000" smtClean="0">
                                  <a:latin typeface="Cambria Math" panose="02040503050406030204" pitchFamily="18" charset="0"/>
                                </a:rPr>
                                <m:t>𝑖</m:t>
                              </m:r>
                              <m:r>
                                <a:rPr lang="en-US" sz="2400" smtClean="0">
                                  <a:latin typeface="Cambria Math" panose="02040503050406030204" pitchFamily="18" charset="0"/>
                                </a:rPr>
                                <m:t>𝐴</m:t>
                              </m:r>
                              <m:r>
                                <a:rPr lang="en-US" sz="2400" baseline="-25000" smtClean="0">
                                  <a:latin typeface="Cambria Math" panose="02040503050406030204" pitchFamily="18" charset="0"/>
                                </a:rPr>
                                <m:t>𝑖</m:t>
                              </m:r>
                            </m:oMath>
                          </a14:m>
                          <a:endParaRPr lang="en-US" sz="2400" baseline="-25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4441184"/>
                      </a:ext>
                    </a:extLst>
                  </a:tr>
                  <a:tr h="357422">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0.88</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4.4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5367276"/>
                      </a:ext>
                    </a:extLst>
                  </a:tr>
                  <a:tr h="3309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dirty="0"/>
                            <a:t>10</a:t>
                          </a: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8509653"/>
                      </a:ext>
                    </a:extLst>
                  </a:tr>
                  <a:tr h="32021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lang="en-US" sz="2400" dirty="0"/>
                        </a:p>
                      </a:txBody>
                      <a:tcPr/>
                    </a:tc>
                    <a:tc>
                      <a:txBody>
                        <a:bodyPr/>
                        <a:lstStyle/>
                        <a:p>
                          <a:pPr>
                            <a:lnSpc>
                              <a:spcPts val="1800"/>
                            </a:lnSpc>
                          </a:pPr>
                          <a:r>
                            <a:rPr lang="en-US" sz="2400" dirty="0"/>
                            <a:t>1.59</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15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23.9</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8294203"/>
                      </a:ext>
                    </a:extLst>
                  </a:tr>
                  <a:tr h="3309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dirty="0"/>
                            <a:t>20</a:t>
                          </a: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8056203"/>
                      </a:ext>
                    </a:extLst>
                  </a:tr>
                  <a:tr h="32021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lang="en-US" sz="2400" dirty="0"/>
                        </a:p>
                      </a:txBody>
                      <a:tcPr/>
                    </a:tc>
                    <a:tc>
                      <a:txBody>
                        <a:bodyPr/>
                        <a:lstStyle/>
                        <a:p>
                          <a:pPr>
                            <a:lnSpc>
                              <a:spcPts val="1800"/>
                            </a:lnSpc>
                          </a:pPr>
                          <a:r>
                            <a:rPr lang="en-US" sz="2400" dirty="0"/>
                            <a:t>2.24</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25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56</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6251100"/>
                      </a:ext>
                    </a:extLst>
                  </a:tr>
                  <a:tr h="328657">
                    <a:tc>
                      <a:txBody>
                        <a:bodyPr/>
                        <a:lstStyle/>
                        <a:p>
                          <a:pPr>
                            <a:lnSpc>
                              <a:spcPts val="1800"/>
                            </a:lnSpc>
                          </a:pPr>
                          <a:r>
                            <a:rPr lang="en-US" sz="2400" dirty="0"/>
                            <a:t>30</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dirty="0"/>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6135189"/>
                      </a:ext>
                    </a:extLst>
                  </a:tr>
                  <a:tr h="357422">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3.01</a:t>
                          </a:r>
                        </a:p>
                      </a:txBody>
                      <a:tcPr/>
                    </a:tc>
                    <a:tc>
                      <a:txBody>
                        <a:bodyPr/>
                        <a:lstStyle/>
                        <a:p>
                          <a:pPr>
                            <a:lnSpc>
                              <a:spcPts val="1800"/>
                            </a:lnSpc>
                          </a:pPr>
                          <a:r>
                            <a:rPr lang="en-US" sz="2400" dirty="0"/>
                            <a:t>35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105.4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2806286"/>
                      </a:ext>
                    </a:extLst>
                  </a:tr>
                  <a:tr h="3574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dirty="0"/>
                            <a:t>40</a:t>
                          </a: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0690442"/>
                      </a:ext>
                    </a:extLst>
                  </a:tr>
                  <a:tr h="3574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lang="en-US" sz="2400" dirty="0"/>
                        </a:p>
                      </a:txBody>
                      <a:tcPr/>
                    </a:tc>
                    <a:tc>
                      <a:txBody>
                        <a:bodyPr/>
                        <a:lstStyle/>
                        <a:p>
                          <a:pPr>
                            <a:lnSpc>
                              <a:spcPts val="1800"/>
                            </a:lnSpc>
                          </a:pPr>
                          <a:r>
                            <a:rPr lang="en-US" sz="2400" dirty="0"/>
                            <a:t>1.22</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45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54.9</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30196"/>
                      </a:ext>
                    </a:extLst>
                  </a:tr>
                  <a:tr h="3574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dirty="0"/>
                            <a:t>50</a:t>
                          </a: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4400494"/>
                      </a:ext>
                    </a:extLst>
                  </a:tr>
                  <a:tr h="3574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lang="en-US" sz="2400" dirty="0"/>
                        </a:p>
                      </a:txBody>
                      <a:tcPr/>
                    </a:tc>
                    <a:tc>
                      <a:txBody>
                        <a:bodyPr/>
                        <a:lstStyle/>
                        <a:p>
                          <a:pPr>
                            <a:lnSpc>
                              <a:spcPts val="1800"/>
                            </a:lnSpc>
                          </a:pPr>
                          <a:r>
                            <a:rPr lang="en-US" sz="2400" dirty="0"/>
                            <a:t>0.20</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53*</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10.6</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4046769"/>
                      </a:ext>
                    </a:extLst>
                  </a:tr>
                  <a:tr h="357422">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9.14</a:t>
                          </a:r>
                          <a:endParaRPr lang="en-US" sz="2400" b="1"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b="1"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255.2</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4710725"/>
                      </a:ext>
                    </a:extLst>
                  </a:tr>
                  <a:tr h="357422">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gridSpan="3">
                      <a:txBody>
                        <a:bodyPr/>
                        <a:lstStyle/>
                        <a:p>
                          <a:pPr>
                            <a:lnSpc>
                              <a:spcPts val="1800"/>
                            </a:lnSpc>
                          </a:pPr>
                          <a:r>
                            <a:rPr lang="en-US" sz="2400" dirty="0"/>
                            <a:t>255.2/9.14 = 27.9mm</a:t>
                          </a:r>
                          <a:endParaRPr lang="en-US" sz="2400" b="1" dirty="0">
                            <a:latin typeface="Arial" panose="020B0604020202020204" pitchFamily="34" charset="0"/>
                            <a:cs typeface="Arial" panose="020B0604020202020204" pitchFamily="34" charset="0"/>
                          </a:endParaRPr>
                        </a:p>
                      </a:txBody>
                      <a:tcPr/>
                    </a:tc>
                    <a:tc hMerge="1">
                      <a:txBody>
                        <a:bodyPr/>
                        <a:lstStyle/>
                        <a:p>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090731"/>
                      </a:ext>
                    </a:extLst>
                  </a:tr>
                </a:tbl>
              </a:graphicData>
            </a:graphic>
          </p:graphicFrame>
        </mc:Choice>
        <mc:Fallback xmlns="">
          <p:graphicFrame>
            <p:nvGraphicFramePr>
              <p:cNvPr id="4" name="Content Placeholder 3">
                <a:extLst>
                  <a:ext uri="{FF2B5EF4-FFF2-40B4-BE49-F238E27FC236}">
                    <a16:creationId xmlns:a16="http://schemas.microsoft.com/office/drawing/2014/main" id="{D7DDE9D6-394E-4D32-A959-92740627E26D}"/>
                  </a:ext>
                </a:extLst>
              </p:cNvPr>
              <p:cNvGraphicFramePr>
                <a:graphicFrameLocks/>
              </p:cNvGraphicFramePr>
              <p:nvPr>
                <p:extLst>
                  <p:ext uri="{D42A27DB-BD31-4B8C-83A1-F6EECF244321}">
                    <p14:modId xmlns:p14="http://schemas.microsoft.com/office/powerpoint/2010/main" val="2168464571"/>
                  </p:ext>
                </p:extLst>
              </p:nvPr>
            </p:nvGraphicFramePr>
            <p:xfrm>
              <a:off x="267287" y="630341"/>
              <a:ext cx="6330461" cy="6227659"/>
            </p:xfrm>
            <a:graphic>
              <a:graphicData uri="http://schemas.openxmlformats.org/drawingml/2006/table">
                <a:tbl>
                  <a:tblPr firstRow="1" lastRow="1">
                    <a:tableStyleId>{9D7B26C5-4107-4FEC-AEDC-1716B250A1EF}</a:tableStyleId>
                  </a:tblPr>
                  <a:tblGrid>
                    <a:gridCol w="1557839">
                      <a:extLst>
                        <a:ext uri="{9D8B030D-6E8A-4147-A177-3AD203B41FA5}">
                          <a16:colId xmlns:a16="http://schemas.microsoft.com/office/drawing/2014/main" val="3452517980"/>
                        </a:ext>
                      </a:extLst>
                    </a:gridCol>
                    <a:gridCol w="1866599">
                      <a:extLst>
                        <a:ext uri="{9D8B030D-6E8A-4147-A177-3AD203B41FA5}">
                          <a16:colId xmlns:a16="http://schemas.microsoft.com/office/drawing/2014/main" val="1801556489"/>
                        </a:ext>
                      </a:extLst>
                    </a:gridCol>
                    <a:gridCol w="1361354">
                      <a:extLst>
                        <a:ext uri="{9D8B030D-6E8A-4147-A177-3AD203B41FA5}">
                          <a16:colId xmlns:a16="http://schemas.microsoft.com/office/drawing/2014/main" val="346144863"/>
                        </a:ext>
                      </a:extLst>
                    </a:gridCol>
                    <a:gridCol w="1544669">
                      <a:extLst>
                        <a:ext uri="{9D8B030D-6E8A-4147-A177-3AD203B41FA5}">
                          <a16:colId xmlns:a16="http://schemas.microsoft.com/office/drawing/2014/main" val="3832957141"/>
                        </a:ext>
                      </a:extLst>
                    </a:gridCol>
                  </a:tblGrid>
                  <a:tr h="1737360">
                    <a:tc>
                      <a:txBody>
                        <a:bodyPr/>
                        <a:lstStyle/>
                        <a:p>
                          <a:pPr>
                            <a:lnSpc>
                              <a:spcPct val="150000"/>
                            </a:lnSpc>
                          </a:pPr>
                          <a:r>
                            <a:rPr lang="en-US" sz="2400" dirty="0" err="1"/>
                            <a:t>Isohytes</a:t>
                          </a:r>
                          <a:endParaRPr lang="en-US" sz="2400" dirty="0"/>
                        </a:p>
                        <a:p>
                          <a:pPr>
                            <a:lnSpc>
                              <a:spcPct val="150000"/>
                            </a:lnSpc>
                          </a:pPr>
                          <a:r>
                            <a:rPr lang="en-US" sz="2400" dirty="0"/>
                            <a:t>(mm)</a:t>
                          </a:r>
                          <a:endParaRPr lang="en-US" sz="2400" dirty="0">
                            <a:latin typeface="Arial" panose="020B0604020202020204" pitchFamily="34" charset="0"/>
                            <a:cs typeface="Arial" panose="020B0604020202020204" pitchFamily="34" charset="0"/>
                          </a:endParaRPr>
                        </a:p>
                      </a:txBody>
                      <a:tcPr/>
                    </a:tc>
                    <a:tc>
                      <a:txBody>
                        <a:bodyPr/>
                        <a:lstStyle/>
                        <a:p>
                          <a:pPr>
                            <a:lnSpc>
                              <a:spcPct val="150000"/>
                            </a:lnSpc>
                          </a:pPr>
                          <a:r>
                            <a:rPr lang="en-US" sz="2400" dirty="0"/>
                            <a:t>Area enclosed (km2) A</a:t>
                          </a:r>
                          <a:r>
                            <a:rPr lang="en-US" sz="2400" baseline="-25000" dirty="0"/>
                            <a:t>i</a:t>
                          </a:r>
                          <a:endParaRPr lang="en-US" sz="2400" baseline="-25000" dirty="0">
                            <a:latin typeface="Arial" panose="020B0604020202020204" pitchFamily="34" charset="0"/>
                            <a:cs typeface="Arial" panose="020B0604020202020204" pitchFamily="34" charset="0"/>
                          </a:endParaRPr>
                        </a:p>
                      </a:txBody>
                      <a:tcPr/>
                    </a:tc>
                    <a:tc>
                      <a:txBody>
                        <a:bodyPr/>
                        <a:lstStyle/>
                        <a:p>
                          <a:pPr>
                            <a:lnSpc>
                              <a:spcPct val="150000"/>
                            </a:lnSpc>
                          </a:pPr>
                          <a:r>
                            <a:rPr lang="en-US" sz="3200" baseline="-25000" dirty="0"/>
                            <a:t>Average rainfall</a:t>
                          </a:r>
                        </a:p>
                        <a:p>
                          <a:pPr>
                            <a:lnSpc>
                              <a:spcPct val="150000"/>
                            </a:lnSpc>
                          </a:pPr>
                          <a:r>
                            <a:rPr lang="en-US" sz="3200" baseline="-25000" dirty="0"/>
                            <a:t>(mm) Pi</a:t>
                          </a:r>
                          <a:endParaRPr lang="en-US" sz="3200" baseline="-25000" dirty="0">
                            <a:latin typeface="Arial" panose="020B0604020202020204" pitchFamily="34" charset="0"/>
                            <a:cs typeface="Arial" panose="020B0604020202020204" pitchFamily="34" charset="0"/>
                          </a:endParaRPr>
                        </a:p>
                      </a:txBody>
                      <a:tcPr/>
                    </a:tc>
                    <a:tc>
                      <a:txBody>
                        <a:bodyPr/>
                        <a:lstStyle/>
                        <a:p>
                          <a:endParaRPr lang="en-US"/>
                        </a:p>
                      </a:txBody>
                      <a:tcPr>
                        <a:blipFill>
                          <a:blip r:embed="rId2"/>
                          <a:stretch>
                            <a:fillRect l="-309449" t="-351" r="-394" b="-265614"/>
                          </a:stretch>
                        </a:blipFill>
                      </a:tcPr>
                    </a:tc>
                    <a:extLst>
                      <a:ext uri="{0D108BD9-81ED-4DB2-BD59-A6C34878D82A}">
                        <a16:rowId xmlns:a16="http://schemas.microsoft.com/office/drawing/2014/main" val="3454441184"/>
                      </a:ext>
                    </a:extLst>
                  </a:tr>
                  <a:tr h="357422">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0.88</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4.4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5367276"/>
                      </a:ext>
                    </a:extLst>
                  </a:tr>
                  <a:tr h="3309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dirty="0"/>
                            <a:t>10</a:t>
                          </a: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8509653"/>
                      </a:ext>
                    </a:extLst>
                  </a:tr>
                  <a:tr h="32021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lang="en-US" sz="2400" dirty="0"/>
                        </a:p>
                      </a:txBody>
                      <a:tcPr/>
                    </a:tc>
                    <a:tc>
                      <a:txBody>
                        <a:bodyPr/>
                        <a:lstStyle/>
                        <a:p>
                          <a:pPr>
                            <a:lnSpc>
                              <a:spcPts val="1800"/>
                            </a:lnSpc>
                          </a:pPr>
                          <a:r>
                            <a:rPr lang="en-US" sz="2400" dirty="0"/>
                            <a:t>1.59</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15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23.9</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8294203"/>
                      </a:ext>
                    </a:extLst>
                  </a:tr>
                  <a:tr h="3309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dirty="0"/>
                            <a:t>20</a:t>
                          </a: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8056203"/>
                      </a:ext>
                    </a:extLst>
                  </a:tr>
                  <a:tr h="32021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lang="en-US" sz="2400" dirty="0"/>
                        </a:p>
                      </a:txBody>
                      <a:tcPr/>
                    </a:tc>
                    <a:tc>
                      <a:txBody>
                        <a:bodyPr/>
                        <a:lstStyle/>
                        <a:p>
                          <a:pPr>
                            <a:lnSpc>
                              <a:spcPts val="1800"/>
                            </a:lnSpc>
                          </a:pPr>
                          <a:r>
                            <a:rPr lang="en-US" sz="2400" dirty="0"/>
                            <a:t>2.24</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25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56</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6251100"/>
                      </a:ext>
                    </a:extLst>
                  </a:tr>
                  <a:tr h="328657">
                    <a:tc>
                      <a:txBody>
                        <a:bodyPr/>
                        <a:lstStyle/>
                        <a:p>
                          <a:pPr>
                            <a:lnSpc>
                              <a:spcPts val="1800"/>
                            </a:lnSpc>
                          </a:pPr>
                          <a:r>
                            <a:rPr lang="en-US" sz="2400" dirty="0"/>
                            <a:t>30</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dirty="0"/>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6135189"/>
                      </a:ext>
                    </a:extLst>
                  </a:tr>
                  <a:tr h="357422">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3.01</a:t>
                          </a:r>
                        </a:p>
                      </a:txBody>
                      <a:tcPr/>
                    </a:tc>
                    <a:tc>
                      <a:txBody>
                        <a:bodyPr/>
                        <a:lstStyle/>
                        <a:p>
                          <a:pPr>
                            <a:lnSpc>
                              <a:spcPts val="1800"/>
                            </a:lnSpc>
                          </a:pPr>
                          <a:r>
                            <a:rPr lang="en-US" sz="2400" dirty="0"/>
                            <a:t>35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105.4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2806286"/>
                      </a:ext>
                    </a:extLst>
                  </a:tr>
                  <a:tr h="3574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dirty="0"/>
                            <a:t>40</a:t>
                          </a: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0690442"/>
                      </a:ext>
                    </a:extLst>
                  </a:tr>
                  <a:tr h="3574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lang="en-US" sz="2400" dirty="0"/>
                        </a:p>
                      </a:txBody>
                      <a:tcPr/>
                    </a:tc>
                    <a:tc>
                      <a:txBody>
                        <a:bodyPr/>
                        <a:lstStyle/>
                        <a:p>
                          <a:pPr>
                            <a:lnSpc>
                              <a:spcPts val="1800"/>
                            </a:lnSpc>
                          </a:pPr>
                          <a:r>
                            <a:rPr lang="en-US" sz="2400" dirty="0"/>
                            <a:t>1.22</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45</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54.9</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30196"/>
                      </a:ext>
                    </a:extLst>
                  </a:tr>
                  <a:tr h="3574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dirty="0"/>
                            <a:t>50</a:t>
                          </a: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4400494"/>
                      </a:ext>
                    </a:extLst>
                  </a:tr>
                  <a:tr h="357422">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lang="en-US" sz="2400" dirty="0"/>
                        </a:p>
                      </a:txBody>
                      <a:tcPr/>
                    </a:tc>
                    <a:tc>
                      <a:txBody>
                        <a:bodyPr/>
                        <a:lstStyle/>
                        <a:p>
                          <a:pPr>
                            <a:lnSpc>
                              <a:spcPts val="1800"/>
                            </a:lnSpc>
                          </a:pPr>
                          <a:r>
                            <a:rPr lang="en-US" sz="2400" dirty="0"/>
                            <a:t>0.20</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53*</a:t>
                          </a: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10.6</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4046769"/>
                      </a:ext>
                    </a:extLst>
                  </a:tr>
                  <a:tr h="357422">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9.14</a:t>
                          </a:r>
                          <a:endParaRPr lang="en-US" sz="2400" b="1" dirty="0">
                            <a:latin typeface="Arial" panose="020B0604020202020204" pitchFamily="34" charset="0"/>
                            <a:cs typeface="Arial" panose="020B0604020202020204" pitchFamily="34" charset="0"/>
                          </a:endParaRPr>
                        </a:p>
                      </a:txBody>
                      <a:tcPr/>
                    </a:tc>
                    <a:tc>
                      <a:txBody>
                        <a:bodyPr/>
                        <a:lstStyle/>
                        <a:p>
                          <a:pPr>
                            <a:lnSpc>
                              <a:spcPts val="1800"/>
                            </a:lnSpc>
                          </a:pPr>
                          <a:endParaRPr lang="en-US" sz="2400" b="1" dirty="0">
                            <a:latin typeface="Arial" panose="020B0604020202020204" pitchFamily="34" charset="0"/>
                            <a:cs typeface="Arial" panose="020B0604020202020204" pitchFamily="34" charset="0"/>
                          </a:endParaRPr>
                        </a:p>
                      </a:txBody>
                      <a:tcPr/>
                    </a:tc>
                    <a:tc>
                      <a:txBody>
                        <a:bodyPr/>
                        <a:lstStyle/>
                        <a:p>
                          <a:pPr>
                            <a:lnSpc>
                              <a:spcPts val="1800"/>
                            </a:lnSpc>
                          </a:pPr>
                          <a:r>
                            <a:rPr lang="en-US" sz="2400" dirty="0"/>
                            <a:t>255.2</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4710725"/>
                      </a:ext>
                    </a:extLst>
                  </a:tr>
                  <a:tr h="357422">
                    <a:tc>
                      <a:txBody>
                        <a:bodyPr/>
                        <a:lstStyle/>
                        <a:p>
                          <a:pPr>
                            <a:lnSpc>
                              <a:spcPts val="1800"/>
                            </a:lnSpc>
                          </a:pPr>
                          <a:endParaRPr lang="en-US" sz="2400" dirty="0">
                            <a:latin typeface="Arial" panose="020B0604020202020204" pitchFamily="34" charset="0"/>
                            <a:cs typeface="Arial" panose="020B0604020202020204" pitchFamily="34" charset="0"/>
                          </a:endParaRPr>
                        </a:p>
                      </a:txBody>
                      <a:tcPr/>
                    </a:tc>
                    <a:tc gridSpan="3">
                      <a:txBody>
                        <a:bodyPr/>
                        <a:lstStyle/>
                        <a:p>
                          <a:pPr>
                            <a:lnSpc>
                              <a:spcPts val="1800"/>
                            </a:lnSpc>
                          </a:pPr>
                          <a:r>
                            <a:rPr lang="en-US" sz="2400" dirty="0"/>
                            <a:t>255.2/9.14 = 27.9mm</a:t>
                          </a:r>
                          <a:endParaRPr lang="en-US" sz="2400" b="1" dirty="0">
                            <a:latin typeface="Arial" panose="020B0604020202020204" pitchFamily="34" charset="0"/>
                            <a:cs typeface="Arial" panose="020B0604020202020204" pitchFamily="34" charset="0"/>
                          </a:endParaRPr>
                        </a:p>
                      </a:txBody>
                      <a:tcPr/>
                    </a:tc>
                    <a:tc hMerge="1">
                      <a:txBody>
                        <a:bodyPr/>
                        <a:lstStyle/>
                        <a:p>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090731"/>
                      </a:ext>
                    </a:extLst>
                  </a:tr>
                </a:tbl>
              </a:graphicData>
            </a:graphic>
          </p:graphicFrame>
        </mc:Fallback>
      </mc:AlternateContent>
      <p:pic>
        <p:nvPicPr>
          <p:cNvPr id="5" name="Picture 4">
            <a:extLst>
              <a:ext uri="{FF2B5EF4-FFF2-40B4-BE49-F238E27FC236}">
                <a16:creationId xmlns:a16="http://schemas.microsoft.com/office/drawing/2014/main" id="{F651DF50-14CD-470A-9E7B-1177CE1FC7BB}"/>
              </a:ext>
            </a:extLst>
          </p:cNvPr>
          <p:cNvPicPr>
            <a:picLocks noChangeAspect="1"/>
          </p:cNvPicPr>
          <p:nvPr/>
        </p:nvPicPr>
        <p:blipFill>
          <a:blip r:embed="rId3"/>
          <a:stretch>
            <a:fillRect/>
          </a:stretch>
        </p:blipFill>
        <p:spPr>
          <a:xfrm>
            <a:off x="6977575" y="473534"/>
            <a:ext cx="4846907" cy="6227659"/>
          </a:xfrm>
          <a:prstGeom prst="rect">
            <a:avLst/>
          </a:prstGeom>
        </p:spPr>
      </p:pic>
    </p:spTree>
    <p:extLst>
      <p:ext uri="{BB962C8B-B14F-4D97-AF65-F5344CB8AC3E}">
        <p14:creationId xmlns:p14="http://schemas.microsoft.com/office/powerpoint/2010/main" val="3244703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45E49-F871-408F-B800-4343AB762F5A}"/>
              </a:ext>
            </a:extLst>
          </p:cNvPr>
          <p:cNvSpPr>
            <a:spLocks noGrp="1"/>
          </p:cNvSpPr>
          <p:nvPr>
            <p:ph idx="1"/>
          </p:nvPr>
        </p:nvSpPr>
        <p:spPr>
          <a:xfrm>
            <a:off x="317500" y="0"/>
            <a:ext cx="11760200" cy="6769100"/>
          </a:xfrm>
        </p:spPr>
        <p:txBody>
          <a:bodyPr/>
          <a:lstStyle/>
          <a:p>
            <a:pPr algn="just">
              <a:lnSpc>
                <a:spcPts val="34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Inverse distance weighting (IDW) method</a:t>
            </a:r>
            <a:endParaRPr lang="en-US" sz="2400" dirty="0">
              <a:latin typeface="Arial" panose="020B0604020202020204" pitchFamily="34" charset="0"/>
              <a:cs typeface="Arial" panose="020B0604020202020204" pitchFamily="34" charset="0"/>
            </a:endParaRPr>
          </a:p>
          <a:p>
            <a:pPr lvl="1" algn="just">
              <a:lnSpc>
                <a:spcPts val="3400"/>
              </a:lnSpc>
              <a:buFont typeface="Wingdings" panose="05000000000000000000" pitchFamily="2" charset="2"/>
              <a:buChar char="v"/>
            </a:pPr>
            <a:r>
              <a:rPr lang="en-US" dirty="0">
                <a:latin typeface="Arial" panose="020B0604020202020204" pitchFamily="34" charset="0"/>
                <a:cs typeface="Arial" panose="020B0604020202020204" pitchFamily="34" charset="0"/>
              </a:rPr>
              <a:t>Prediction at a point is more influenced by near measurements than by distant.</a:t>
            </a:r>
          </a:p>
          <a:p>
            <a:pPr lvl="1" algn="just">
              <a:lnSpc>
                <a:spcPts val="3400"/>
              </a:lnSpc>
              <a:buFont typeface="Wingdings" panose="05000000000000000000" pitchFamily="2" charset="2"/>
              <a:buChar char="v"/>
            </a:pPr>
            <a:r>
              <a:rPr lang="en-US" dirty="0">
                <a:latin typeface="Arial" panose="020B0604020202020204" pitchFamily="34" charset="0"/>
                <a:cs typeface="Arial" panose="020B0604020202020204" pitchFamily="34" charset="0"/>
              </a:rPr>
              <a:t>The prediction at an ungauged point is inversely proportional to the distance to the measurement points.</a:t>
            </a:r>
          </a:p>
          <a:p>
            <a:pPr algn="just">
              <a:lnSpc>
                <a:spcPts val="34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Steps:</a:t>
            </a:r>
            <a:endParaRPr lang="en-US" sz="2400" dirty="0">
              <a:latin typeface="Arial" panose="020B0604020202020204" pitchFamily="34" charset="0"/>
              <a:cs typeface="Arial" panose="020B0604020202020204" pitchFamily="34" charset="0"/>
            </a:endParaRPr>
          </a:p>
          <a:p>
            <a:pPr marL="971550" lvl="1" indent="-514350" algn="just">
              <a:lnSpc>
                <a:spcPts val="3400"/>
              </a:lnSpc>
              <a:buFont typeface="+mj-lt"/>
              <a:buAutoNum type="alphaLcParenR"/>
            </a:pPr>
            <a:r>
              <a:rPr lang="en-US" dirty="0">
                <a:latin typeface="Arial" panose="020B0604020202020204" pitchFamily="34" charset="0"/>
                <a:cs typeface="Arial" panose="020B0604020202020204" pitchFamily="34" charset="0"/>
              </a:rPr>
              <a:t>Compute distance (di) from ungauged point to all measurement points</a:t>
            </a:r>
          </a:p>
          <a:p>
            <a:pPr marL="971550" lvl="1" indent="-514350" algn="just">
              <a:lnSpc>
                <a:spcPts val="3400"/>
              </a:lnSpc>
              <a:buFont typeface="+mj-lt"/>
              <a:buAutoNum type="alphaLcParenR"/>
            </a:pPr>
            <a:endParaRPr lang="en-US" dirty="0">
              <a:latin typeface="Arial" panose="020B0604020202020204" pitchFamily="34" charset="0"/>
              <a:cs typeface="Arial" panose="020B0604020202020204" pitchFamily="34" charset="0"/>
            </a:endParaRPr>
          </a:p>
          <a:p>
            <a:pPr marL="971550" lvl="1" indent="-514350" algn="just">
              <a:lnSpc>
                <a:spcPts val="3400"/>
              </a:lnSpc>
              <a:buFont typeface="+mj-lt"/>
              <a:buAutoNum type="alphaLcParenR"/>
            </a:pPr>
            <a:endParaRPr lang="en-US" dirty="0">
              <a:latin typeface="Arial" panose="020B0604020202020204" pitchFamily="34" charset="0"/>
              <a:cs typeface="Arial" panose="020B0604020202020204" pitchFamily="34" charset="0"/>
            </a:endParaRPr>
          </a:p>
          <a:p>
            <a:pPr marL="514350" indent="-514350">
              <a:buFont typeface="+mj-lt"/>
              <a:buAutoNum type="alphaLcParenR"/>
            </a:pPr>
            <a:endParaRPr lang="en-US" dirty="0"/>
          </a:p>
        </p:txBody>
      </p:sp>
      <p:pic>
        <p:nvPicPr>
          <p:cNvPr id="2" name="Picture 1">
            <a:extLst>
              <a:ext uri="{FF2B5EF4-FFF2-40B4-BE49-F238E27FC236}">
                <a16:creationId xmlns:a16="http://schemas.microsoft.com/office/drawing/2014/main" id="{2B9C926C-48D9-4685-9D21-C96D748EF028}"/>
              </a:ext>
            </a:extLst>
          </p:cNvPr>
          <p:cNvPicPr>
            <a:picLocks noChangeAspect="1"/>
          </p:cNvPicPr>
          <p:nvPr/>
        </p:nvPicPr>
        <p:blipFill>
          <a:blip r:embed="rId2"/>
          <a:stretch>
            <a:fillRect/>
          </a:stretch>
        </p:blipFill>
        <p:spPr>
          <a:xfrm>
            <a:off x="4343016" y="3206695"/>
            <a:ext cx="3505968" cy="444609"/>
          </a:xfrm>
          <a:prstGeom prst="rect">
            <a:avLst/>
          </a:prstGeom>
        </p:spPr>
      </p:pic>
    </p:spTree>
    <p:extLst>
      <p:ext uri="{BB962C8B-B14F-4D97-AF65-F5344CB8AC3E}">
        <p14:creationId xmlns:p14="http://schemas.microsoft.com/office/powerpoint/2010/main" val="344596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143524-661F-4049-ABA4-E4D404CAA875}"/>
              </a:ext>
            </a:extLst>
          </p:cNvPr>
          <p:cNvSpPr>
            <a:spLocks noGrp="1"/>
          </p:cNvSpPr>
          <p:nvPr>
            <p:ph idx="1"/>
          </p:nvPr>
        </p:nvSpPr>
        <p:spPr>
          <a:xfrm>
            <a:off x="838200" y="698500"/>
            <a:ext cx="10515600" cy="5478463"/>
          </a:xfrm>
        </p:spPr>
        <p:txBody>
          <a:bodyPr/>
          <a:lstStyle/>
          <a:p>
            <a:pPr marL="0" indent="0">
              <a:lnSpc>
                <a:spcPct val="150000"/>
              </a:lnSpc>
              <a:buNone/>
            </a:pPr>
            <a:r>
              <a:rPr lang="en-US" sz="2400" dirty="0">
                <a:latin typeface="Arial" panose="020B0604020202020204" pitchFamily="34" charset="0"/>
                <a:cs typeface="Arial" panose="020B0604020202020204" pitchFamily="34" charset="0"/>
              </a:rPr>
              <a:t>b) Compute the precipitation at the ungauged point using the following formula:</a:t>
            </a:r>
          </a:p>
          <a:p>
            <a:endParaRPr lang="en-US" dirty="0"/>
          </a:p>
        </p:txBody>
      </p:sp>
      <p:pic>
        <p:nvPicPr>
          <p:cNvPr id="4" name="Picture 3">
            <a:extLst>
              <a:ext uri="{FF2B5EF4-FFF2-40B4-BE49-F238E27FC236}">
                <a16:creationId xmlns:a16="http://schemas.microsoft.com/office/drawing/2014/main" id="{E4110FD6-0DAE-4C61-86C9-0B12AE18FC28}"/>
              </a:ext>
            </a:extLst>
          </p:cNvPr>
          <p:cNvPicPr>
            <a:picLocks noChangeAspect="1"/>
          </p:cNvPicPr>
          <p:nvPr/>
        </p:nvPicPr>
        <p:blipFill>
          <a:blip r:embed="rId2"/>
          <a:stretch>
            <a:fillRect/>
          </a:stretch>
        </p:blipFill>
        <p:spPr>
          <a:xfrm>
            <a:off x="1478951" y="1866592"/>
            <a:ext cx="2794612" cy="1498969"/>
          </a:xfrm>
          <a:prstGeom prst="rect">
            <a:avLst/>
          </a:prstGeom>
        </p:spPr>
      </p:pic>
      <p:sp>
        <p:nvSpPr>
          <p:cNvPr id="5" name="Rectangle 4">
            <a:extLst>
              <a:ext uri="{FF2B5EF4-FFF2-40B4-BE49-F238E27FC236}">
                <a16:creationId xmlns:a16="http://schemas.microsoft.com/office/drawing/2014/main" id="{27BF8C65-50EA-45CD-8D3F-E5E8229A5831}"/>
              </a:ext>
            </a:extLst>
          </p:cNvPr>
          <p:cNvSpPr/>
          <p:nvPr/>
        </p:nvSpPr>
        <p:spPr>
          <a:xfrm>
            <a:off x="349284" y="3492439"/>
            <a:ext cx="4541628" cy="489365"/>
          </a:xfrm>
          <a:prstGeom prst="rect">
            <a:avLst/>
          </a:prstGeom>
        </p:spPr>
        <p:txBody>
          <a:bodyPr wrap="none">
            <a:spAutoFit/>
          </a:bodyPr>
          <a:lstStyle/>
          <a:p>
            <a:pPr lvl="1" algn="just">
              <a:lnSpc>
                <a:spcPts val="3400"/>
              </a:lnSpc>
            </a:pPr>
            <a:r>
              <a:rPr lang="en-US" sz="2400" dirty="0">
                <a:latin typeface="Arial" panose="020B0604020202020204" pitchFamily="34" charset="0"/>
                <a:cs typeface="Arial" panose="020B0604020202020204" pitchFamily="34" charset="0"/>
              </a:rPr>
              <a:t>N= number of gauged points</a:t>
            </a:r>
          </a:p>
        </p:txBody>
      </p:sp>
      <p:pic>
        <p:nvPicPr>
          <p:cNvPr id="6" name="Picture 5">
            <a:extLst>
              <a:ext uri="{FF2B5EF4-FFF2-40B4-BE49-F238E27FC236}">
                <a16:creationId xmlns:a16="http://schemas.microsoft.com/office/drawing/2014/main" id="{9AFB5DEF-723F-4958-B520-F3510F9A3280}"/>
              </a:ext>
            </a:extLst>
          </p:cNvPr>
          <p:cNvPicPr>
            <a:picLocks noChangeAspect="1"/>
          </p:cNvPicPr>
          <p:nvPr/>
        </p:nvPicPr>
        <p:blipFill>
          <a:blip r:embed="rId3"/>
          <a:stretch>
            <a:fillRect/>
          </a:stretch>
        </p:blipFill>
        <p:spPr>
          <a:xfrm>
            <a:off x="349285" y="4271251"/>
            <a:ext cx="5981177" cy="2171752"/>
          </a:xfrm>
          <a:prstGeom prst="rect">
            <a:avLst/>
          </a:prstGeom>
        </p:spPr>
      </p:pic>
      <p:pic>
        <p:nvPicPr>
          <p:cNvPr id="7" name="Content Placeholder 3">
            <a:extLst>
              <a:ext uri="{FF2B5EF4-FFF2-40B4-BE49-F238E27FC236}">
                <a16:creationId xmlns:a16="http://schemas.microsoft.com/office/drawing/2014/main" id="{D81A8C43-4051-4125-A22E-13A2C3DA65BC}"/>
              </a:ext>
            </a:extLst>
          </p:cNvPr>
          <p:cNvPicPr>
            <a:picLocks noChangeAspect="1"/>
          </p:cNvPicPr>
          <p:nvPr/>
        </p:nvPicPr>
        <p:blipFill>
          <a:blip r:embed="rId4"/>
          <a:stretch>
            <a:fillRect/>
          </a:stretch>
        </p:blipFill>
        <p:spPr>
          <a:xfrm>
            <a:off x="6362548" y="1547446"/>
            <a:ext cx="5102621" cy="5094654"/>
          </a:xfrm>
          <a:prstGeom prst="rect">
            <a:avLst/>
          </a:prstGeom>
        </p:spPr>
      </p:pic>
    </p:spTree>
    <p:extLst>
      <p:ext uri="{BB962C8B-B14F-4D97-AF65-F5344CB8AC3E}">
        <p14:creationId xmlns:p14="http://schemas.microsoft.com/office/powerpoint/2010/main" val="990647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F136B-F3DC-4598-956A-43A4B7E962AF}"/>
              </a:ext>
            </a:extLst>
          </p:cNvPr>
          <p:cNvSpPr>
            <a:spLocks noGrp="1"/>
          </p:cNvSpPr>
          <p:nvPr>
            <p:ph idx="1"/>
          </p:nvPr>
        </p:nvSpPr>
        <p:spPr>
          <a:xfrm>
            <a:off x="266700" y="0"/>
            <a:ext cx="11607800" cy="6858000"/>
          </a:xfrm>
        </p:spPr>
        <p:txBody>
          <a:bodyPr>
            <a:noAutofit/>
          </a:bodyPr>
          <a:lstStyle/>
          <a:p>
            <a:pPr algn="just">
              <a:lnSpc>
                <a:spcPts val="36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Conditions for the methods</a:t>
            </a:r>
          </a:p>
          <a:p>
            <a:pPr lvl="1" algn="just">
              <a:lnSpc>
                <a:spcPts val="3600"/>
              </a:lnSpc>
              <a:buFont typeface="Wingdings" panose="05000000000000000000" pitchFamily="2" charset="2"/>
              <a:buChar char="v"/>
            </a:pPr>
            <a:r>
              <a:rPr lang="en-US" b="1" dirty="0">
                <a:latin typeface="Arial" panose="020B0604020202020204" pitchFamily="34" charset="0"/>
                <a:cs typeface="Arial" panose="020B0604020202020204" pitchFamily="34" charset="0"/>
              </a:rPr>
              <a:t>Arithmetic Average</a:t>
            </a:r>
          </a:p>
          <a:p>
            <a:pPr lvl="2" algn="just">
              <a:lnSpc>
                <a:spcPts val="36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Gages must be uniformly distributed</a:t>
            </a:r>
          </a:p>
          <a:p>
            <a:pPr lvl="2" algn="just">
              <a:lnSpc>
                <a:spcPts val="36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Individual variations must not be far from mean rainfall</a:t>
            </a:r>
          </a:p>
          <a:p>
            <a:pPr lvl="2" algn="just">
              <a:lnSpc>
                <a:spcPts val="36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Not accurate for large area where rainfall distribution is variable</a:t>
            </a:r>
          </a:p>
          <a:p>
            <a:pPr lvl="1" algn="just">
              <a:lnSpc>
                <a:spcPts val="3600"/>
              </a:lnSpc>
              <a:buFont typeface="Wingdings" panose="05000000000000000000" pitchFamily="2" charset="2"/>
              <a:buChar char="v"/>
            </a:pPr>
            <a:r>
              <a:rPr lang="en-US" b="1" dirty="0">
                <a:latin typeface="Arial" panose="020B0604020202020204" pitchFamily="34" charset="0"/>
                <a:cs typeface="Arial" panose="020B0604020202020204" pitchFamily="34" charset="0"/>
              </a:rPr>
              <a:t>Thiessen Polygon</a:t>
            </a:r>
          </a:p>
          <a:p>
            <a:pPr lvl="2" algn="just">
              <a:lnSpc>
                <a:spcPts val="36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Areal weighting of rainfall from each gage</a:t>
            </a:r>
          </a:p>
          <a:p>
            <a:pPr lvl="2" algn="just">
              <a:lnSpc>
                <a:spcPts val="36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Does not capture orographic effects</a:t>
            </a:r>
          </a:p>
          <a:p>
            <a:pPr lvl="2" algn="just">
              <a:lnSpc>
                <a:spcPts val="36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Most widely used method</a:t>
            </a:r>
          </a:p>
          <a:p>
            <a:pPr lvl="1" algn="just">
              <a:lnSpc>
                <a:spcPts val="3600"/>
              </a:lnSpc>
              <a:buFont typeface="Wingdings" panose="05000000000000000000" pitchFamily="2" charset="2"/>
              <a:buChar char="v"/>
            </a:pPr>
            <a:r>
              <a:rPr lang="en-US" b="1" dirty="0" err="1">
                <a:latin typeface="Arial" panose="020B0604020202020204" pitchFamily="34" charset="0"/>
                <a:cs typeface="Arial" panose="020B0604020202020204" pitchFamily="34" charset="0"/>
              </a:rPr>
              <a:t>Isoheytal</a:t>
            </a:r>
            <a:endParaRPr lang="en-US" b="1" dirty="0">
              <a:latin typeface="Arial" panose="020B0604020202020204" pitchFamily="34" charset="0"/>
              <a:cs typeface="Arial" panose="020B0604020202020204" pitchFamily="34" charset="0"/>
            </a:endParaRPr>
          </a:p>
          <a:p>
            <a:pPr lvl="2" algn="just">
              <a:lnSpc>
                <a:spcPts val="36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Most accurate method</a:t>
            </a:r>
          </a:p>
          <a:p>
            <a:pPr lvl="2" algn="just">
              <a:lnSpc>
                <a:spcPts val="36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Extensive gauge network required</a:t>
            </a:r>
          </a:p>
          <a:p>
            <a:pPr lvl="2" algn="just">
              <a:lnSpc>
                <a:spcPts val="36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Can include orographic effects and storm morphology</a:t>
            </a:r>
          </a:p>
        </p:txBody>
      </p:sp>
    </p:spTree>
    <p:extLst>
      <p:ext uri="{BB962C8B-B14F-4D97-AF65-F5344CB8AC3E}">
        <p14:creationId xmlns:p14="http://schemas.microsoft.com/office/powerpoint/2010/main" val="3490790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E668-218B-460F-8CF9-D6A370C21657}"/>
              </a:ext>
            </a:extLst>
          </p:cNvPr>
          <p:cNvSpPr>
            <a:spLocks noGrp="1"/>
          </p:cNvSpPr>
          <p:nvPr>
            <p:ph type="title"/>
          </p:nvPr>
        </p:nvSpPr>
        <p:spPr>
          <a:xfrm>
            <a:off x="393700" y="114300"/>
            <a:ext cx="10960100" cy="335866"/>
          </a:xfrm>
        </p:spPr>
        <p:txBody>
          <a:bodyPr>
            <a:normAutofit fontScale="90000"/>
          </a:bodyPr>
          <a:lstStyle/>
          <a:p>
            <a:r>
              <a:rPr lang="en-US" sz="2800" b="1" dirty="0">
                <a:latin typeface="Arial" panose="020B0604020202020204" pitchFamily="34" charset="0"/>
                <a:cs typeface="Arial" panose="020B0604020202020204" pitchFamily="34" charset="0"/>
              </a:rPr>
              <a:t>Adjustment of precipitation data</a:t>
            </a:r>
          </a:p>
        </p:txBody>
      </p:sp>
      <p:sp>
        <p:nvSpPr>
          <p:cNvPr id="3" name="Content Placeholder 2">
            <a:extLst>
              <a:ext uri="{FF2B5EF4-FFF2-40B4-BE49-F238E27FC236}">
                <a16:creationId xmlns:a16="http://schemas.microsoft.com/office/drawing/2014/main" id="{0C4B10CD-6DAC-421F-9324-BD945B898B19}"/>
              </a:ext>
            </a:extLst>
          </p:cNvPr>
          <p:cNvSpPr>
            <a:spLocks noGrp="1"/>
          </p:cNvSpPr>
          <p:nvPr>
            <p:ph idx="1"/>
          </p:nvPr>
        </p:nvSpPr>
        <p:spPr>
          <a:xfrm>
            <a:off x="196948" y="450166"/>
            <a:ext cx="11995052" cy="6407834"/>
          </a:xfrm>
        </p:spPr>
        <p:txBody>
          <a:bodyPr>
            <a:no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Check for continuity and consistency of rainfall records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Normal rainfall as standard of comparison</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Normal rainfall: </a:t>
            </a:r>
            <a:r>
              <a:rPr lang="en-US" i="1" dirty="0">
                <a:latin typeface="Arial" panose="020B0604020202020204" pitchFamily="34" charset="0"/>
                <a:cs typeface="Arial" panose="020B0604020202020204" pitchFamily="34" charset="0"/>
              </a:rPr>
              <a:t>Average value of rainfall at a particular date, month or year over a specified 30 - year period.</a:t>
            </a:r>
            <a:endParaRPr lang="en-US"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Check for Continuity: (Estimation of missing data)</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Given the annual precipitation values P</a:t>
            </a:r>
            <a:r>
              <a:rPr lang="en-US" baseline="-25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P</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P</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 P</a:t>
            </a:r>
            <a:r>
              <a:rPr lang="en-US" baseline="-2500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at neighboring M stations1 ,2, 3, …, M respectively</a:t>
            </a:r>
          </a:p>
          <a:p>
            <a:pPr lvl="1"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it is required to find the missing annual precipitation </a:t>
            </a:r>
            <a:r>
              <a:rPr lang="en-US"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 at station X not included in the above M stations </a:t>
            </a:r>
          </a:p>
          <a:p>
            <a:pPr lvl="1" algn="just">
              <a:lnSpc>
                <a:spcPct val="150000"/>
              </a:lnSpc>
              <a:buFont typeface="Wingdings" panose="05000000000000000000" pitchFamily="2" charset="2"/>
              <a:buChar char="ü"/>
            </a:pPr>
            <a:r>
              <a:rPr lang="pt-BR" dirty="0">
                <a:latin typeface="Arial" panose="020B0604020202020204" pitchFamily="34" charset="0"/>
                <a:cs typeface="Arial" panose="020B0604020202020204" pitchFamily="34" charset="0"/>
              </a:rPr>
              <a:t>N</a:t>
            </a:r>
            <a:r>
              <a:rPr lang="pt-BR" baseline="-25000" dirty="0">
                <a:latin typeface="Arial" panose="020B0604020202020204" pitchFamily="34" charset="0"/>
                <a:cs typeface="Arial" panose="020B0604020202020204" pitchFamily="34" charset="0"/>
              </a:rPr>
              <a:t>1</a:t>
            </a:r>
            <a:r>
              <a:rPr lang="pt-BR" dirty="0">
                <a:latin typeface="Arial" panose="020B0604020202020204" pitchFamily="34" charset="0"/>
                <a:cs typeface="Arial" panose="020B0604020202020204" pitchFamily="34" charset="0"/>
              </a:rPr>
              <a:t>, N</a:t>
            </a:r>
            <a:r>
              <a:rPr lang="pt-BR" baseline="-25000"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 N</a:t>
            </a:r>
            <a:r>
              <a:rPr lang="pt-BR" baseline="-25000" dirty="0">
                <a:latin typeface="Arial" panose="020B0604020202020204" pitchFamily="34" charset="0"/>
                <a:cs typeface="Arial" panose="020B0604020202020204" pitchFamily="34" charset="0"/>
              </a:rPr>
              <a:t>3</a:t>
            </a:r>
            <a:r>
              <a:rPr lang="pt-BR" dirty="0">
                <a:latin typeface="Arial" panose="020B0604020202020204" pitchFamily="34" charset="0"/>
                <a:cs typeface="Arial" panose="020B0604020202020204" pitchFamily="34" charset="0"/>
              </a:rPr>
              <a:t>, …, N</a:t>
            </a:r>
            <a:r>
              <a:rPr lang="pt-BR" baseline="-25000"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 &amp; N</a:t>
            </a:r>
            <a:r>
              <a:rPr lang="pt-BR" baseline="-25000" dirty="0">
                <a:latin typeface="Arial" panose="020B0604020202020204" pitchFamily="34" charset="0"/>
                <a:cs typeface="Arial" panose="020B0604020202020204" pitchFamily="34" charset="0"/>
              </a:rPr>
              <a:t>x</a:t>
            </a:r>
            <a:r>
              <a:rPr lang="pt-BR" dirty="0">
                <a:latin typeface="Arial" panose="020B0604020202020204" pitchFamily="34" charset="0"/>
                <a:cs typeface="Arial" panose="020B0604020202020204" pitchFamily="34" charset="0"/>
              </a:rPr>
              <a:t> → normal  annual precipitation at all M stations and at X respectively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275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F42C5B9-B4C0-4C4E-B85D-4751FF1A63EE}"/>
              </a:ext>
            </a:extLst>
          </p:cNvPr>
          <p:cNvSpPr>
            <a:spLocks noGrp="1"/>
          </p:cNvSpPr>
          <p:nvPr>
            <p:ph idx="1"/>
          </p:nvPr>
        </p:nvSpPr>
        <p:spPr>
          <a:xfrm>
            <a:off x="342900" y="393700"/>
            <a:ext cx="11010900" cy="636270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 then to check for continuity </a:t>
            </a:r>
            <a:endParaRPr lang="en-US" sz="2400" dirty="0">
              <a:latin typeface="Arial" panose="020B0604020202020204" pitchFamily="34" charset="0"/>
              <a:cs typeface="Arial" panose="020B0604020202020204" pitchFamily="34" charset="0"/>
            </a:endParaRPr>
          </a:p>
          <a:p>
            <a:pPr marL="914400" lvl="1" indent="-457200" algn="just">
              <a:lnSpc>
                <a:spcPct val="150000"/>
              </a:lnSpc>
              <a:buFont typeface="+mj-lt"/>
              <a:buAutoNum type="arabicPeriod"/>
            </a:pPr>
            <a:r>
              <a:rPr lang="en-US" b="1" i="1" dirty="0">
                <a:latin typeface="Arial" panose="020B0604020202020204" pitchFamily="34" charset="0"/>
                <a:cs typeface="Arial" panose="020B0604020202020204" pitchFamily="34" charset="0"/>
              </a:rPr>
              <a:t>Arithmetic Average Method: </a:t>
            </a:r>
            <a:r>
              <a:rPr lang="en-US" dirty="0">
                <a:latin typeface="Arial" panose="020B0604020202020204" pitchFamily="34" charset="0"/>
                <a:cs typeface="Arial" panose="020B0604020202020204" pitchFamily="34" charset="0"/>
              </a:rPr>
              <a:t>This method is used when normal annual precipitations at various stations show variation within 10% w.r.t station X</a:t>
            </a:r>
          </a:p>
          <a:p>
            <a:pPr marL="457200" lvl="1" indent="0" algn="just">
              <a:lnSpc>
                <a:spcPct val="150000"/>
              </a:lnSpc>
              <a:buNone/>
            </a:pPr>
            <a:endParaRPr lang="en-US" dirty="0">
              <a:latin typeface="Arial" panose="020B0604020202020204" pitchFamily="34" charset="0"/>
              <a:cs typeface="Arial" panose="020B0604020202020204" pitchFamily="34" charset="0"/>
            </a:endParaRPr>
          </a:p>
          <a:p>
            <a:pPr marL="457200" lvl="1" indent="0" algn="just">
              <a:lnSpc>
                <a:spcPct val="150000"/>
              </a:lnSpc>
              <a:buNone/>
            </a:pPr>
            <a:endParaRPr lang="en-US" dirty="0">
              <a:latin typeface="Arial" panose="020B0604020202020204" pitchFamily="34" charset="0"/>
              <a:cs typeface="Arial" panose="020B0604020202020204" pitchFamily="34" charset="0"/>
            </a:endParaRPr>
          </a:p>
          <a:p>
            <a:pPr marL="457200" lvl="1" indent="0" algn="just">
              <a:lnSpc>
                <a:spcPct val="150000"/>
              </a:lnSpc>
              <a:buNone/>
            </a:pPr>
            <a:endParaRPr lang="en-US" dirty="0">
              <a:latin typeface="Arial" panose="020B0604020202020204" pitchFamily="34" charset="0"/>
              <a:cs typeface="Arial" panose="020B0604020202020204" pitchFamily="34" charset="0"/>
            </a:endParaRPr>
          </a:p>
          <a:p>
            <a:pPr marL="457200" lvl="1" indent="0" algn="just">
              <a:lnSpc>
                <a:spcPct val="150000"/>
              </a:lnSpc>
              <a:buNone/>
            </a:pPr>
            <a:r>
              <a:rPr lang="en-US" b="1" i="1" dirty="0">
                <a:latin typeface="Arial" panose="020B0604020202020204" pitchFamily="34" charset="0"/>
                <a:cs typeface="Arial" panose="020B0604020202020204" pitchFamily="34" charset="0"/>
              </a:rPr>
              <a:t>2. Normal Ratio Method </a:t>
            </a:r>
            <a:r>
              <a:rPr lang="en-US" dirty="0">
                <a:latin typeface="Arial" panose="020B0604020202020204" pitchFamily="34" charset="0"/>
                <a:cs typeface="Arial" panose="020B0604020202020204" pitchFamily="34" charset="0"/>
              </a:rPr>
              <a:t>Used when normal  annual precipitations at various stations show variation &gt;10% w.r.t station X</a:t>
            </a:r>
          </a:p>
          <a:p>
            <a:pPr marL="457200" lvl="1" indent="0" algn="just">
              <a:lnSpc>
                <a:spcPct val="150000"/>
              </a:lnSpc>
              <a:buNone/>
            </a:pPr>
            <a:endParaRPr lang="en-US" dirty="0">
              <a:latin typeface="Arial" panose="020B0604020202020204" pitchFamily="34" charset="0"/>
              <a:cs typeface="Arial" panose="020B0604020202020204" pitchFamily="34" charset="0"/>
            </a:endParaRPr>
          </a:p>
          <a:p>
            <a:endParaRPr lang="en-US" dirty="0"/>
          </a:p>
        </p:txBody>
      </p:sp>
      <p:pic>
        <p:nvPicPr>
          <p:cNvPr id="3" name="Picture 2">
            <a:extLst>
              <a:ext uri="{FF2B5EF4-FFF2-40B4-BE49-F238E27FC236}">
                <a16:creationId xmlns:a16="http://schemas.microsoft.com/office/drawing/2014/main" id="{64DACDDF-AB8D-4829-849B-B2821FBE90FE}"/>
              </a:ext>
            </a:extLst>
          </p:cNvPr>
          <p:cNvPicPr>
            <a:picLocks noChangeAspect="1"/>
          </p:cNvPicPr>
          <p:nvPr/>
        </p:nvPicPr>
        <p:blipFill>
          <a:blip r:embed="rId2"/>
          <a:stretch>
            <a:fillRect/>
          </a:stretch>
        </p:blipFill>
        <p:spPr>
          <a:xfrm>
            <a:off x="2375649" y="5384534"/>
            <a:ext cx="5640036" cy="1219500"/>
          </a:xfrm>
          <a:prstGeom prst="rect">
            <a:avLst/>
          </a:prstGeom>
        </p:spPr>
      </p:pic>
      <p:pic>
        <p:nvPicPr>
          <p:cNvPr id="4" name="Picture 3">
            <a:extLst>
              <a:ext uri="{FF2B5EF4-FFF2-40B4-BE49-F238E27FC236}">
                <a16:creationId xmlns:a16="http://schemas.microsoft.com/office/drawing/2014/main" id="{2F013693-2076-473F-8CDA-5540FBCF5DFB}"/>
              </a:ext>
            </a:extLst>
          </p:cNvPr>
          <p:cNvPicPr>
            <a:picLocks noChangeAspect="1"/>
          </p:cNvPicPr>
          <p:nvPr/>
        </p:nvPicPr>
        <p:blipFill>
          <a:blip r:embed="rId3"/>
          <a:stretch>
            <a:fillRect/>
          </a:stretch>
        </p:blipFill>
        <p:spPr>
          <a:xfrm>
            <a:off x="2488191" y="2349234"/>
            <a:ext cx="5640036" cy="1079766"/>
          </a:xfrm>
          <a:prstGeom prst="rect">
            <a:avLst/>
          </a:prstGeom>
        </p:spPr>
      </p:pic>
    </p:spTree>
    <p:extLst>
      <p:ext uri="{BB962C8B-B14F-4D97-AF65-F5344CB8AC3E}">
        <p14:creationId xmlns:p14="http://schemas.microsoft.com/office/powerpoint/2010/main" val="41128040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F92CB-FCC1-4239-BCD6-22E81850F501}"/>
              </a:ext>
            </a:extLst>
          </p:cNvPr>
          <p:cNvSpPr>
            <a:spLocks noGrp="1"/>
          </p:cNvSpPr>
          <p:nvPr>
            <p:ph idx="1"/>
          </p:nvPr>
        </p:nvSpPr>
        <p:spPr>
          <a:xfrm>
            <a:off x="393895" y="436098"/>
            <a:ext cx="11507373" cy="6421902"/>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Example 1</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annual normal rainfall at stations A,B,C and D in a basin are 80.97, 67.59, 76.28 and 92.01cm respectively. In the year 1975, the station D was inoperative and the stations A,B and C recorded annual precipitations of 91.11, 72.23 and 79.89cm respectively. Estimate the rainfall at station D in that year</a:t>
            </a:r>
          </a:p>
        </p:txBody>
      </p:sp>
    </p:spTree>
    <p:extLst>
      <p:ext uri="{BB962C8B-B14F-4D97-AF65-F5344CB8AC3E}">
        <p14:creationId xmlns:p14="http://schemas.microsoft.com/office/powerpoint/2010/main" val="2724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3CC95-25B8-4497-8CCE-C1CBD545FACA}"/>
              </a:ext>
            </a:extLst>
          </p:cNvPr>
          <p:cNvSpPr>
            <a:spLocks noGrp="1"/>
          </p:cNvSpPr>
          <p:nvPr>
            <p:ph idx="1"/>
          </p:nvPr>
        </p:nvSpPr>
        <p:spPr>
          <a:xfrm>
            <a:off x="225083" y="295422"/>
            <a:ext cx="11760591" cy="6020972"/>
          </a:xfrm>
        </p:spPr>
        <p:txBody>
          <a:bodyPr>
            <a:normAutofit/>
          </a:bodyPr>
          <a:lstStyle/>
          <a:p>
            <a:pPr marL="514350" indent="-514350" algn="just">
              <a:lnSpc>
                <a:spcPct val="150000"/>
              </a:lnSpc>
              <a:buFont typeface="+mj-lt"/>
              <a:buAutoNum type="arabicPeriod" startAt="3"/>
            </a:pPr>
            <a:r>
              <a:rPr lang="en-US" sz="2400" b="1" dirty="0">
                <a:solidFill>
                  <a:srgbClr val="00B050"/>
                </a:solidFill>
                <a:latin typeface="Arial" panose="020B0604020202020204" pitchFamily="34" charset="0"/>
                <a:cs typeface="Arial" panose="020B0604020202020204" pitchFamily="34" charset="0"/>
              </a:rPr>
              <a:t>Condensation: </a:t>
            </a:r>
            <a:r>
              <a:rPr lang="en-US" sz="2400" dirty="0">
                <a:latin typeface="Arial" panose="020B0604020202020204" pitchFamily="34" charset="0"/>
                <a:cs typeface="Arial" panose="020B0604020202020204" pitchFamily="34" charset="0"/>
              </a:rPr>
              <a:t>Cloud formation happens easily when water vapor has something to adhere to, allowing the water vapor to change into its liquid or solid phase.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number of particles can act in this function, for example, the commonly called condensation nuclei or freezing nuclei</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Precipitation formation: </a:t>
            </a:r>
            <a:r>
              <a:rPr lang="en-US" dirty="0">
                <a:latin typeface="Arial" panose="020B0604020202020204" pitchFamily="34" charset="0"/>
                <a:cs typeface="Arial" panose="020B0604020202020204" pitchFamily="34" charset="0"/>
              </a:rPr>
              <a:t>After condensation, some additional process is necessary for droplets or crystals to grow to a size large enough to fall freely from the cloud and reach the ground as snow or rain.</a:t>
            </a:r>
          </a:p>
          <a:p>
            <a:pPr marL="457200" lvl="1" indent="0" algn="just">
              <a:lnSpc>
                <a:spcPct val="15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9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42F82-D006-435A-876B-FE062E311A50}"/>
              </a:ext>
            </a:extLst>
          </p:cNvPr>
          <p:cNvSpPr>
            <a:spLocks noGrp="1"/>
          </p:cNvSpPr>
          <p:nvPr>
            <p:ph idx="1"/>
          </p:nvPr>
        </p:nvSpPr>
        <p:spPr>
          <a:xfrm>
            <a:off x="633046" y="182880"/>
            <a:ext cx="11254154" cy="6471138"/>
          </a:xfrm>
        </p:spPr>
        <p:txBody>
          <a:bodyPr/>
          <a:lstStyle/>
          <a:p>
            <a:pPr marL="0" indent="0" algn="just">
              <a:lnSpc>
                <a:spcPct val="200000"/>
              </a:lnSpc>
              <a:buNone/>
            </a:pPr>
            <a:r>
              <a:rPr lang="en-US" sz="2400" b="1" dirty="0">
                <a:solidFill>
                  <a:prstClr val="black"/>
                </a:solidFill>
                <a:latin typeface="Arial" panose="020B0604020202020204" pitchFamily="34" charset="0"/>
                <a:cs typeface="Arial" panose="020B0604020202020204" pitchFamily="34" charset="0"/>
              </a:rPr>
              <a:t>Solution </a:t>
            </a:r>
          </a:p>
          <a:p>
            <a:pPr marL="0" indent="0" algn="just">
              <a:lnSpc>
                <a:spcPct val="200000"/>
              </a:lnSpc>
              <a:buNone/>
            </a:pPr>
            <a:r>
              <a:rPr lang="en-US" sz="2400" dirty="0">
                <a:latin typeface="Arial" panose="020B0604020202020204" pitchFamily="34" charset="0"/>
                <a:cs typeface="Arial" panose="020B0604020202020204" pitchFamily="34" charset="0"/>
              </a:rPr>
              <a:t>The variations are </a:t>
            </a:r>
          </a:p>
          <a:p>
            <a:pPr marL="0" indent="0" algn="just">
              <a:lnSpc>
                <a:spcPct val="200000"/>
              </a:lnSpc>
              <a:buNone/>
            </a:pPr>
            <a:r>
              <a:rPr lang="en-US" sz="2400" dirty="0">
                <a:latin typeface="Arial" panose="020B0604020202020204" pitchFamily="34" charset="0"/>
                <a:cs typeface="Arial" panose="020B0604020202020204" pitchFamily="34" charset="0"/>
              </a:rPr>
              <a:t>92.01 - 80.97 = 11.04;           (11.04/92.01)*100 = 11.99%</a:t>
            </a:r>
          </a:p>
          <a:p>
            <a:pPr marL="0" indent="0" algn="just">
              <a:lnSpc>
                <a:spcPct val="200000"/>
              </a:lnSpc>
              <a:buNone/>
            </a:pPr>
            <a:r>
              <a:rPr lang="en-US" sz="2400" dirty="0">
                <a:latin typeface="Arial" panose="020B0604020202020204" pitchFamily="34" charset="0"/>
                <a:cs typeface="Arial" panose="020B0604020202020204" pitchFamily="34" charset="0"/>
              </a:rPr>
              <a:t>92.01 – 67.59 = 24.42;           (24.42/92.01)*100 = 26.54%</a:t>
            </a:r>
          </a:p>
          <a:p>
            <a:pPr marL="0" indent="0" algn="just">
              <a:lnSpc>
                <a:spcPct val="200000"/>
              </a:lnSpc>
              <a:buNone/>
            </a:pPr>
            <a:r>
              <a:rPr lang="en-US" sz="2400" dirty="0">
                <a:latin typeface="Arial" panose="020B0604020202020204" pitchFamily="34" charset="0"/>
                <a:cs typeface="Arial" panose="020B0604020202020204" pitchFamily="34" charset="0"/>
              </a:rPr>
              <a:t>92.01 – 76.28 = 15.73;           (15.73/92.01)*100 = 17.09</a:t>
            </a:r>
          </a:p>
          <a:p>
            <a:pPr marL="0" indent="0" algn="just">
              <a:lnSpc>
                <a:spcPct val="200000"/>
              </a:lnSpc>
              <a:buNone/>
            </a:pPr>
            <a:r>
              <a:rPr lang="en-US" sz="2400" dirty="0">
                <a:latin typeface="Arial" panose="020B0604020202020204" pitchFamily="34" charset="0"/>
                <a:cs typeface="Arial" panose="020B0604020202020204" pitchFamily="34" charset="0"/>
              </a:rPr>
              <a:t>All the variations are above 10% therefore one can use the normal ratio method</a:t>
            </a:r>
          </a:p>
          <a:p>
            <a:pPr marL="0" indent="0">
              <a:buNone/>
            </a:pPr>
            <a:endParaRPr lang="en-US" dirty="0"/>
          </a:p>
        </p:txBody>
      </p:sp>
    </p:spTree>
    <p:extLst>
      <p:ext uri="{BB962C8B-B14F-4D97-AF65-F5344CB8AC3E}">
        <p14:creationId xmlns:p14="http://schemas.microsoft.com/office/powerpoint/2010/main" val="40645027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3F9BB7-E11B-4E02-A525-3E78CB2B4177}"/>
                  </a:ext>
                </a:extLst>
              </p:cNvPr>
              <p:cNvSpPr>
                <a:spLocks noGrp="1"/>
              </p:cNvSpPr>
              <p:nvPr>
                <p:ph idx="1"/>
              </p:nvPr>
            </p:nvSpPr>
            <p:spPr>
              <a:xfrm>
                <a:off x="351692" y="323558"/>
                <a:ext cx="11002108" cy="6288258"/>
              </a:xfrm>
            </p:spPr>
            <p:txBody>
              <a:bodyPr/>
              <a:lstStyle/>
              <a:p>
                <a:r>
                  <a:rPr lang="en-US" dirty="0">
                    <a:latin typeface="Arial" panose="020B0604020202020204" pitchFamily="34" charset="0"/>
                    <a:cs typeface="Arial" panose="020B0604020202020204" pitchFamily="34" charset="0"/>
                  </a:rPr>
                  <a:t>Thus,</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P</a:t>
                </a:r>
                <a:r>
                  <a:rPr lang="en-US" sz="3600" baseline="-25000"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 = </a:t>
                </a:r>
                <a14:m>
                  <m:oMath xmlns:m="http://schemas.openxmlformats.org/officeDocument/2006/math">
                    <m:f>
                      <m:fPr>
                        <m:ctrlPr>
                          <a:rPr lang="en-US" sz="3600" i="1" smtClean="0">
                            <a:latin typeface="Cambria Math" panose="02040503050406030204" pitchFamily="18" charset="0"/>
                            <a:cs typeface="Arial" panose="020B0604020202020204" pitchFamily="34" charset="0"/>
                          </a:rPr>
                        </m:ctrlPr>
                      </m:fPr>
                      <m:num>
                        <m:r>
                          <a:rPr lang="en-US" sz="3600" b="0" i="1" smtClean="0">
                            <a:latin typeface="Cambria Math" panose="02040503050406030204" pitchFamily="18" charset="0"/>
                            <a:cs typeface="Arial" panose="020B0604020202020204" pitchFamily="34" charset="0"/>
                          </a:rPr>
                          <m:t>92.01</m:t>
                        </m:r>
                      </m:num>
                      <m:den>
                        <m:r>
                          <a:rPr lang="en-US" sz="3600" b="0" i="1" smtClean="0">
                            <a:latin typeface="Cambria Math" panose="02040503050406030204" pitchFamily="18" charset="0"/>
                            <a:cs typeface="Arial" panose="020B0604020202020204" pitchFamily="34" charset="0"/>
                          </a:rPr>
                          <m:t>3</m:t>
                        </m:r>
                      </m:den>
                    </m:f>
                    <m:d>
                      <m:dPr>
                        <m:begChr m:val="["/>
                        <m:endChr m:val="]"/>
                        <m:ctrlPr>
                          <a:rPr lang="en-US" sz="3600" b="0" i="1" smtClean="0">
                            <a:latin typeface="Cambria Math" panose="02040503050406030204" pitchFamily="18" charset="0"/>
                            <a:cs typeface="Arial" panose="020B0604020202020204" pitchFamily="34" charset="0"/>
                          </a:rPr>
                        </m:ctrlPr>
                      </m:dPr>
                      <m:e>
                        <m:f>
                          <m:fPr>
                            <m:ctrlPr>
                              <a:rPr lang="en-US" sz="3600" b="0" i="1" smtClean="0">
                                <a:latin typeface="Cambria Math" panose="02040503050406030204" pitchFamily="18" charset="0"/>
                                <a:cs typeface="Arial" panose="020B0604020202020204" pitchFamily="34" charset="0"/>
                              </a:rPr>
                            </m:ctrlPr>
                          </m:fPr>
                          <m:num>
                            <m:r>
                              <a:rPr lang="en-US" sz="3600" b="0" i="1" smtClean="0">
                                <a:latin typeface="Cambria Math" panose="02040503050406030204" pitchFamily="18" charset="0"/>
                                <a:cs typeface="Arial" panose="020B0604020202020204" pitchFamily="34" charset="0"/>
                              </a:rPr>
                              <m:t>91.11</m:t>
                            </m:r>
                          </m:num>
                          <m:den>
                            <m:r>
                              <a:rPr lang="en-US" sz="3600" b="0" i="1" smtClean="0">
                                <a:latin typeface="Cambria Math" panose="02040503050406030204" pitchFamily="18" charset="0"/>
                                <a:cs typeface="Arial" panose="020B0604020202020204" pitchFamily="34" charset="0"/>
                              </a:rPr>
                              <m:t>80.97</m:t>
                            </m:r>
                          </m:den>
                        </m:f>
                        <m:r>
                          <a:rPr lang="en-US" sz="3600" b="0" i="1" smtClean="0">
                            <a:latin typeface="Cambria Math" panose="02040503050406030204" pitchFamily="18" charset="0"/>
                            <a:cs typeface="Arial" panose="020B0604020202020204" pitchFamily="34" charset="0"/>
                          </a:rPr>
                          <m:t>+</m:t>
                        </m:r>
                        <m:f>
                          <m:fPr>
                            <m:ctrlPr>
                              <a:rPr lang="en-US" sz="3600" b="0" i="1" smtClean="0">
                                <a:latin typeface="Cambria Math" panose="02040503050406030204" pitchFamily="18" charset="0"/>
                                <a:cs typeface="Arial" panose="020B0604020202020204" pitchFamily="34" charset="0"/>
                              </a:rPr>
                            </m:ctrlPr>
                          </m:fPr>
                          <m:num>
                            <m:r>
                              <a:rPr lang="en-US" sz="3600" b="0" i="1" smtClean="0">
                                <a:latin typeface="Cambria Math" panose="02040503050406030204" pitchFamily="18" charset="0"/>
                                <a:cs typeface="Arial" panose="020B0604020202020204" pitchFamily="34" charset="0"/>
                              </a:rPr>
                              <m:t>72.23</m:t>
                            </m:r>
                          </m:num>
                          <m:den>
                            <m:r>
                              <a:rPr lang="en-US" sz="3600" b="0" i="1" smtClean="0">
                                <a:latin typeface="Cambria Math" panose="02040503050406030204" pitchFamily="18" charset="0"/>
                                <a:cs typeface="Arial" panose="020B0604020202020204" pitchFamily="34" charset="0"/>
                              </a:rPr>
                              <m:t>67.59</m:t>
                            </m:r>
                          </m:den>
                        </m:f>
                        <m:r>
                          <a:rPr lang="en-US" sz="3600" b="0" i="1" smtClean="0">
                            <a:latin typeface="Cambria Math" panose="02040503050406030204" pitchFamily="18" charset="0"/>
                            <a:cs typeface="Arial" panose="020B0604020202020204" pitchFamily="34" charset="0"/>
                          </a:rPr>
                          <m:t>+</m:t>
                        </m:r>
                        <m:f>
                          <m:fPr>
                            <m:ctrlPr>
                              <a:rPr lang="en-US" sz="3600" b="0" i="1" smtClean="0">
                                <a:latin typeface="Cambria Math" panose="02040503050406030204" pitchFamily="18" charset="0"/>
                                <a:cs typeface="Arial" panose="020B0604020202020204" pitchFamily="34" charset="0"/>
                              </a:rPr>
                            </m:ctrlPr>
                          </m:fPr>
                          <m:num>
                            <m:r>
                              <a:rPr lang="en-US" sz="3600" b="0" i="1" smtClean="0">
                                <a:latin typeface="Cambria Math" panose="02040503050406030204" pitchFamily="18" charset="0"/>
                                <a:cs typeface="Arial" panose="020B0604020202020204" pitchFamily="34" charset="0"/>
                              </a:rPr>
                              <m:t>79.89</m:t>
                            </m:r>
                          </m:num>
                          <m:den>
                            <m:r>
                              <a:rPr lang="en-US" sz="3600" b="0" i="1" smtClean="0">
                                <a:latin typeface="Cambria Math" panose="02040503050406030204" pitchFamily="18" charset="0"/>
                                <a:cs typeface="Arial" panose="020B0604020202020204" pitchFamily="34" charset="0"/>
                              </a:rPr>
                              <m:t>76.28</m:t>
                            </m:r>
                          </m:den>
                        </m:f>
                      </m:e>
                    </m:d>
                  </m:oMath>
                </a14:m>
                <a:r>
                  <a:rPr lang="en-US" dirty="0">
                    <a:latin typeface="Arial" panose="020B0604020202020204" pitchFamily="34" charset="0"/>
                    <a:cs typeface="Arial" panose="020B0604020202020204" pitchFamily="34" charset="0"/>
                  </a:rPr>
                  <a:t> = 99.41cm</a:t>
                </a:r>
              </a:p>
            </p:txBody>
          </p:sp>
        </mc:Choice>
        <mc:Fallback xmlns="">
          <p:sp>
            <p:nvSpPr>
              <p:cNvPr id="3" name="Content Placeholder 2">
                <a:extLst>
                  <a:ext uri="{FF2B5EF4-FFF2-40B4-BE49-F238E27FC236}">
                    <a16:creationId xmlns:a16="http://schemas.microsoft.com/office/drawing/2014/main" id="{713F9BB7-E11B-4E02-A525-3E78CB2B4177}"/>
                  </a:ext>
                </a:extLst>
              </p:cNvPr>
              <p:cNvSpPr>
                <a:spLocks noGrp="1" noRot="1" noChangeAspect="1" noMove="1" noResize="1" noEditPoints="1" noAdjustHandles="1" noChangeArrowheads="1" noChangeShapeType="1" noTextEdit="1"/>
              </p:cNvSpPr>
              <p:nvPr>
                <p:ph idx="1"/>
              </p:nvPr>
            </p:nvSpPr>
            <p:spPr>
              <a:xfrm>
                <a:off x="351692" y="323558"/>
                <a:ext cx="11002108" cy="6288258"/>
              </a:xfrm>
              <a:blipFill>
                <a:blip r:embed="rId2"/>
                <a:stretch>
                  <a:fillRect l="-1717" t="-164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049A1E23-FFD7-4DFC-96FF-315C09E45FF2}"/>
              </a:ext>
            </a:extLst>
          </p:cNvPr>
          <p:cNvSpPr/>
          <p:nvPr/>
        </p:nvSpPr>
        <p:spPr>
          <a:xfrm>
            <a:off x="506438" y="2695780"/>
            <a:ext cx="11333870" cy="2239844"/>
          </a:xfrm>
          <a:prstGeom prst="rect">
            <a:avLst/>
          </a:prstGeom>
        </p:spPr>
        <p:txBody>
          <a:bodyPr wrap="square">
            <a:spAutoFit/>
          </a:bodyPr>
          <a:lstStyle/>
          <a:p>
            <a:pPr algn="just">
              <a:lnSpc>
                <a:spcPct val="150000"/>
              </a:lnSpc>
            </a:pPr>
            <a:r>
              <a:rPr lang="en-US" sz="2400" dirty="0">
                <a:solidFill>
                  <a:srgbClr val="FF0000"/>
                </a:solidFill>
                <a:latin typeface="Arial" panose="020B0604020202020204" pitchFamily="34" charset="0"/>
                <a:cs typeface="Arial" panose="020B0604020202020204" pitchFamily="34" charset="0"/>
              </a:rPr>
              <a:t>Example 2</a:t>
            </a:r>
            <a:r>
              <a:rPr lang="en-US" sz="2400" dirty="0">
                <a:latin typeface="Arial" panose="020B0604020202020204" pitchFamily="34" charset="0"/>
                <a:cs typeface="Arial" panose="020B0604020202020204" pitchFamily="34" charset="0"/>
              </a:rPr>
              <a:t>: in a certain year the total rainfall of station </a:t>
            </a:r>
            <a:r>
              <a:rPr lang="en-US" sz="2400" i="1" dirty="0">
                <a:latin typeface="Arial" panose="020B0604020202020204" pitchFamily="34" charset="0"/>
                <a:cs typeface="Arial" panose="020B0604020202020204" pitchFamily="34" charset="0"/>
              </a:rPr>
              <a:t>A is 75 cm and the neighboring station B has </a:t>
            </a:r>
            <a:r>
              <a:rPr lang="en-US" sz="2400" dirty="0">
                <a:latin typeface="Arial" panose="020B0604020202020204" pitchFamily="34" charset="0"/>
                <a:cs typeface="Arial" panose="020B0604020202020204" pitchFamily="34" charset="0"/>
              </a:rPr>
              <a:t>no record. The </a:t>
            </a:r>
            <a:r>
              <a:rPr lang="en-US" sz="2400" dirty="0" err="1">
                <a:latin typeface="Arial" panose="020B0604020202020204" pitchFamily="34" charset="0"/>
                <a:cs typeface="Arial" panose="020B0604020202020204" pitchFamily="34" charset="0"/>
              </a:rPr>
              <a:t>aar</a:t>
            </a:r>
            <a:r>
              <a:rPr lang="en-US" sz="2400" dirty="0">
                <a:latin typeface="Arial" panose="020B0604020202020204" pitchFamily="34" charset="0"/>
                <a:cs typeface="Arial" panose="020B0604020202020204" pitchFamily="34" charset="0"/>
              </a:rPr>
              <a:t> at </a:t>
            </a:r>
            <a:r>
              <a:rPr lang="en-US" sz="2400" i="1" dirty="0">
                <a:latin typeface="Arial" panose="020B0604020202020204" pitchFamily="34" charset="0"/>
                <a:cs typeface="Arial" panose="020B0604020202020204" pitchFamily="34" charset="0"/>
              </a:rPr>
              <a:t>A and B are 70 cm and 80 cm, respectively, the missing year’s </a:t>
            </a:r>
            <a:r>
              <a:rPr lang="en-US" sz="2400" dirty="0">
                <a:latin typeface="Arial" panose="020B0604020202020204" pitchFamily="34" charset="0"/>
                <a:cs typeface="Arial" panose="020B0604020202020204" pitchFamily="34" charset="0"/>
              </a:rPr>
              <a:t>rainfall at </a:t>
            </a:r>
            <a:r>
              <a:rPr lang="en-US" sz="2400" i="1" dirty="0">
                <a:latin typeface="Arial" panose="020B0604020202020204" pitchFamily="34" charset="0"/>
                <a:cs typeface="Arial" panose="020B0604020202020204" pitchFamily="34" charset="0"/>
              </a:rPr>
              <a:t>B (say, PB) can be found by simple proportion as:</a:t>
            </a:r>
          </a:p>
        </p:txBody>
      </p:sp>
      <p:pic>
        <p:nvPicPr>
          <p:cNvPr id="4" name="Picture 5">
            <a:extLst>
              <a:ext uri="{FF2B5EF4-FFF2-40B4-BE49-F238E27FC236}">
                <a16:creationId xmlns:a16="http://schemas.microsoft.com/office/drawing/2014/main" id="{B4C0686F-B64B-484F-B886-5F84F5F45FD3}"/>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49293" y="5225562"/>
            <a:ext cx="1333500" cy="876300"/>
          </a:xfrm>
          <a:prstGeom prst="rect">
            <a:avLst/>
          </a:prstGeom>
          <a:noFill/>
        </p:spPr>
      </p:pic>
      <p:pic>
        <p:nvPicPr>
          <p:cNvPr id="5" name="Picture 3">
            <a:extLst>
              <a:ext uri="{FF2B5EF4-FFF2-40B4-BE49-F238E27FC236}">
                <a16:creationId xmlns:a16="http://schemas.microsoft.com/office/drawing/2014/main" id="{A6682BAA-A9F4-4BFF-B43D-43EDCF8F219C}"/>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06423" y="5425587"/>
            <a:ext cx="2266950" cy="476250"/>
          </a:xfrm>
          <a:prstGeom prst="rect">
            <a:avLst/>
          </a:prstGeom>
          <a:noFill/>
        </p:spPr>
      </p:pic>
    </p:spTree>
    <p:extLst>
      <p:ext uri="{BB962C8B-B14F-4D97-AF65-F5344CB8AC3E}">
        <p14:creationId xmlns:p14="http://schemas.microsoft.com/office/powerpoint/2010/main" val="3966705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B4A2-AF15-43FC-A2CE-8DB21DF4487B}"/>
              </a:ext>
            </a:extLst>
          </p:cNvPr>
          <p:cNvSpPr>
            <a:spLocks noGrp="1"/>
          </p:cNvSpPr>
          <p:nvPr>
            <p:ph type="title"/>
          </p:nvPr>
        </p:nvSpPr>
        <p:spPr>
          <a:xfrm>
            <a:off x="450165" y="154746"/>
            <a:ext cx="11408899" cy="365760"/>
          </a:xfrm>
        </p:spPr>
        <p:txBody>
          <a:bodyPr>
            <a:normAutofit fontScale="90000"/>
          </a:bodyPr>
          <a:lstStyle/>
          <a:p>
            <a:br>
              <a:rPr lang="de-DE" b="1" dirty="0">
                <a:solidFill>
                  <a:srgbClr val="FFCC00"/>
                </a:solidFill>
              </a:rPr>
            </a:br>
            <a:r>
              <a:rPr lang="de-DE" sz="2700" b="1" dirty="0">
                <a:latin typeface="Arial" panose="020B0604020202020204" pitchFamily="34" charset="0"/>
                <a:cs typeface="Arial" panose="020B0604020202020204" pitchFamily="34" charset="0"/>
              </a:rPr>
              <a:t>Example :  Estimation of Missing Rainfall Data, Stations from  Ethiopia</a:t>
            </a:r>
            <a:br>
              <a:rPr lang="de-DE" b="1" dirty="0">
                <a:solidFill>
                  <a:srgbClr val="FFCC00"/>
                </a:solidFill>
              </a:rPr>
            </a:br>
            <a:endParaRPr lang="en-US" dirty="0"/>
          </a:p>
        </p:txBody>
      </p:sp>
      <p:graphicFrame>
        <p:nvGraphicFramePr>
          <p:cNvPr id="4" name="Content Placeholder 3">
            <a:extLst>
              <a:ext uri="{FF2B5EF4-FFF2-40B4-BE49-F238E27FC236}">
                <a16:creationId xmlns:a16="http://schemas.microsoft.com/office/drawing/2014/main" id="{36FF27E8-DEDD-4034-BC9E-C016761712D0}"/>
              </a:ext>
            </a:extLst>
          </p:cNvPr>
          <p:cNvGraphicFramePr>
            <a:graphicFrameLocks noGrp="1"/>
          </p:cNvGraphicFramePr>
          <p:nvPr>
            <p:ph idx="1"/>
            <p:extLst>
              <p:ext uri="{D42A27DB-BD31-4B8C-83A1-F6EECF244321}">
                <p14:modId xmlns:p14="http://schemas.microsoft.com/office/powerpoint/2010/main" val="1406844635"/>
              </p:ext>
            </p:extLst>
          </p:nvPr>
        </p:nvGraphicFramePr>
        <p:xfrm>
          <a:off x="1030288" y="660400"/>
          <a:ext cx="9421812" cy="4187825"/>
        </p:xfrm>
        <a:graphic>
          <a:graphicData uri="http://schemas.openxmlformats.org/presentationml/2006/ole">
            <mc:AlternateContent xmlns:mc="http://schemas.openxmlformats.org/markup-compatibility/2006">
              <mc:Choice xmlns:v="urn:schemas-microsoft-com:vml" Requires="v">
                <p:oleObj spid="_x0000_s1056" name="Document" r:id="rId3" imgW="7772400" imgH="3978000" progId="Word.Document.8">
                  <p:embed/>
                </p:oleObj>
              </mc:Choice>
              <mc:Fallback>
                <p:oleObj name="Document" r:id="rId3" imgW="7772400" imgH="3978000" progId="Word.Document.8">
                  <p:embed/>
                  <p:pic>
                    <p:nvPicPr>
                      <p:cNvPr id="95235"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88" y="660400"/>
                        <a:ext cx="9421812" cy="4187825"/>
                      </a:xfrm>
                      <a:prstGeom prst="rect">
                        <a:avLst/>
                      </a:prstGeom>
                      <a:noFill/>
                      <a:ln>
                        <a:noFill/>
                      </a:ln>
                      <a:effectLst/>
                    </p:spPr>
                  </p:pic>
                </p:oleObj>
              </mc:Fallback>
            </mc:AlternateContent>
          </a:graphicData>
        </a:graphic>
      </p:graphicFrame>
      <p:sp>
        <p:nvSpPr>
          <p:cNvPr id="5" name="Rectangle 5">
            <a:extLst>
              <a:ext uri="{FF2B5EF4-FFF2-40B4-BE49-F238E27FC236}">
                <a16:creationId xmlns:a16="http://schemas.microsoft.com/office/drawing/2014/main" id="{6D62A02E-C261-4BAE-A023-CB99D564F1C1}"/>
              </a:ext>
            </a:extLst>
          </p:cNvPr>
          <p:cNvSpPr>
            <a:spLocks noChangeArrowheads="1"/>
          </p:cNvSpPr>
          <p:nvPr/>
        </p:nvSpPr>
        <p:spPr bwMode="auto">
          <a:xfrm>
            <a:off x="387350" y="4873625"/>
            <a:ext cx="7152933" cy="1274837"/>
          </a:xfrm>
          <a:prstGeom prst="rect">
            <a:avLst/>
          </a:prstGeom>
          <a:noFill/>
          <a:ln w="9525">
            <a:noFill/>
            <a:miter lim="800000"/>
            <a:headEnd/>
            <a:tailEnd/>
          </a:ln>
          <a:effectLst/>
        </p:spPr>
        <p:txBody>
          <a:bodyPr wrap="square" lIns="92075" tIns="46038" rIns="92075" bIns="46038">
            <a:spAutoFit/>
          </a:bodyPr>
          <a:lstStyle/>
          <a:p>
            <a:pPr defTabSz="762000" eaLnBrk="0" hangingPunct="0"/>
            <a:r>
              <a:rPr lang="de-DE" sz="2400" b="1" dirty="0">
                <a:solidFill>
                  <a:srgbClr val="000000"/>
                </a:solidFill>
                <a:latin typeface="Arial" panose="020B0604020202020204" pitchFamily="34" charset="0"/>
                <a:cs typeface="Arial" panose="020B0604020202020204" pitchFamily="34" charset="0"/>
              </a:rPr>
              <a:t>% Diff &lt; 10             Arithmetic Average</a:t>
            </a:r>
          </a:p>
          <a:p>
            <a:pPr defTabSz="762000" eaLnBrk="0" hangingPunct="0"/>
            <a:r>
              <a:rPr lang="de-DE" sz="2400" b="1" dirty="0">
                <a:solidFill>
                  <a:srgbClr val="000000"/>
                </a:solidFill>
                <a:latin typeface="Arial" panose="020B0604020202020204" pitchFamily="34" charset="0"/>
                <a:cs typeface="Arial" panose="020B0604020202020204" pitchFamily="34" charset="0"/>
              </a:rPr>
              <a:t>P</a:t>
            </a:r>
            <a:r>
              <a:rPr lang="de-DE" sz="2400" b="1" baseline="-25000" dirty="0">
                <a:solidFill>
                  <a:srgbClr val="000000"/>
                </a:solidFill>
                <a:latin typeface="Arial" panose="020B0604020202020204" pitchFamily="34" charset="0"/>
                <a:cs typeface="Arial" panose="020B0604020202020204" pitchFamily="34" charset="0"/>
              </a:rPr>
              <a:t>x</a:t>
            </a:r>
            <a:r>
              <a:rPr lang="de-DE" sz="2400" b="1" dirty="0">
                <a:solidFill>
                  <a:srgbClr val="000000"/>
                </a:solidFill>
                <a:latin typeface="Arial" panose="020B0604020202020204" pitchFamily="34" charset="0"/>
                <a:cs typeface="Arial" panose="020B0604020202020204" pitchFamily="34" charset="0"/>
              </a:rPr>
              <a:t> = 1/3 (195.7 + 186.5 + 243.3)</a:t>
            </a:r>
          </a:p>
          <a:p>
            <a:pPr defTabSz="762000" eaLnBrk="0" hangingPunct="0">
              <a:lnSpc>
                <a:spcPct val="120000"/>
              </a:lnSpc>
            </a:pPr>
            <a:r>
              <a:rPr lang="de-DE" sz="2400" b="1" u="sng" dirty="0">
                <a:solidFill>
                  <a:srgbClr val="000000"/>
                </a:solidFill>
                <a:latin typeface="Arial" panose="020B0604020202020204" pitchFamily="34" charset="0"/>
                <a:cs typeface="Arial" panose="020B0604020202020204" pitchFamily="34" charset="0"/>
              </a:rPr>
              <a:t>Px = 208.5mm</a:t>
            </a:r>
          </a:p>
        </p:txBody>
      </p:sp>
      <p:sp>
        <p:nvSpPr>
          <p:cNvPr id="6" name="AutoShape 6">
            <a:extLst>
              <a:ext uri="{FF2B5EF4-FFF2-40B4-BE49-F238E27FC236}">
                <a16:creationId xmlns:a16="http://schemas.microsoft.com/office/drawing/2014/main" id="{B2158A46-4065-4F89-8BC3-D7DE10CC1323}"/>
              </a:ext>
            </a:extLst>
          </p:cNvPr>
          <p:cNvSpPr>
            <a:spLocks noChangeArrowheads="1"/>
          </p:cNvSpPr>
          <p:nvPr/>
        </p:nvSpPr>
        <p:spPr bwMode="auto">
          <a:xfrm>
            <a:off x="2166425" y="4989612"/>
            <a:ext cx="790575" cy="255588"/>
          </a:xfrm>
          <a:prstGeom prst="rightArrow">
            <a:avLst>
              <a:gd name="adj1" fmla="val 50000"/>
              <a:gd name="adj2" fmla="val 154672"/>
            </a:avLst>
          </a:prstGeom>
          <a:solidFill>
            <a:schemeClr val="accent1"/>
          </a:solidFill>
          <a:ln w="1270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69010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38DD-470A-4AB0-87C1-700E119F0289}"/>
              </a:ext>
            </a:extLst>
          </p:cNvPr>
          <p:cNvSpPr>
            <a:spLocks noGrp="1"/>
          </p:cNvSpPr>
          <p:nvPr>
            <p:ph type="title"/>
          </p:nvPr>
        </p:nvSpPr>
        <p:spPr>
          <a:xfrm>
            <a:off x="838200" y="112543"/>
            <a:ext cx="10515600" cy="568494"/>
          </a:xfrm>
        </p:spPr>
        <p:txBody>
          <a:bodyPr>
            <a:normAutofit/>
          </a:bodyPr>
          <a:lstStyle/>
          <a:p>
            <a:r>
              <a:rPr lang="de-DE" sz="2400" b="1" dirty="0">
                <a:latin typeface="Arial" panose="020B0604020202020204" pitchFamily="34" charset="0"/>
                <a:cs typeface="Arial" panose="020B0604020202020204" pitchFamily="34" charset="0"/>
              </a:rPr>
              <a:t>Example :  Estimation of Missing Rainfall Data, Data from India</a:t>
            </a:r>
            <a:endParaRPr lang="en-US" sz="24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1A2BB06-C132-478B-9439-50D138C7A974}"/>
              </a:ext>
            </a:extLst>
          </p:cNvPr>
          <p:cNvGraphicFramePr>
            <a:graphicFrameLocks noGrp="1"/>
          </p:cNvGraphicFramePr>
          <p:nvPr>
            <p:ph idx="1"/>
            <p:extLst>
              <p:ext uri="{D42A27DB-BD31-4B8C-83A1-F6EECF244321}">
                <p14:modId xmlns:p14="http://schemas.microsoft.com/office/powerpoint/2010/main" val="4057109178"/>
              </p:ext>
            </p:extLst>
          </p:nvPr>
        </p:nvGraphicFramePr>
        <p:xfrm>
          <a:off x="1756117" y="681037"/>
          <a:ext cx="8679766" cy="4422775"/>
        </p:xfrm>
        <a:graphic>
          <a:graphicData uri="http://schemas.openxmlformats.org/presentationml/2006/ole">
            <mc:AlternateContent xmlns:mc="http://schemas.openxmlformats.org/markup-compatibility/2006">
              <mc:Choice xmlns:v="urn:schemas-microsoft-com:vml" Requires="v">
                <p:oleObj spid="_x0000_s2080" name="Document" r:id="rId3" imgW="6089760" imgH="4422600" progId="Word.Document.8">
                  <p:embed/>
                </p:oleObj>
              </mc:Choice>
              <mc:Fallback>
                <p:oleObj name="Document" r:id="rId3" imgW="6089760" imgH="4422600" progId="Word.Document.8">
                  <p:embed/>
                  <p:pic>
                    <p:nvPicPr>
                      <p:cNvPr id="97283"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6117" y="681037"/>
                        <a:ext cx="8679766" cy="4422775"/>
                      </a:xfrm>
                      <a:prstGeom prst="rect">
                        <a:avLst/>
                      </a:prstGeom>
                      <a:solidFill>
                        <a:srgbClr val="C1F9F4"/>
                      </a:solidFill>
                      <a:ln>
                        <a:noFill/>
                      </a:ln>
                      <a:effectLst/>
                    </p:spPr>
                  </p:pic>
                </p:oleObj>
              </mc:Fallback>
            </mc:AlternateContent>
          </a:graphicData>
        </a:graphic>
      </p:graphicFrame>
      <p:sp>
        <p:nvSpPr>
          <p:cNvPr id="5" name="Rectangle 6">
            <a:extLst>
              <a:ext uri="{FF2B5EF4-FFF2-40B4-BE49-F238E27FC236}">
                <a16:creationId xmlns:a16="http://schemas.microsoft.com/office/drawing/2014/main" id="{73E0BA37-A831-4C76-B036-191C16349090}"/>
              </a:ext>
            </a:extLst>
          </p:cNvPr>
          <p:cNvSpPr>
            <a:spLocks noChangeArrowheads="1"/>
          </p:cNvSpPr>
          <p:nvPr/>
        </p:nvSpPr>
        <p:spPr bwMode="auto">
          <a:xfrm>
            <a:off x="1517649" y="5410200"/>
            <a:ext cx="8918233" cy="1570303"/>
          </a:xfrm>
          <a:prstGeom prst="rect">
            <a:avLst/>
          </a:prstGeom>
          <a:noFill/>
          <a:ln w="9525">
            <a:noFill/>
            <a:miter lim="800000"/>
            <a:headEnd/>
            <a:tailEnd/>
          </a:ln>
          <a:effectLst/>
        </p:spPr>
        <p:txBody>
          <a:bodyPr wrap="square" lIns="92075" tIns="46038" rIns="92075" bIns="46038">
            <a:spAutoFit/>
          </a:bodyPr>
          <a:lstStyle/>
          <a:p>
            <a:pPr defTabSz="762000" eaLnBrk="0" hangingPunct="0">
              <a:spcBef>
                <a:spcPct val="50000"/>
              </a:spcBef>
            </a:pPr>
            <a:r>
              <a:rPr lang="de-DE" sz="2400" b="1" dirty="0">
                <a:solidFill>
                  <a:srgbClr val="000000"/>
                </a:solidFill>
                <a:latin typeface="Arial" panose="020B0604020202020204" pitchFamily="34" charset="0"/>
                <a:cs typeface="Arial" panose="020B0604020202020204" pitchFamily="34" charset="0"/>
              </a:rPr>
              <a:t>% Difference &gt; 10                      </a:t>
            </a:r>
            <a:r>
              <a:rPr lang="de-DE" sz="2400" b="1" i="1" dirty="0">
                <a:solidFill>
                  <a:srgbClr val="000000"/>
                </a:solidFill>
                <a:latin typeface="Arial" panose="020B0604020202020204" pitchFamily="34" charset="0"/>
                <a:cs typeface="Arial" panose="020B0604020202020204" pitchFamily="34" charset="0"/>
              </a:rPr>
              <a:t>Normal Ratio method</a:t>
            </a:r>
            <a:endParaRPr lang="de-DE" sz="2400" b="1" dirty="0">
              <a:solidFill>
                <a:srgbClr val="000000"/>
              </a:solidFill>
              <a:latin typeface="Arial" panose="020B0604020202020204" pitchFamily="34" charset="0"/>
              <a:cs typeface="Arial" panose="020B0604020202020204" pitchFamily="34" charset="0"/>
            </a:endParaRPr>
          </a:p>
          <a:p>
            <a:pPr defTabSz="762000" eaLnBrk="0" hangingPunct="0">
              <a:spcBef>
                <a:spcPct val="50000"/>
              </a:spcBef>
            </a:pPr>
            <a:r>
              <a:rPr lang="de-DE" sz="2400" b="1" dirty="0">
                <a:solidFill>
                  <a:srgbClr val="000000"/>
                </a:solidFill>
                <a:latin typeface="Arial" panose="020B0604020202020204" pitchFamily="34" charset="0"/>
                <a:cs typeface="Arial" panose="020B0604020202020204" pitchFamily="34" charset="0"/>
              </a:rPr>
              <a:t>P</a:t>
            </a:r>
            <a:r>
              <a:rPr lang="de-DE" sz="2400" b="1" baseline="-25000" dirty="0">
                <a:solidFill>
                  <a:srgbClr val="000000"/>
                </a:solidFill>
                <a:latin typeface="Arial" panose="020B0604020202020204" pitchFamily="34" charset="0"/>
                <a:cs typeface="Arial" panose="020B0604020202020204" pitchFamily="34" charset="0"/>
              </a:rPr>
              <a:t>x</a:t>
            </a:r>
            <a:r>
              <a:rPr lang="de-DE" sz="2400" b="1" dirty="0">
                <a:solidFill>
                  <a:srgbClr val="000000"/>
                </a:solidFill>
                <a:latin typeface="Arial" panose="020B0604020202020204" pitchFamily="34" charset="0"/>
                <a:cs typeface="Arial" panose="020B0604020202020204" pitchFamily="34" charset="0"/>
              </a:rPr>
              <a:t> = 1/3 (978/1120 x 107 + 978/935 x 89 + 978/1200 x 122)</a:t>
            </a:r>
          </a:p>
          <a:p>
            <a:pPr defTabSz="762000" eaLnBrk="0" hangingPunct="0">
              <a:spcBef>
                <a:spcPct val="50000"/>
              </a:spcBef>
            </a:pPr>
            <a:r>
              <a:rPr lang="de-DE" sz="2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a:t>
            </a:r>
            <a:r>
              <a:rPr lang="de-DE" sz="2400" b="1" baseline="-25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x </a:t>
            </a:r>
            <a:r>
              <a:rPr lang="de-DE" sz="2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de-DE" sz="2400" b="1" u="sng"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95.3mm</a:t>
            </a:r>
          </a:p>
        </p:txBody>
      </p:sp>
      <p:sp>
        <p:nvSpPr>
          <p:cNvPr id="6" name="AutoShape 6">
            <a:extLst>
              <a:ext uri="{FF2B5EF4-FFF2-40B4-BE49-F238E27FC236}">
                <a16:creationId xmlns:a16="http://schemas.microsoft.com/office/drawing/2014/main" id="{65EC342C-D8C7-4817-93FC-25FB34575743}"/>
              </a:ext>
            </a:extLst>
          </p:cNvPr>
          <p:cNvSpPr>
            <a:spLocks noChangeArrowheads="1"/>
          </p:cNvSpPr>
          <p:nvPr/>
        </p:nvSpPr>
        <p:spPr bwMode="auto">
          <a:xfrm>
            <a:off x="4600136" y="5544512"/>
            <a:ext cx="790575" cy="255588"/>
          </a:xfrm>
          <a:prstGeom prst="rightArrow">
            <a:avLst>
              <a:gd name="adj1" fmla="val 50000"/>
              <a:gd name="adj2" fmla="val 154672"/>
            </a:avLst>
          </a:prstGeom>
          <a:solidFill>
            <a:schemeClr val="accent1"/>
          </a:solidFill>
          <a:ln w="1270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5882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74555-FE38-4009-89B2-9CDDDC6C5128}"/>
              </a:ext>
            </a:extLst>
          </p:cNvPr>
          <p:cNvSpPr>
            <a:spLocks noGrp="1"/>
          </p:cNvSpPr>
          <p:nvPr>
            <p:ph idx="1"/>
          </p:nvPr>
        </p:nvSpPr>
        <p:spPr>
          <a:xfrm>
            <a:off x="323557" y="267286"/>
            <a:ext cx="11549575" cy="6457071"/>
          </a:xfrm>
        </p:spPr>
        <p:txBody>
          <a:bodyPr/>
          <a:lstStyle/>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Test for consistency of record</a:t>
            </a:r>
            <a:endParaRPr lang="en-US" dirty="0">
              <a:latin typeface="Arial" panose="020B0604020202020204" pitchFamily="34" charset="0"/>
              <a:cs typeface="Arial" panose="020B0604020202020204" pitchFamily="34" charset="0"/>
            </a:endParaRP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Causes of inconsistency in records:</a:t>
            </a:r>
          </a:p>
          <a:p>
            <a:pPr lvl="3"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Shifting of rain gauge to a new location</a:t>
            </a:r>
          </a:p>
          <a:p>
            <a:pPr lvl="3"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Change in the ecosystem due to calamities</a:t>
            </a:r>
          </a:p>
          <a:p>
            <a:pPr lvl="3"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Occurrence of observational error from a certain date</a:t>
            </a:r>
          </a:p>
          <a:p>
            <a:endParaRPr lang="en-US" dirty="0"/>
          </a:p>
        </p:txBody>
      </p:sp>
    </p:spTree>
    <p:extLst>
      <p:ext uri="{BB962C8B-B14F-4D97-AF65-F5344CB8AC3E}">
        <p14:creationId xmlns:p14="http://schemas.microsoft.com/office/powerpoint/2010/main" val="34330493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86B48-A79D-4C11-9394-A3C0EA9F6C1C}"/>
              </a:ext>
            </a:extLst>
          </p:cNvPr>
          <p:cNvSpPr>
            <a:spLocks noGrp="1"/>
          </p:cNvSpPr>
          <p:nvPr>
            <p:ph idx="1"/>
          </p:nvPr>
        </p:nvSpPr>
        <p:spPr>
          <a:xfrm>
            <a:off x="140677" y="239150"/>
            <a:ext cx="11718388" cy="661885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Test for consistency of record</a:t>
            </a:r>
          </a:p>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Double Mass Curve Technique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When each recorded data comes from the same parent population, they are consistent.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consistency of records at the station in question (say, </a:t>
            </a:r>
            <a:r>
              <a:rPr lang="en-US" i="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is tested by a double mass curve by plotting the cumulative annual rainfall at station </a:t>
            </a:r>
            <a:r>
              <a:rPr lang="en-US" i="1" dirty="0">
                <a:latin typeface="Arial" panose="020B0604020202020204" pitchFamily="34" charset="0"/>
                <a:cs typeface="Arial" panose="020B0604020202020204" pitchFamily="34" charset="0"/>
              </a:rPr>
              <a:t>X </a:t>
            </a:r>
            <a:r>
              <a:rPr lang="en-US" dirty="0">
                <a:latin typeface="Arial" panose="020B0604020202020204" pitchFamily="34" charset="0"/>
                <a:cs typeface="Arial" panose="020B0604020202020204" pitchFamily="34" charset="0"/>
              </a:rPr>
              <a:t>against the concurrent cumulative values of mean annual rainfall for a group of surrounding stations, for the number of years of record. </a:t>
            </a:r>
          </a:p>
        </p:txBody>
      </p:sp>
    </p:spTree>
    <p:extLst>
      <p:ext uri="{BB962C8B-B14F-4D97-AF65-F5344CB8AC3E}">
        <p14:creationId xmlns:p14="http://schemas.microsoft.com/office/powerpoint/2010/main" val="3412812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2C29B42-B999-4F36-BEB2-8A3DB3F37876}"/>
              </a:ext>
            </a:extLst>
          </p:cNvPr>
          <p:cNvPicPr>
            <a:picLocks noGrp="1" noChangeAspect="1" noChangeArrowheads="1"/>
          </p:cNvPicPr>
          <p:nvPr>
            <p:ph idx="1"/>
          </p:nvPr>
        </p:nvPicPr>
        <p:blipFill>
          <a:blip r:embed="rId2" cstate="print"/>
          <a:srcRect/>
          <a:stretch>
            <a:fillRect/>
          </a:stretch>
        </p:blipFill>
        <p:spPr bwMode="auto">
          <a:xfrm>
            <a:off x="1252025" y="291674"/>
            <a:ext cx="10002129" cy="5628322"/>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id="{51432FC1-6301-44C5-A773-0660D6267774}"/>
              </a:ext>
            </a:extLst>
          </p:cNvPr>
          <p:cNvSpPr/>
          <p:nvPr/>
        </p:nvSpPr>
        <p:spPr>
          <a:xfrm>
            <a:off x="511126" y="5919996"/>
            <a:ext cx="11169747" cy="830997"/>
          </a:xfrm>
          <a:prstGeom prst="rect">
            <a:avLst/>
          </a:prstGeom>
        </p:spPr>
        <p:txBody>
          <a:bodyPr wrap="square">
            <a:spAutoFit/>
          </a:bodyPr>
          <a:lstStyle/>
          <a:p>
            <a:r>
              <a:rPr lang="en-US" dirty="0"/>
              <a:t> </a:t>
            </a:r>
            <a:r>
              <a:rPr lang="en-US" sz="2400" dirty="0">
                <a:latin typeface="Arial" panose="020B0604020202020204" pitchFamily="34" charset="0"/>
                <a:cs typeface="Arial" panose="020B0604020202020204" pitchFamily="34" charset="0"/>
              </a:rPr>
              <a:t>A break in the double mass curve in the figure indicates that a change occurred in that year</a:t>
            </a:r>
          </a:p>
        </p:txBody>
      </p:sp>
    </p:spTree>
    <p:extLst>
      <p:ext uri="{BB962C8B-B14F-4D97-AF65-F5344CB8AC3E}">
        <p14:creationId xmlns:p14="http://schemas.microsoft.com/office/powerpoint/2010/main" val="3504544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A43A84-FC4A-488E-BD47-3E77F89B5EA9}"/>
              </a:ext>
            </a:extLst>
          </p:cNvPr>
          <p:cNvSpPr>
            <a:spLocks noGrp="1"/>
          </p:cNvSpPr>
          <p:nvPr>
            <p:ph idx="1"/>
          </p:nvPr>
        </p:nvSpPr>
        <p:spPr>
          <a:xfrm>
            <a:off x="365760" y="225082"/>
            <a:ext cx="11619914" cy="6288259"/>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Adjusting the data to the condition before change is equivalent to bringing the observed points on the line after the change vertically to the line that is the extension of the line before the break.</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If the slope of the line prior to the change is </a:t>
            </a:r>
            <a:r>
              <a:rPr lang="en-US" sz="2400" i="1" dirty="0">
                <a:latin typeface="Arial" panose="020B0604020202020204" pitchFamily="34" charset="0"/>
                <a:cs typeface="Arial" panose="020B0604020202020204" pitchFamily="34" charset="0"/>
              </a:rPr>
              <a:t>m1 </a:t>
            </a:r>
            <a:r>
              <a:rPr lang="en-US" sz="2400" dirty="0">
                <a:latin typeface="Arial" panose="020B0604020202020204" pitchFamily="34" charset="0"/>
                <a:cs typeface="Arial" panose="020B0604020202020204" pitchFamily="34" charset="0"/>
              </a:rPr>
              <a:t>, and that after the change is </a:t>
            </a:r>
            <a:r>
              <a:rPr lang="en-US" sz="2400" i="1" dirty="0">
                <a:latin typeface="Arial" panose="020B0604020202020204" pitchFamily="34" charset="0"/>
                <a:cs typeface="Arial" panose="020B0604020202020204" pitchFamily="34" charset="0"/>
              </a:rPr>
              <a:t>m2 </a:t>
            </a:r>
            <a:r>
              <a:rPr lang="en-US" sz="2400" dirty="0">
                <a:latin typeface="Arial" panose="020B0604020202020204" pitchFamily="34" charset="0"/>
                <a:cs typeface="Arial" panose="020B0604020202020204" pitchFamily="34" charset="0"/>
              </a:rPr>
              <a:t>then the adjustment factor is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which is </a:t>
            </a:r>
            <a:r>
              <a:rPr lang="en-US"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1/</a:t>
            </a:r>
            <a:r>
              <a:rPr lang="en-US"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2 the multiplier applied to the post-change observed data to obtain the adjusted data</a:t>
            </a:r>
          </a:p>
        </p:txBody>
      </p:sp>
    </p:spTree>
    <p:extLst>
      <p:ext uri="{BB962C8B-B14F-4D97-AF65-F5344CB8AC3E}">
        <p14:creationId xmlns:p14="http://schemas.microsoft.com/office/powerpoint/2010/main" val="2723646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3B2D8-E495-478A-872B-B80B8DBCCC71}"/>
              </a:ext>
            </a:extLst>
          </p:cNvPr>
          <p:cNvSpPr>
            <a:spLocks noGrp="1"/>
          </p:cNvSpPr>
          <p:nvPr>
            <p:ph idx="1"/>
          </p:nvPr>
        </p:nvSpPr>
        <p:spPr>
          <a:xfrm>
            <a:off x="295422" y="211014"/>
            <a:ext cx="11058378" cy="6605222"/>
          </a:xfrm>
        </p:spPr>
        <p:txBody>
          <a:bodyPr/>
          <a:lstStyle/>
          <a:p>
            <a:pPr marL="0" indent="0">
              <a:buNone/>
            </a:pPr>
            <a:r>
              <a:rPr lang="en-US" dirty="0"/>
              <a:t>table</a:t>
            </a:r>
          </a:p>
        </p:txBody>
      </p:sp>
      <p:graphicFrame>
        <p:nvGraphicFramePr>
          <p:cNvPr id="4" name="Group 2">
            <a:extLst>
              <a:ext uri="{FF2B5EF4-FFF2-40B4-BE49-F238E27FC236}">
                <a16:creationId xmlns:a16="http://schemas.microsoft.com/office/drawing/2014/main" id="{1317DAD6-7380-42F8-B1DC-72C0FC368433}"/>
              </a:ext>
            </a:extLst>
          </p:cNvPr>
          <p:cNvGraphicFramePr>
            <a:graphicFrameLocks noGrp="1"/>
          </p:cNvGraphicFramePr>
          <p:nvPr>
            <p:extLst>
              <p:ext uri="{D42A27DB-BD31-4B8C-83A1-F6EECF244321}">
                <p14:modId xmlns:p14="http://schemas.microsoft.com/office/powerpoint/2010/main" val="925989170"/>
              </p:ext>
            </p:extLst>
          </p:nvPr>
        </p:nvGraphicFramePr>
        <p:xfrm>
          <a:off x="1505243" y="41764"/>
          <a:ext cx="9467558" cy="6848719"/>
        </p:xfrm>
        <a:graphic>
          <a:graphicData uri="http://schemas.openxmlformats.org/drawingml/2006/table">
            <a:tbl>
              <a:tblPr/>
              <a:tblGrid>
                <a:gridCol w="973175">
                  <a:extLst>
                    <a:ext uri="{9D8B030D-6E8A-4147-A177-3AD203B41FA5}">
                      <a16:colId xmlns:a16="http://schemas.microsoft.com/office/drawing/2014/main" val="20000"/>
                    </a:ext>
                  </a:extLst>
                </a:gridCol>
                <a:gridCol w="2358801">
                  <a:extLst>
                    <a:ext uri="{9D8B030D-6E8A-4147-A177-3AD203B41FA5}">
                      <a16:colId xmlns:a16="http://schemas.microsoft.com/office/drawing/2014/main" val="20001"/>
                    </a:ext>
                  </a:extLst>
                </a:gridCol>
                <a:gridCol w="2224015">
                  <a:extLst>
                    <a:ext uri="{9D8B030D-6E8A-4147-A177-3AD203B41FA5}">
                      <a16:colId xmlns:a16="http://schemas.microsoft.com/office/drawing/2014/main" val="20002"/>
                    </a:ext>
                  </a:extLst>
                </a:gridCol>
                <a:gridCol w="2016439">
                  <a:extLst>
                    <a:ext uri="{9D8B030D-6E8A-4147-A177-3AD203B41FA5}">
                      <a16:colId xmlns:a16="http://schemas.microsoft.com/office/drawing/2014/main" val="20003"/>
                    </a:ext>
                  </a:extLst>
                </a:gridCol>
                <a:gridCol w="1895128">
                  <a:extLst>
                    <a:ext uri="{9D8B030D-6E8A-4147-A177-3AD203B41FA5}">
                      <a16:colId xmlns:a16="http://schemas.microsoft.com/office/drawing/2014/main" val="20004"/>
                    </a:ext>
                  </a:extLst>
                </a:gridCol>
              </a:tblGrid>
              <a:tr h="75271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Year</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Annual rainfall of A</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Arial" charset="0"/>
                          <a:cs typeface="Arial" charset="0"/>
                        </a:rPr>
                        <a:t>Cummulative</a:t>
                      </a:r>
                      <a:r>
                        <a:rPr kumimoji="0" lang="en-US" sz="1400" b="0" i="0" u="none" strike="noStrike" cap="none" normalizeH="0" baseline="0" dirty="0">
                          <a:ln>
                            <a:noFill/>
                          </a:ln>
                          <a:solidFill>
                            <a:srgbClr val="000000"/>
                          </a:solidFill>
                          <a:effectLst/>
                          <a:latin typeface="Arial" charset="0"/>
                          <a:cs typeface="Arial" charset="0"/>
                        </a:rPr>
                        <a:t> of A</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rPr>
                        <a:t>Mean Yearly of Surrounding stations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09538" marR="0" lvl="0" indent="-109538"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Arial" charset="0"/>
                          <a:cs typeface="Arial" charset="0"/>
                        </a:rPr>
                        <a:t>Cummulative</a:t>
                      </a:r>
                      <a:r>
                        <a:rPr kumimoji="0" lang="en-US" sz="1400" b="0" i="0" u="none" strike="noStrike" cap="none" normalizeH="0" baseline="0" dirty="0">
                          <a:ln>
                            <a:noFill/>
                          </a:ln>
                          <a:solidFill>
                            <a:srgbClr val="000000"/>
                          </a:solidFill>
                          <a:effectLst/>
                          <a:latin typeface="Arial" charset="0"/>
                          <a:cs typeface="Arial" charset="0"/>
                        </a:rPr>
                        <a:t> of Surrounding stations</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1996</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1430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1430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1410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1410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1995</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1100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2530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1260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2670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1994</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1170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3700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1100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3770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1993</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1100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4800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1230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5000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1992</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6000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1150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6150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1991</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1220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7220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1430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7580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1990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1280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8500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1150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8730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1989</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750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9250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950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9680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1988</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1120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10370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1230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10910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1987</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11620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1350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12260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1986</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1380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13000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1440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13700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1985</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1210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14210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1360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15060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1984</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1760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15970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1730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16790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1983</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1400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17370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1080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17870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1982</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1240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18610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970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18840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1981</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1760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20370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1320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20160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1980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1480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21850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1350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21510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1979</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1740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23590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1410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22920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1978</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1420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25010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1270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24190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3010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1977</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1580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26590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cs typeface="Arial" charset="0"/>
                        </a:rPr>
                        <a:t>1260</a:t>
                      </a:r>
                      <a:endParaRPr kumimoji="0" lang="en-US" sz="1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25450</a:t>
                      </a:r>
                      <a:endParaRPr kumimoji="0" lang="en-US" sz="1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38344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4A07A-34D0-47EA-89C4-612BCBAAB34B}"/>
              </a:ext>
            </a:extLst>
          </p:cNvPr>
          <p:cNvSpPr>
            <a:spLocks noGrp="1"/>
          </p:cNvSpPr>
          <p:nvPr>
            <p:ph idx="1"/>
          </p:nvPr>
        </p:nvSpPr>
        <p:spPr>
          <a:xfrm>
            <a:off x="-1" y="281354"/>
            <a:ext cx="11619915" cy="6576646"/>
          </a:xfrm>
        </p:spPr>
        <p:txBody>
          <a:bodyPr/>
          <a:lstStyle/>
          <a:p>
            <a:r>
              <a:rPr lang="en-US" dirty="0"/>
              <a:t>Double mass curve</a:t>
            </a:r>
          </a:p>
          <a:p>
            <a:endParaRPr lang="en-US" dirty="0"/>
          </a:p>
        </p:txBody>
      </p:sp>
      <p:graphicFrame>
        <p:nvGraphicFramePr>
          <p:cNvPr id="4" name="Object 2">
            <a:extLst>
              <a:ext uri="{FF2B5EF4-FFF2-40B4-BE49-F238E27FC236}">
                <a16:creationId xmlns:a16="http://schemas.microsoft.com/office/drawing/2014/main" id="{1378086E-680E-46F4-BD2F-549B300D303E}"/>
              </a:ext>
            </a:extLst>
          </p:cNvPr>
          <p:cNvGraphicFramePr>
            <a:graphicFrameLocks noChangeAspect="1"/>
          </p:cNvGraphicFramePr>
          <p:nvPr>
            <p:extLst>
              <p:ext uri="{D42A27DB-BD31-4B8C-83A1-F6EECF244321}">
                <p14:modId xmlns:p14="http://schemas.microsoft.com/office/powerpoint/2010/main" val="4087979574"/>
              </p:ext>
            </p:extLst>
          </p:nvPr>
        </p:nvGraphicFramePr>
        <p:xfrm>
          <a:off x="-1" y="745588"/>
          <a:ext cx="11044311" cy="6112412"/>
        </p:xfrm>
        <a:graphic>
          <a:graphicData uri="http://schemas.openxmlformats.org/presentationml/2006/ole">
            <mc:AlternateContent xmlns:mc="http://schemas.openxmlformats.org/markup-compatibility/2006">
              <mc:Choice xmlns:v="urn:schemas-microsoft-com:vml" Requires="v">
                <p:oleObj spid="_x0000_s4106" name="Chart" r:id="rId3" imgW="6581775" imgH="3724275" progId="Excel.Sheet.8">
                  <p:embed/>
                </p:oleObj>
              </mc:Choice>
              <mc:Fallback>
                <p:oleObj name="Chart" r:id="rId3" imgW="6581775" imgH="3724275" progId="Excel.Sheet.8">
                  <p:embed/>
                  <p:pic>
                    <p:nvPicPr>
                      <p:cNvPr id="1085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45588"/>
                        <a:ext cx="11044311" cy="6112412"/>
                      </a:xfrm>
                      <a:prstGeom prst="rect">
                        <a:avLst/>
                      </a:prstGeom>
                      <a:noFill/>
                    </p:spPr>
                  </p:pic>
                </p:oleObj>
              </mc:Fallback>
            </mc:AlternateContent>
          </a:graphicData>
        </a:graphic>
      </p:graphicFrame>
    </p:spTree>
    <p:extLst>
      <p:ext uri="{BB962C8B-B14F-4D97-AF65-F5344CB8AC3E}">
        <p14:creationId xmlns:p14="http://schemas.microsoft.com/office/powerpoint/2010/main" val="38278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52B64-A290-4357-BD55-55C093F4428A}"/>
              </a:ext>
            </a:extLst>
          </p:cNvPr>
          <p:cNvSpPr>
            <a:spLocks noGrp="1"/>
          </p:cNvSpPr>
          <p:nvPr>
            <p:ph idx="1"/>
          </p:nvPr>
        </p:nvSpPr>
        <p:spPr>
          <a:xfrm>
            <a:off x="318051" y="196948"/>
            <a:ext cx="11635409" cy="6535155"/>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Precipitation formation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Precipitation is the release of water from the atmosphere to reach the surface of the earth.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term ‘precipitation’ covers all forms of water being released by the atmosphere, including snow, hail, sleet and rainfall.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ability of air to hold water </a:t>
            </a:r>
            <a:r>
              <a:rPr lang="en-US" dirty="0" err="1">
                <a:latin typeface="Arial" panose="020B0604020202020204" pitchFamily="34" charset="0"/>
                <a:cs typeface="Arial" panose="020B0604020202020204" pitchFamily="34" charset="0"/>
              </a:rPr>
              <a:t>vapour</a:t>
            </a:r>
            <a:r>
              <a:rPr lang="en-US" dirty="0">
                <a:latin typeface="Arial" panose="020B0604020202020204" pitchFamily="34" charset="0"/>
                <a:cs typeface="Arial" panose="020B0604020202020204" pitchFamily="34" charset="0"/>
              </a:rPr>
              <a:t> is </a:t>
            </a:r>
            <a:r>
              <a:rPr lang="en-US" dirty="0">
                <a:solidFill>
                  <a:srgbClr val="00B050"/>
                </a:solidFill>
                <a:latin typeface="Arial" panose="020B0604020202020204" pitchFamily="34" charset="0"/>
                <a:cs typeface="Arial" panose="020B0604020202020204" pitchFamily="34" charset="0"/>
              </a:rPr>
              <a:t>temperature</a:t>
            </a:r>
            <a:r>
              <a:rPr lang="en-US" dirty="0">
                <a:latin typeface="Arial" panose="020B0604020202020204" pitchFamily="34" charset="0"/>
                <a:cs typeface="Arial" panose="020B0604020202020204" pitchFamily="34" charset="0"/>
              </a:rPr>
              <a:t> dependent: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cooler the air the lesser water </a:t>
            </a:r>
            <a:r>
              <a:rPr lang="en-US" sz="2400" dirty="0" err="1">
                <a:latin typeface="Arial" panose="020B0604020202020204" pitchFamily="34" charset="0"/>
                <a:cs typeface="Arial" panose="020B0604020202020204" pitchFamily="34" charset="0"/>
              </a:rPr>
              <a:t>vapour</a:t>
            </a:r>
            <a:r>
              <a:rPr lang="en-US" sz="2400" dirty="0">
                <a:latin typeface="Arial" panose="020B0604020202020204" pitchFamily="34" charset="0"/>
                <a:cs typeface="Arial" panose="020B0604020202020204" pitchFamily="34" charset="0"/>
              </a:rPr>
              <a:t> is retained.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If a body of warm, moist air is cooled then it will become saturated with water </a:t>
            </a:r>
            <a:r>
              <a:rPr lang="en-US" sz="2400" dirty="0" err="1">
                <a:latin typeface="Arial" panose="020B0604020202020204" pitchFamily="34" charset="0"/>
                <a:cs typeface="Arial" panose="020B0604020202020204" pitchFamily="34" charset="0"/>
              </a:rPr>
              <a:t>vapour</a:t>
            </a:r>
            <a:r>
              <a:rPr lang="en-US" sz="2400" dirty="0">
                <a:latin typeface="Arial" panose="020B0604020202020204" pitchFamily="34" charset="0"/>
                <a:cs typeface="Arial" panose="020B0604020202020204" pitchFamily="34" charset="0"/>
              </a:rPr>
              <a:t> and it will condense into liquid or solid water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There need also to be minute particles present in the atmosphere, called </a:t>
            </a:r>
            <a:r>
              <a:rPr lang="en-US" b="1" dirty="0">
                <a:latin typeface="Arial" panose="020B0604020202020204" pitchFamily="34" charset="0"/>
                <a:cs typeface="Arial" panose="020B0604020202020204" pitchFamily="34" charset="0"/>
              </a:rPr>
              <a:t>condensation nuclei</a:t>
            </a:r>
            <a:r>
              <a:rPr lang="en-US" dirty="0">
                <a:latin typeface="Arial" panose="020B0604020202020204" pitchFamily="34" charset="0"/>
                <a:cs typeface="Arial" panose="020B0604020202020204" pitchFamily="34" charset="0"/>
              </a:rPr>
              <a:t>, upon which the water or ice droplets form</a:t>
            </a:r>
            <a:endParaRPr lang="en-US" sz="6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0343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D178DD-96F9-40F2-9238-3EC380CB3651}"/>
              </a:ext>
            </a:extLst>
          </p:cNvPr>
          <p:cNvSpPr>
            <a:spLocks noGrp="1" noChangeArrowheads="1"/>
          </p:cNvSpPr>
          <p:nvPr>
            <p:ph idx="1"/>
          </p:nvPr>
        </p:nvSpPr>
        <p:spPr>
          <a:xfrm>
            <a:off x="838200" y="351692"/>
            <a:ext cx="10515600" cy="5825271"/>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Slope of Original line: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=(15970-1430)/(16790-1410) = 0.945</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Slope of Deviated line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=(26590-15970)/(25450-16790) = 1.226</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Difference in slope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 (1.226-0.945)/0.945 = 29.72% &gt; 10%</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Correction</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=0.945/1.226 = 0.771</a:t>
            </a:r>
          </a:p>
        </p:txBody>
      </p:sp>
    </p:spTree>
    <p:extLst>
      <p:ext uri="{BB962C8B-B14F-4D97-AF65-F5344CB8AC3E}">
        <p14:creationId xmlns:p14="http://schemas.microsoft.com/office/powerpoint/2010/main" val="15406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7250C-87EA-4761-A534-79444E80F2B2}"/>
              </a:ext>
            </a:extLst>
          </p:cNvPr>
          <p:cNvSpPr>
            <a:spLocks noGrp="1"/>
          </p:cNvSpPr>
          <p:nvPr>
            <p:ph idx="1"/>
          </p:nvPr>
        </p:nvSpPr>
        <p:spPr>
          <a:xfrm>
            <a:off x="323557" y="168812"/>
            <a:ext cx="11591778" cy="6457071"/>
          </a:xfrm>
        </p:spPr>
        <p:txBody>
          <a:bodyPr/>
          <a:lstStyle/>
          <a:p>
            <a:r>
              <a:rPr lang="en-US" dirty="0"/>
              <a:t>Corrected</a:t>
            </a:r>
          </a:p>
          <a:p>
            <a:endParaRPr lang="en-US" dirty="0"/>
          </a:p>
        </p:txBody>
      </p:sp>
      <p:pic>
        <p:nvPicPr>
          <p:cNvPr id="4" name="Picture 3">
            <a:extLst>
              <a:ext uri="{FF2B5EF4-FFF2-40B4-BE49-F238E27FC236}">
                <a16:creationId xmlns:a16="http://schemas.microsoft.com/office/drawing/2014/main" id="{9231EED7-E5F2-4B2C-A71D-EDDD7DF2F9FF}"/>
              </a:ext>
            </a:extLst>
          </p:cNvPr>
          <p:cNvPicPr>
            <a:picLocks noChangeAspect="1"/>
          </p:cNvPicPr>
          <p:nvPr/>
        </p:nvPicPr>
        <p:blipFill>
          <a:blip r:embed="rId2"/>
          <a:stretch>
            <a:fillRect/>
          </a:stretch>
        </p:blipFill>
        <p:spPr>
          <a:xfrm>
            <a:off x="2805876" y="168812"/>
            <a:ext cx="3682303" cy="6541575"/>
          </a:xfrm>
          <a:prstGeom prst="rect">
            <a:avLst/>
          </a:prstGeom>
        </p:spPr>
      </p:pic>
      <p:pic>
        <p:nvPicPr>
          <p:cNvPr id="5" name="Picture 4">
            <a:extLst>
              <a:ext uri="{FF2B5EF4-FFF2-40B4-BE49-F238E27FC236}">
                <a16:creationId xmlns:a16="http://schemas.microsoft.com/office/drawing/2014/main" id="{2C814324-D3A8-4D91-8B66-B20ACE27A558}"/>
              </a:ext>
            </a:extLst>
          </p:cNvPr>
          <p:cNvPicPr>
            <a:picLocks noChangeAspect="1"/>
          </p:cNvPicPr>
          <p:nvPr/>
        </p:nvPicPr>
        <p:blipFill>
          <a:blip r:embed="rId3"/>
          <a:stretch>
            <a:fillRect/>
          </a:stretch>
        </p:blipFill>
        <p:spPr>
          <a:xfrm>
            <a:off x="6488179" y="158212"/>
            <a:ext cx="3383573" cy="6541575"/>
          </a:xfrm>
          <a:prstGeom prst="rect">
            <a:avLst/>
          </a:prstGeom>
        </p:spPr>
      </p:pic>
      <p:grpSp>
        <p:nvGrpSpPr>
          <p:cNvPr id="6" name="Group 138">
            <a:extLst>
              <a:ext uri="{FF2B5EF4-FFF2-40B4-BE49-F238E27FC236}">
                <a16:creationId xmlns:a16="http://schemas.microsoft.com/office/drawing/2014/main" id="{17C2708D-BAB8-4DCF-89E2-82995F1484E5}"/>
              </a:ext>
            </a:extLst>
          </p:cNvPr>
          <p:cNvGrpSpPr>
            <a:grpSpLocks/>
          </p:cNvGrpSpPr>
          <p:nvPr/>
        </p:nvGrpSpPr>
        <p:grpSpPr bwMode="auto">
          <a:xfrm>
            <a:off x="4368018" y="4802945"/>
            <a:ext cx="6858000" cy="1676400"/>
            <a:chOff x="1440" y="2928"/>
            <a:chExt cx="4320" cy="1056"/>
          </a:xfrm>
        </p:grpSpPr>
        <p:sp>
          <p:nvSpPr>
            <p:cNvPr id="7" name="AutoShape 139">
              <a:extLst>
                <a:ext uri="{FF2B5EF4-FFF2-40B4-BE49-F238E27FC236}">
                  <a16:creationId xmlns:a16="http://schemas.microsoft.com/office/drawing/2014/main" id="{7A99D01E-2F7A-4714-82A1-533B7953F413}"/>
                </a:ext>
              </a:extLst>
            </p:cNvPr>
            <p:cNvSpPr>
              <a:spLocks/>
            </p:cNvSpPr>
            <p:nvPr/>
          </p:nvSpPr>
          <p:spPr bwMode="auto">
            <a:xfrm>
              <a:off x="1440" y="2928"/>
              <a:ext cx="192" cy="1056"/>
            </a:xfrm>
            <a:prstGeom prst="leftBrace">
              <a:avLst>
                <a:gd name="adj1" fmla="val 45833"/>
                <a:gd name="adj2" fmla="val 50000"/>
              </a:avLst>
            </a:prstGeom>
            <a:noFill/>
            <a:ln w="38100">
              <a:solidFill>
                <a:srgbClr val="FF0000"/>
              </a:solidFill>
              <a:round/>
              <a:headEnd/>
              <a:tailEnd/>
            </a:ln>
            <a:effectLst/>
          </p:spPr>
          <p:txBody>
            <a:bodyPr wrap="none" anchor="ctr"/>
            <a:lstStyle/>
            <a:p>
              <a:endParaRPr lang="en-US"/>
            </a:p>
          </p:txBody>
        </p:sp>
        <p:sp>
          <p:nvSpPr>
            <p:cNvPr id="8" name="AutoShape 140">
              <a:extLst>
                <a:ext uri="{FF2B5EF4-FFF2-40B4-BE49-F238E27FC236}">
                  <a16:creationId xmlns:a16="http://schemas.microsoft.com/office/drawing/2014/main" id="{2DC2E04E-1A8F-459C-8C77-E1062CD0F84B}"/>
                </a:ext>
              </a:extLst>
            </p:cNvPr>
            <p:cNvSpPr>
              <a:spLocks/>
            </p:cNvSpPr>
            <p:nvPr/>
          </p:nvSpPr>
          <p:spPr bwMode="auto">
            <a:xfrm>
              <a:off x="2352" y="2928"/>
              <a:ext cx="96" cy="1056"/>
            </a:xfrm>
            <a:prstGeom prst="rightBrace">
              <a:avLst>
                <a:gd name="adj1" fmla="val 91667"/>
                <a:gd name="adj2" fmla="val 50000"/>
              </a:avLst>
            </a:prstGeom>
            <a:noFill/>
            <a:ln w="38100">
              <a:solidFill>
                <a:srgbClr val="FF0000"/>
              </a:solidFill>
              <a:round/>
              <a:headEnd/>
              <a:tailEnd/>
            </a:ln>
            <a:effectLst/>
          </p:spPr>
          <p:txBody>
            <a:bodyPr wrap="none" anchor="ctr"/>
            <a:lstStyle/>
            <a:p>
              <a:endParaRPr lang="en-US"/>
            </a:p>
          </p:txBody>
        </p:sp>
        <p:sp>
          <p:nvSpPr>
            <p:cNvPr id="9" name="Line 141">
              <a:extLst>
                <a:ext uri="{FF2B5EF4-FFF2-40B4-BE49-F238E27FC236}">
                  <a16:creationId xmlns:a16="http://schemas.microsoft.com/office/drawing/2014/main" id="{3B1FC124-332B-428C-BA06-DC446D0F5246}"/>
                </a:ext>
              </a:extLst>
            </p:cNvPr>
            <p:cNvSpPr>
              <a:spLocks noChangeShapeType="1"/>
            </p:cNvSpPr>
            <p:nvPr/>
          </p:nvSpPr>
          <p:spPr bwMode="auto">
            <a:xfrm>
              <a:off x="2496" y="3456"/>
              <a:ext cx="2448" cy="240"/>
            </a:xfrm>
            <a:prstGeom prst="line">
              <a:avLst/>
            </a:prstGeom>
            <a:noFill/>
            <a:ln w="38100">
              <a:solidFill>
                <a:srgbClr val="FF0000"/>
              </a:solidFill>
              <a:round/>
              <a:headEnd/>
              <a:tailEnd type="triangle" w="med" len="med"/>
            </a:ln>
            <a:effectLst/>
          </p:spPr>
          <p:txBody>
            <a:bodyPr/>
            <a:lstStyle/>
            <a:p>
              <a:endParaRPr lang="en-US"/>
            </a:p>
          </p:txBody>
        </p:sp>
        <p:sp>
          <p:nvSpPr>
            <p:cNvPr id="10" name="Text Box 142">
              <a:extLst>
                <a:ext uri="{FF2B5EF4-FFF2-40B4-BE49-F238E27FC236}">
                  <a16:creationId xmlns:a16="http://schemas.microsoft.com/office/drawing/2014/main" id="{39193792-48E0-4B1E-9627-927BD713CC5E}"/>
                </a:ext>
              </a:extLst>
            </p:cNvPr>
            <p:cNvSpPr txBox="1">
              <a:spLocks noChangeArrowheads="1"/>
            </p:cNvSpPr>
            <p:nvPr/>
          </p:nvSpPr>
          <p:spPr bwMode="auto">
            <a:xfrm>
              <a:off x="4944" y="3456"/>
              <a:ext cx="816" cy="231"/>
            </a:xfrm>
            <a:prstGeom prst="rect">
              <a:avLst/>
            </a:prstGeom>
            <a:noFill/>
            <a:ln w="9525">
              <a:noFill/>
              <a:miter lim="800000"/>
              <a:headEnd/>
              <a:tailEnd/>
            </a:ln>
            <a:effectLst/>
          </p:spPr>
          <p:txBody>
            <a:bodyPr>
              <a:spAutoFit/>
            </a:bodyPr>
            <a:lstStyle/>
            <a:p>
              <a:pPr eaLnBrk="0" hangingPunct="0">
                <a:spcBef>
                  <a:spcPct val="50000"/>
                </a:spcBef>
              </a:pPr>
              <a:r>
                <a:rPr lang="en-US"/>
                <a:t>Correction</a:t>
              </a:r>
            </a:p>
          </p:txBody>
        </p:sp>
      </p:grpSp>
    </p:spTree>
    <p:extLst>
      <p:ext uri="{BB962C8B-B14F-4D97-AF65-F5344CB8AC3E}">
        <p14:creationId xmlns:p14="http://schemas.microsoft.com/office/powerpoint/2010/main" val="6943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254A60-3B34-42D4-A024-357F60DB7D39}"/>
              </a:ext>
            </a:extLst>
          </p:cNvPr>
          <p:cNvPicPr>
            <a:picLocks noGrp="1" noChangeAspect="1"/>
          </p:cNvPicPr>
          <p:nvPr>
            <p:ph idx="1"/>
          </p:nvPr>
        </p:nvPicPr>
        <p:blipFill>
          <a:blip r:embed="rId2"/>
          <a:stretch>
            <a:fillRect/>
          </a:stretch>
        </p:blipFill>
        <p:spPr>
          <a:xfrm>
            <a:off x="689317" y="254000"/>
            <a:ext cx="10410091" cy="6343650"/>
          </a:xfrm>
          <a:prstGeom prst="rect">
            <a:avLst/>
          </a:prstGeom>
        </p:spPr>
      </p:pic>
    </p:spTree>
    <p:extLst>
      <p:ext uri="{BB962C8B-B14F-4D97-AF65-F5344CB8AC3E}">
        <p14:creationId xmlns:p14="http://schemas.microsoft.com/office/powerpoint/2010/main" val="24002204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087A5-52E6-43E0-9799-27556D9E030F}"/>
              </a:ext>
            </a:extLst>
          </p:cNvPr>
          <p:cNvSpPr>
            <a:spLocks noGrp="1"/>
          </p:cNvSpPr>
          <p:nvPr>
            <p:ph idx="1"/>
          </p:nvPr>
        </p:nvSpPr>
        <p:spPr>
          <a:xfrm>
            <a:off x="196949" y="147712"/>
            <a:ext cx="11605846" cy="6710288"/>
          </a:xfrm>
        </p:spPr>
        <p:txBody>
          <a:bodyPr/>
          <a:lstStyle/>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From the plot, the year in which a change in regime has occurred is indicated by the change in slope of the straight line plot.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rainfall records of the station </a:t>
            </a:r>
            <a:r>
              <a:rPr lang="en-US" i="1" dirty="0">
                <a:latin typeface="Arial" panose="020B0604020202020204" pitchFamily="34" charset="0"/>
                <a:cs typeface="Arial" panose="020B0604020202020204" pitchFamily="34" charset="0"/>
              </a:rPr>
              <a:t>x </a:t>
            </a:r>
            <a:r>
              <a:rPr lang="en-US" dirty="0">
                <a:latin typeface="Arial" panose="020B0604020202020204" pitchFamily="34" charset="0"/>
                <a:cs typeface="Arial" panose="020B0604020202020204" pitchFamily="34" charset="0"/>
              </a:rPr>
              <a:t>are adjusted by multiplying the recorded values of rainfall by the ratio of slopes of the straight lines before and after change in environment.</a:t>
            </a:r>
          </a:p>
          <a:p>
            <a:endParaRPr lang="en-US" dirty="0"/>
          </a:p>
        </p:txBody>
      </p:sp>
      <p:pic>
        <p:nvPicPr>
          <p:cNvPr id="4" name="Picture 3">
            <a:extLst>
              <a:ext uri="{FF2B5EF4-FFF2-40B4-BE49-F238E27FC236}">
                <a16:creationId xmlns:a16="http://schemas.microsoft.com/office/drawing/2014/main" id="{00CCE766-6623-45E0-9724-45996A964714}"/>
              </a:ext>
            </a:extLst>
          </p:cNvPr>
          <p:cNvPicPr>
            <a:picLocks noChangeAspect="1"/>
          </p:cNvPicPr>
          <p:nvPr/>
        </p:nvPicPr>
        <p:blipFill>
          <a:blip r:embed="rId2"/>
          <a:stretch>
            <a:fillRect/>
          </a:stretch>
        </p:blipFill>
        <p:spPr>
          <a:xfrm>
            <a:off x="6879102" y="2554095"/>
            <a:ext cx="5214423" cy="4156193"/>
          </a:xfrm>
          <a:prstGeom prst="rect">
            <a:avLst/>
          </a:prstGeom>
        </p:spPr>
      </p:pic>
      <p:pic>
        <p:nvPicPr>
          <p:cNvPr id="5" name="Picture 4">
            <a:extLst>
              <a:ext uri="{FF2B5EF4-FFF2-40B4-BE49-F238E27FC236}">
                <a16:creationId xmlns:a16="http://schemas.microsoft.com/office/drawing/2014/main" id="{4120E901-2E89-46CF-9C22-EA0109B71B03}"/>
              </a:ext>
            </a:extLst>
          </p:cNvPr>
          <p:cNvPicPr>
            <a:picLocks noChangeAspect="1"/>
          </p:cNvPicPr>
          <p:nvPr/>
        </p:nvPicPr>
        <p:blipFill>
          <a:blip r:embed="rId3"/>
          <a:stretch>
            <a:fillRect/>
          </a:stretch>
        </p:blipFill>
        <p:spPr>
          <a:xfrm>
            <a:off x="284777" y="3091376"/>
            <a:ext cx="4686969" cy="1705708"/>
          </a:xfrm>
          <a:prstGeom prst="rect">
            <a:avLst/>
          </a:prstGeom>
        </p:spPr>
      </p:pic>
      <p:pic>
        <p:nvPicPr>
          <p:cNvPr id="6" name="Picture 5">
            <a:extLst>
              <a:ext uri="{FF2B5EF4-FFF2-40B4-BE49-F238E27FC236}">
                <a16:creationId xmlns:a16="http://schemas.microsoft.com/office/drawing/2014/main" id="{20671A0B-FA72-4388-914C-746852C3B565}"/>
              </a:ext>
            </a:extLst>
          </p:cNvPr>
          <p:cNvPicPr>
            <a:picLocks noChangeAspect="1"/>
          </p:cNvPicPr>
          <p:nvPr/>
        </p:nvPicPr>
        <p:blipFill>
          <a:blip r:embed="rId4"/>
          <a:stretch>
            <a:fillRect/>
          </a:stretch>
        </p:blipFill>
        <p:spPr>
          <a:xfrm>
            <a:off x="98475" y="4994031"/>
            <a:ext cx="6975262" cy="1716257"/>
          </a:xfrm>
          <a:prstGeom prst="rect">
            <a:avLst/>
          </a:prstGeom>
        </p:spPr>
      </p:pic>
    </p:spTree>
    <p:extLst>
      <p:ext uri="{BB962C8B-B14F-4D97-AF65-F5344CB8AC3E}">
        <p14:creationId xmlns:p14="http://schemas.microsoft.com/office/powerpoint/2010/main" val="93658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4A0B0-77AD-4DC2-86B5-A2D5F545E403}"/>
              </a:ext>
            </a:extLst>
          </p:cNvPr>
          <p:cNvSpPr>
            <a:spLocks noGrp="1"/>
          </p:cNvSpPr>
          <p:nvPr>
            <p:ph idx="1"/>
          </p:nvPr>
        </p:nvSpPr>
        <p:spPr>
          <a:xfrm>
            <a:off x="344557" y="357809"/>
            <a:ext cx="11516139" cy="6281530"/>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So there are three conditions that need to be met prior to precipitation forming:</a:t>
            </a:r>
          </a:p>
          <a:p>
            <a:pPr marL="971550" lvl="1" indent="-514350" algn="just">
              <a:lnSpc>
                <a:spcPct val="150000"/>
              </a:lnSpc>
              <a:buFont typeface="+mj-lt"/>
              <a:buAutoNum type="romanUcPeriod"/>
            </a:pPr>
            <a:r>
              <a:rPr lang="en-US" dirty="0">
                <a:latin typeface="Arial" panose="020B0604020202020204" pitchFamily="34" charset="0"/>
                <a:cs typeface="Arial" panose="020B0604020202020204" pitchFamily="34" charset="0"/>
              </a:rPr>
              <a:t>Cooling of the atmosphere</a:t>
            </a:r>
          </a:p>
          <a:p>
            <a:pPr marL="971550" lvl="1" indent="-514350" algn="just">
              <a:lnSpc>
                <a:spcPct val="150000"/>
              </a:lnSpc>
              <a:buFont typeface="+mj-lt"/>
              <a:buAutoNum type="romanUcPeriod"/>
            </a:pPr>
            <a:r>
              <a:rPr lang="en-US" dirty="0">
                <a:latin typeface="Arial" panose="020B0604020202020204" pitchFamily="34" charset="0"/>
                <a:cs typeface="Arial" panose="020B0604020202020204" pitchFamily="34" charset="0"/>
              </a:rPr>
              <a:t>Condensation onto nuclei</a:t>
            </a:r>
          </a:p>
          <a:p>
            <a:pPr marL="971550" lvl="1" indent="-514350" algn="just">
              <a:lnSpc>
                <a:spcPct val="150000"/>
              </a:lnSpc>
              <a:buFont typeface="+mj-lt"/>
              <a:buAutoNum type="romanUcPeriod"/>
            </a:pPr>
            <a:r>
              <a:rPr lang="en-US" dirty="0">
                <a:latin typeface="Arial" panose="020B0604020202020204" pitchFamily="34" charset="0"/>
                <a:cs typeface="Arial" panose="020B0604020202020204" pitchFamily="34" charset="0"/>
              </a:rPr>
              <a:t>Growth of the water/ice droplets</a:t>
            </a:r>
          </a:p>
          <a:p>
            <a:pPr marL="457200" lvl="1" indent="0" algn="just">
              <a:lnSpc>
                <a:spcPct val="15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825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11463</TotalTime>
  <Words>5619</Words>
  <Application>Microsoft Office PowerPoint</Application>
  <PresentationFormat>Widescreen</PresentationFormat>
  <Paragraphs>643</Paragraphs>
  <Slides>83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94" baseType="lpstr">
      <vt:lpstr>Arial</vt:lpstr>
      <vt:lpstr>Calibri</vt:lpstr>
      <vt:lpstr>Calibri Light</vt:lpstr>
      <vt:lpstr>Cambria Math</vt:lpstr>
      <vt:lpstr>Courier New</vt:lpstr>
      <vt:lpstr>NewCenturySchlbk-Italic</vt:lpstr>
      <vt:lpstr>NewCenturySchlbk-Roman</vt:lpstr>
      <vt:lpstr>Wingdings</vt:lpstr>
      <vt:lpstr>Office Theme</vt:lpstr>
      <vt:lpstr>Document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Forms of precipitation</vt:lpstr>
      <vt:lpstr>PowerPoint Presentation</vt:lpstr>
      <vt:lpstr>PowerPoint Presentation</vt:lpstr>
      <vt:lpstr>Presentation of rainfall data</vt:lpstr>
      <vt:lpstr>PowerPoint Presentation</vt:lpstr>
      <vt:lpstr>PRECIPITATION DISTRIBUTION</vt:lpstr>
      <vt:lpstr>PowerPoint Presentation</vt:lpstr>
      <vt:lpstr>PowerPoint Presentation</vt:lpstr>
      <vt:lpstr>PowerPoint Presentation</vt:lpstr>
      <vt:lpstr>PowerPoint Presentation</vt:lpstr>
      <vt:lpstr>PowerPoint Presentation</vt:lpstr>
      <vt:lpstr>Precipitation Measurement</vt:lpstr>
      <vt:lpstr>PowerPoint Presentation</vt:lpstr>
      <vt:lpstr>PowerPoint Presentation</vt:lpstr>
      <vt:lpstr>PowerPoint Presentation</vt:lpstr>
      <vt:lpstr>PowerPoint Presentation</vt:lpstr>
      <vt:lpstr> I. Rainfall measurement </vt:lpstr>
      <vt:lpstr>PowerPoint Presentation</vt:lpstr>
      <vt:lpstr>PowerPoint Presentation</vt:lpstr>
      <vt:lpstr>PowerPoint Presentation</vt:lpstr>
      <vt:lpstr>PowerPoint Presentation</vt:lpstr>
      <vt:lpstr>Types of rain gauges</vt:lpstr>
      <vt:lpstr>PowerPoint Presentation</vt:lpstr>
      <vt:lpstr>PowerPoint Presentation</vt:lpstr>
      <vt:lpstr>PowerPoint Presentation</vt:lpstr>
      <vt:lpstr>PowerPoint Presentation</vt:lpstr>
      <vt:lpstr>Tipping bucket gauge</vt:lpstr>
      <vt:lpstr>PowerPoint Presentation</vt:lpstr>
      <vt:lpstr>PowerPoint Presentation</vt:lpstr>
      <vt:lpstr>Float type rain gauge</vt:lpstr>
      <vt:lpstr>PowerPoint Presentation</vt:lpstr>
      <vt:lpstr>PowerPoint Presentation</vt:lpstr>
      <vt:lpstr>PowerPoint Presentation</vt:lpstr>
      <vt:lpstr>Moving from Point Measurement to Spatially Distributed Estimation (mean precipitation over an area)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Adjustment of precipitation data</vt:lpstr>
      <vt:lpstr>PowerPoint Presentation</vt:lpstr>
      <vt:lpstr>PowerPoint Presentation</vt:lpstr>
      <vt:lpstr>PowerPoint Presentation</vt:lpstr>
      <vt:lpstr>PowerPoint Presentation</vt:lpstr>
      <vt:lpstr> Example :  Estimation of Missing Rainfall Data, Stations from  Ethiopia </vt:lpstr>
      <vt:lpstr>Example :  Estimation of Missing Rainfall Data, Data from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202</cp:revision>
  <dcterms:created xsi:type="dcterms:W3CDTF">2018-04-26T18:28:35Z</dcterms:created>
  <dcterms:modified xsi:type="dcterms:W3CDTF">2019-11-02T12:52:30Z</dcterms:modified>
</cp:coreProperties>
</file>