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333" r:id="rId3"/>
    <p:sldId id="332"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5" r:id="rId21"/>
    <p:sldId id="351" r:id="rId22"/>
    <p:sldId id="352" r:id="rId23"/>
    <p:sldId id="353" r:id="rId24"/>
    <p:sldId id="356" r:id="rId25"/>
    <p:sldId id="359" r:id="rId26"/>
    <p:sldId id="360" r:id="rId27"/>
    <p:sldId id="357" r:id="rId28"/>
    <p:sldId id="258" r:id="rId29"/>
    <p:sldId id="259" r:id="rId30"/>
    <p:sldId id="361" r:id="rId31"/>
    <p:sldId id="362" r:id="rId32"/>
    <p:sldId id="366" r:id="rId33"/>
    <p:sldId id="363" r:id="rId34"/>
    <p:sldId id="260" r:id="rId35"/>
    <p:sldId id="267" r:id="rId36"/>
    <p:sldId id="319" r:id="rId37"/>
    <p:sldId id="268" r:id="rId38"/>
    <p:sldId id="269" r:id="rId39"/>
    <p:sldId id="270" r:id="rId40"/>
    <p:sldId id="272" r:id="rId41"/>
    <p:sldId id="273" r:id="rId42"/>
    <p:sldId id="274" r:id="rId43"/>
    <p:sldId id="284" r:id="rId44"/>
    <p:sldId id="285" r:id="rId45"/>
    <p:sldId id="358" r:id="rId46"/>
    <p:sldId id="286" r:id="rId47"/>
    <p:sldId id="287" r:id="rId48"/>
    <p:sldId id="293" r:id="rId49"/>
    <p:sldId id="294" r:id="rId50"/>
    <p:sldId id="288" r:id="rId51"/>
    <p:sldId id="292" r:id="rId52"/>
    <p:sldId id="289" r:id="rId53"/>
    <p:sldId id="290" r:id="rId54"/>
    <p:sldId id="291" r:id="rId55"/>
    <p:sldId id="364" r:id="rId56"/>
    <p:sldId id="318" r:id="rId57"/>
    <p:sldId id="295" r:id="rId58"/>
    <p:sldId id="303" r:id="rId59"/>
    <p:sldId id="304" r:id="rId60"/>
    <p:sldId id="305" r:id="rId61"/>
    <p:sldId id="306" r:id="rId62"/>
    <p:sldId id="365" r:id="rId63"/>
    <p:sldId id="307" r:id="rId64"/>
    <p:sldId id="308" r:id="rId65"/>
    <p:sldId id="311" r:id="rId66"/>
    <p:sldId id="312" r:id="rId67"/>
    <p:sldId id="313" r:id="rId68"/>
    <p:sldId id="316" r:id="rId69"/>
    <p:sldId id="314" r:id="rId70"/>
    <p:sldId id="321" r:id="rId71"/>
    <p:sldId id="322" r:id="rId72"/>
    <p:sldId id="324" r:id="rId73"/>
    <p:sldId id="329" r:id="rId74"/>
    <p:sldId id="330" r:id="rId75"/>
    <p:sldId id="33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451E4-7CF9-498E-AD1B-13A1B635F949}" type="datetimeFigureOut">
              <a:rPr lang="en-US" smtClean="0"/>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4F746-EE6E-419D-AC65-5312D53C6AF7}" type="slidenum">
              <a:rPr lang="en-US" smtClean="0"/>
              <a:t>‹#›</a:t>
            </a:fld>
            <a:endParaRPr lang="en-US"/>
          </a:p>
        </p:txBody>
      </p:sp>
    </p:spTree>
    <p:extLst>
      <p:ext uri="{BB962C8B-B14F-4D97-AF65-F5344CB8AC3E}">
        <p14:creationId xmlns:p14="http://schemas.microsoft.com/office/powerpoint/2010/main" val="30508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4F746-EE6E-419D-AC65-5312D53C6AF7}" type="slidenum">
              <a:rPr lang="en-US" smtClean="0"/>
              <a:t>12</a:t>
            </a:fld>
            <a:endParaRPr lang="en-US"/>
          </a:p>
        </p:txBody>
      </p:sp>
    </p:spTree>
    <p:extLst>
      <p:ext uri="{BB962C8B-B14F-4D97-AF65-F5344CB8AC3E}">
        <p14:creationId xmlns:p14="http://schemas.microsoft.com/office/powerpoint/2010/main" val="363297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4F746-EE6E-419D-AC65-5312D53C6AF7}" type="slidenum">
              <a:rPr lang="en-US" smtClean="0"/>
              <a:t>39</a:t>
            </a:fld>
            <a:endParaRPr lang="en-US"/>
          </a:p>
        </p:txBody>
      </p:sp>
    </p:spTree>
    <p:extLst>
      <p:ext uri="{BB962C8B-B14F-4D97-AF65-F5344CB8AC3E}">
        <p14:creationId xmlns:p14="http://schemas.microsoft.com/office/powerpoint/2010/main" val="4019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4F746-EE6E-419D-AC65-5312D53C6AF7}" type="slidenum">
              <a:rPr lang="en-US" smtClean="0"/>
              <a:t>69</a:t>
            </a:fld>
            <a:endParaRPr lang="en-US"/>
          </a:p>
        </p:txBody>
      </p:sp>
    </p:spTree>
    <p:extLst>
      <p:ext uri="{BB962C8B-B14F-4D97-AF65-F5344CB8AC3E}">
        <p14:creationId xmlns:p14="http://schemas.microsoft.com/office/powerpoint/2010/main" val="265150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E393-BF67-4549-AC32-908A2A17F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573C67-ACA4-4867-9009-94DB2C49E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478E27-9285-450A-840C-4A4F38211A3D}"/>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F20B7C89-146A-43EA-90B1-C75C7D0DC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07ED9-5C34-4DA7-B215-3E238B69620D}"/>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134933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1A7-9199-487C-BEE4-DA81AD058B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25096-E0E9-4114-9878-7ACD0022F7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F0AA-867E-4020-8391-E9ACA49F6AD1}"/>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D9D93D42-0347-4BB8-82CD-0D81F9E11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95C96-0FA2-40B4-8B08-E1C4E1663B7B}"/>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16916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F72B5-A4A1-4CE9-9F9E-DDD211C0B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53DE6-AF5F-4CFA-B8C8-BD42623803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C31FE-6B26-4CE2-AE23-65DD6826F545}"/>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648D072B-4D12-4F14-BB08-DBAF9FA49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60343-650A-4706-9E7B-313290EF0BEC}"/>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418077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E90B-5E4A-42A4-94DE-40570545D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0E3B5-ACD5-49F0-B636-A293B48805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041FA-F93A-49DE-BF65-9B9EA73B5737}"/>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124C7DBC-B866-4E28-86B8-7E79A5B37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FB125-DAB2-4489-9797-DCBABA547A5E}"/>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306513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44E9-C41B-4401-8E5E-15C847EAF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9984A-DE02-4E27-B5E3-711D13832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CEDD14-92FF-4CCA-95C3-268E742035EC}"/>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BE1E6E77-3B5A-4190-A22D-E0C953100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DE070-3861-4539-98FB-36ED4AD011F9}"/>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410592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C0C3-5E78-4E3A-9189-DFFAE1FDC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D0D4B-8956-49B1-A180-C5FF3310AC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DCB33-59DD-42E7-B17A-BB363A31D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7D21D-B4F6-44F5-93A7-20C97D60C4B4}"/>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6" name="Footer Placeholder 5">
            <a:extLst>
              <a:ext uri="{FF2B5EF4-FFF2-40B4-BE49-F238E27FC236}">
                <a16:creationId xmlns:a16="http://schemas.microsoft.com/office/drawing/2014/main" id="{033EF790-AD46-400F-ABAB-6A7883896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0598A-E84B-4EC1-BA06-986CCBB1CDA4}"/>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390376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B8A4-9EFF-4034-92F2-C693220C1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3AB9F8-1789-48E8-9808-4784E12E0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51B7D3-E42E-4717-BFE2-309AFB8A06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110B1-7D2E-44E0-84B1-A20E3001B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1CF834-89D0-4D96-859D-7099897CDD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36D18-D3F6-4490-9F21-688B131B2E7B}"/>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8" name="Footer Placeholder 7">
            <a:extLst>
              <a:ext uri="{FF2B5EF4-FFF2-40B4-BE49-F238E27FC236}">
                <a16:creationId xmlns:a16="http://schemas.microsoft.com/office/drawing/2014/main" id="{12539765-3A74-48C3-A908-5A2F36199E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1B01CA-4CD0-4D27-867A-69F4BB82FCD9}"/>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42426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861D-2C1C-4F7C-8B5C-E654BE4A04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589E27-07FE-45A2-B4A2-B2DF816AF0D4}"/>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4" name="Footer Placeholder 3">
            <a:extLst>
              <a:ext uri="{FF2B5EF4-FFF2-40B4-BE49-F238E27FC236}">
                <a16:creationId xmlns:a16="http://schemas.microsoft.com/office/drawing/2014/main" id="{785C05AD-89BE-4880-B241-0EF38AE58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AEE1E-EF80-4529-9DE8-A0A8FF4464CE}"/>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396574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A22B2-75EF-4421-A110-416C8BF89CBA}"/>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3" name="Footer Placeholder 2">
            <a:extLst>
              <a:ext uri="{FF2B5EF4-FFF2-40B4-BE49-F238E27FC236}">
                <a16:creationId xmlns:a16="http://schemas.microsoft.com/office/drawing/2014/main" id="{142EBD90-A530-446D-86E4-3280EC9821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6E63C-41C9-4EB9-8CB1-EA897B1F972E}"/>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394610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BE81-D59C-4ABC-97D3-077A9EFA7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6D308-C8A4-4328-8FA0-904657AFC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27C146-D50C-400C-A534-D94A54C0E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026735-2A0D-410D-856A-BB3080C5E96D}"/>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6" name="Footer Placeholder 5">
            <a:extLst>
              <a:ext uri="{FF2B5EF4-FFF2-40B4-BE49-F238E27FC236}">
                <a16:creationId xmlns:a16="http://schemas.microsoft.com/office/drawing/2014/main" id="{F3F45C53-8771-4548-9EBB-EECDA047C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2C4B7-7D0A-47DD-8C37-F6D40CBD3117}"/>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24316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1889-6A8C-4AE5-BDBA-48C980001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2275B-DDCD-4599-977E-8FFD92AE4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8FCF26-3431-4A33-9016-34A60C915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0113B5-28E3-4B5E-8BC5-328FFCA1AA66}"/>
              </a:ext>
            </a:extLst>
          </p:cNvPr>
          <p:cNvSpPr>
            <a:spLocks noGrp="1"/>
          </p:cNvSpPr>
          <p:nvPr>
            <p:ph type="dt" sz="half" idx="10"/>
          </p:nvPr>
        </p:nvSpPr>
        <p:spPr/>
        <p:txBody>
          <a:bodyPr/>
          <a:lstStyle/>
          <a:p>
            <a:fld id="{03FF3931-E87B-4016-A944-87C2EDE6A4F3}" type="datetimeFigureOut">
              <a:rPr lang="en-US" smtClean="0"/>
              <a:t>11/22/2019</a:t>
            </a:fld>
            <a:endParaRPr lang="en-US"/>
          </a:p>
        </p:txBody>
      </p:sp>
      <p:sp>
        <p:nvSpPr>
          <p:cNvPr id="6" name="Footer Placeholder 5">
            <a:extLst>
              <a:ext uri="{FF2B5EF4-FFF2-40B4-BE49-F238E27FC236}">
                <a16:creationId xmlns:a16="http://schemas.microsoft.com/office/drawing/2014/main" id="{226774BE-1775-4B7E-9EE1-AA22FD5E7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3A6A1-B152-4C87-A3EC-2508FD231EB2}"/>
              </a:ext>
            </a:extLst>
          </p:cNvPr>
          <p:cNvSpPr>
            <a:spLocks noGrp="1"/>
          </p:cNvSpPr>
          <p:nvPr>
            <p:ph type="sldNum" sz="quarter" idx="12"/>
          </p:nvPr>
        </p:nvSpPr>
        <p:spPr/>
        <p:txBody>
          <a:bodyPr/>
          <a:lstStyle/>
          <a:p>
            <a:fld id="{23F9C158-7580-46A4-A306-4B0148AD4FE2}" type="slidenum">
              <a:rPr lang="en-US" smtClean="0"/>
              <a:t>‹#›</a:t>
            </a:fld>
            <a:endParaRPr lang="en-US"/>
          </a:p>
        </p:txBody>
      </p:sp>
    </p:spTree>
    <p:extLst>
      <p:ext uri="{BB962C8B-B14F-4D97-AF65-F5344CB8AC3E}">
        <p14:creationId xmlns:p14="http://schemas.microsoft.com/office/powerpoint/2010/main" val="20680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1771A-2D01-4398-8FB2-4EA9702DF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20EB1-1D91-4801-A2A9-511777A0E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363FE-FA7C-47FC-B5B1-3BD3360C3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F3931-E87B-4016-A944-87C2EDE6A4F3}" type="datetimeFigureOut">
              <a:rPr lang="en-US" smtClean="0"/>
              <a:t>11/22/2019</a:t>
            </a:fld>
            <a:endParaRPr lang="en-US"/>
          </a:p>
        </p:txBody>
      </p:sp>
      <p:sp>
        <p:nvSpPr>
          <p:cNvPr id="5" name="Footer Placeholder 4">
            <a:extLst>
              <a:ext uri="{FF2B5EF4-FFF2-40B4-BE49-F238E27FC236}">
                <a16:creationId xmlns:a16="http://schemas.microsoft.com/office/drawing/2014/main" id="{58F5C072-E541-4600-BB32-272566F26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C46B9-5385-481F-B9E8-F5CB0C980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9C158-7580-46A4-A306-4B0148AD4FE2}" type="slidenum">
              <a:rPr lang="en-US" smtClean="0"/>
              <a:t>‹#›</a:t>
            </a:fld>
            <a:endParaRPr lang="en-US"/>
          </a:p>
        </p:txBody>
      </p:sp>
    </p:spTree>
    <p:extLst>
      <p:ext uri="{BB962C8B-B14F-4D97-AF65-F5344CB8AC3E}">
        <p14:creationId xmlns:p14="http://schemas.microsoft.com/office/powerpoint/2010/main" val="324479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FCF78-9EBF-4556-A4B8-6D06A5E10670}"/>
              </a:ext>
            </a:extLst>
          </p:cNvPr>
          <p:cNvSpPr>
            <a:spLocks noGrp="1"/>
          </p:cNvSpPr>
          <p:nvPr>
            <p:ph idx="1"/>
          </p:nvPr>
        </p:nvSpPr>
        <p:spPr>
          <a:xfrm>
            <a:off x="304800" y="344556"/>
            <a:ext cx="11049000" cy="6215270"/>
          </a:xfrm>
        </p:spPr>
        <p:txBody>
          <a:bodyPr/>
          <a:lstStyle/>
          <a:p>
            <a:pPr marL="0" indent="0" algn="ctr">
              <a:buNone/>
            </a:pPr>
            <a:endParaRPr lang="en-US" dirty="0"/>
          </a:p>
          <a:p>
            <a:pPr marL="0" indent="0" algn="ctr">
              <a:buNone/>
            </a:pPr>
            <a:endParaRPr lang="en-US" dirty="0"/>
          </a:p>
          <a:p>
            <a:pPr marL="0" indent="0" algn="ctr">
              <a:buNone/>
            </a:pPr>
            <a:r>
              <a:rPr lang="en-US" b="1" dirty="0">
                <a:latin typeface="Arial" panose="020B0604020202020204" pitchFamily="34" charset="0"/>
                <a:cs typeface="Arial" panose="020B0604020202020204" pitchFamily="34" charset="0"/>
              </a:rPr>
              <a:t>Chapter 2</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solidFill>
                  <a:srgbClr val="00B050"/>
                </a:solidFill>
                <a:latin typeface="Arial" panose="020B0604020202020204" pitchFamily="34" charset="0"/>
                <a:cs typeface="Arial" panose="020B0604020202020204" pitchFamily="34" charset="0"/>
              </a:rPr>
              <a:t>Interception, Evaporation, and Transpiration </a:t>
            </a:r>
          </a:p>
          <a:p>
            <a:endParaRPr lang="en-US" dirty="0"/>
          </a:p>
        </p:txBody>
      </p:sp>
    </p:spTree>
    <p:extLst>
      <p:ext uri="{BB962C8B-B14F-4D97-AF65-F5344CB8AC3E}">
        <p14:creationId xmlns:p14="http://schemas.microsoft.com/office/powerpoint/2010/main" val="47708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C6EF-78DD-40F3-A15F-9F7E1E42C0CB}"/>
              </a:ext>
            </a:extLst>
          </p:cNvPr>
          <p:cNvSpPr>
            <a:spLocks noGrp="1"/>
          </p:cNvSpPr>
          <p:nvPr>
            <p:ph type="title"/>
          </p:nvPr>
        </p:nvSpPr>
        <p:spPr>
          <a:xfrm>
            <a:off x="337625" y="112543"/>
            <a:ext cx="11016175" cy="717452"/>
          </a:xfrm>
        </p:spPr>
        <p:txBody>
          <a:bodyPr>
            <a:normAutofit/>
          </a:bodyPr>
          <a:lstStyle/>
          <a:p>
            <a:r>
              <a:rPr lang="en-US" sz="2800" b="1" dirty="0">
                <a:latin typeface="Arial" panose="020B0604020202020204" pitchFamily="34" charset="0"/>
                <a:cs typeface="Arial" panose="020B0604020202020204" pitchFamily="34" charset="0"/>
              </a:rPr>
              <a:t>Hydrologic Importance of Interception</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C3FE60-DE33-40BB-872A-BD336902BAC8}"/>
              </a:ext>
            </a:extLst>
          </p:cNvPr>
          <p:cNvSpPr>
            <a:spLocks noGrp="1"/>
          </p:cNvSpPr>
          <p:nvPr>
            <p:ph idx="1"/>
          </p:nvPr>
        </p:nvSpPr>
        <p:spPr>
          <a:xfrm>
            <a:off x="337626" y="829994"/>
            <a:ext cx="11516750" cy="575368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Role of interception in hydrological cycle</a:t>
            </a:r>
          </a:p>
          <a:p>
            <a:pPr lvl="1" algn="just">
              <a:lnSpc>
                <a:spcPct val="150000"/>
              </a:lnSpc>
              <a:buFont typeface="Wingdings" panose="05000000000000000000" pitchFamily="2" charset="2"/>
              <a:buChar char="v"/>
            </a:pPr>
            <a:r>
              <a:rPr lang="en-US" dirty="0">
                <a:latin typeface="Arial" panose="020B0604020202020204" pitchFamily="34" charset="0"/>
                <a:cs typeface="Arial" pitchFamily="34" charset="0"/>
              </a:rPr>
              <a:t>Interception has different roles in the hydrological cycle</a:t>
            </a:r>
          </a:p>
          <a:p>
            <a:pPr lvl="1" algn="just">
              <a:lnSpc>
                <a:spcPct val="150000"/>
              </a:lnSpc>
              <a:buFont typeface="Wingdings" panose="05000000000000000000" pitchFamily="2" charset="2"/>
              <a:buChar char="v"/>
            </a:pPr>
            <a:r>
              <a:rPr lang="en-US" dirty="0">
                <a:latin typeface="Arial" panose="020B0604020202020204" pitchFamily="34" charset="0"/>
                <a:cs typeface="Arial" pitchFamily="34" charset="0"/>
              </a:rPr>
              <a:t>The hydrologic importance of interception is dependent on </a:t>
            </a:r>
            <a:r>
              <a:rPr lang="en-US" b="1" dirty="0">
                <a:solidFill>
                  <a:srgbClr val="00B050"/>
                </a:solidFill>
                <a:latin typeface="Arial" panose="020B0604020202020204" pitchFamily="34" charset="0"/>
                <a:cs typeface="Arial" panose="020B0604020202020204" pitchFamily="34" charset="0"/>
              </a:rPr>
              <a:t>vegetative and precipitation</a:t>
            </a:r>
            <a:r>
              <a:rPr lang="en-US" dirty="0">
                <a:latin typeface="Arial" panose="020B0604020202020204" pitchFamily="34" charset="0"/>
                <a:cs typeface="Arial" panose="020B0604020202020204" pitchFamily="34" charset="0"/>
              </a:rPr>
              <a:t> characteristics and the </a:t>
            </a:r>
            <a:r>
              <a:rPr lang="en-US" b="1" dirty="0">
                <a:solidFill>
                  <a:srgbClr val="00B050"/>
                </a:solidFill>
                <a:latin typeface="Arial" panose="020B0604020202020204" pitchFamily="34" charset="0"/>
                <a:cs typeface="Arial" panose="020B0604020202020204" pitchFamily="34" charset="0"/>
              </a:rPr>
              <a:t>climatic setting</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Since the spatial variability of the tree canopy cover type and extent, canopy stratification (layering), and storage capacity of the litter all affect the total interception loss, determining net precipitation over a watershed is more difficult.</a:t>
            </a:r>
          </a:p>
        </p:txBody>
      </p:sp>
    </p:spTree>
    <p:extLst>
      <p:ext uri="{BB962C8B-B14F-4D97-AF65-F5344CB8AC3E}">
        <p14:creationId xmlns:p14="http://schemas.microsoft.com/office/powerpoint/2010/main" val="425595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3EF88B-5EFF-43BE-87CC-36CBCD7D512C}"/>
              </a:ext>
            </a:extLst>
          </p:cNvPr>
          <p:cNvPicPr>
            <a:picLocks noGrp="1" noChangeAspect="1"/>
          </p:cNvPicPr>
          <p:nvPr>
            <p:ph idx="1"/>
          </p:nvPr>
        </p:nvPicPr>
        <p:blipFill>
          <a:blip r:embed="rId2"/>
          <a:stretch>
            <a:fillRect/>
          </a:stretch>
        </p:blipFill>
        <p:spPr>
          <a:xfrm>
            <a:off x="1292051" y="562708"/>
            <a:ext cx="9607897" cy="5936566"/>
          </a:xfrm>
          <a:prstGeom prst="rect">
            <a:avLst/>
          </a:prstGeom>
        </p:spPr>
      </p:pic>
    </p:spTree>
    <p:extLst>
      <p:ext uri="{BB962C8B-B14F-4D97-AF65-F5344CB8AC3E}">
        <p14:creationId xmlns:p14="http://schemas.microsoft.com/office/powerpoint/2010/main" val="382747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D3A22-1CCB-4DC3-974E-471C933491D2}"/>
              </a:ext>
            </a:extLst>
          </p:cNvPr>
          <p:cNvSpPr>
            <a:spLocks noGrp="1"/>
          </p:cNvSpPr>
          <p:nvPr>
            <p:ph idx="1"/>
          </p:nvPr>
        </p:nvSpPr>
        <p:spPr>
          <a:xfrm>
            <a:off x="112542" y="154745"/>
            <a:ext cx="11887199" cy="6499273"/>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Under certain climatic conditions, interception storage differences among species result in water yield differences.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regions where annual precipitation exceeds the potential evapotranspiration (</a:t>
            </a:r>
            <a:r>
              <a:rPr lang="en-US" sz="2400" i="1" dirty="0">
                <a:latin typeface="Arial" panose="020B0604020202020204" pitchFamily="34" charset="0"/>
                <a:cs typeface="Arial" panose="020B0604020202020204" pitchFamily="34" charset="0"/>
              </a:rPr>
              <a:t>PET)</a:t>
            </a:r>
            <a:r>
              <a:rPr lang="en-US" sz="2400" dirty="0">
                <a:latin typeface="Arial" panose="020B0604020202020204" pitchFamily="34" charset="0"/>
                <a:cs typeface="Arial" panose="020B0604020202020204" pitchFamily="34" charset="0"/>
              </a:rPr>
              <a:t>, differences in interception b/n conifers and hardwoods can result in differences in water yield.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Interception losses increase in conifers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Such differences would likely not be observed in </a:t>
            </a:r>
            <a:r>
              <a:rPr lang="en-US" sz="2400" b="1" dirty="0">
                <a:solidFill>
                  <a:srgbClr val="00B050"/>
                </a:solidFill>
                <a:latin typeface="Arial" panose="020B0604020202020204" pitchFamily="34" charset="0"/>
                <a:cs typeface="Arial" panose="020B0604020202020204" pitchFamily="34" charset="0"/>
              </a:rPr>
              <a:t>semi-arid regions </a:t>
            </a:r>
            <a:r>
              <a:rPr lang="en-US" sz="2400" dirty="0">
                <a:latin typeface="Arial" panose="020B0604020202020204" pitchFamily="34" charset="0"/>
                <a:cs typeface="Arial" panose="020B0604020202020204" pitchFamily="34" charset="0"/>
              </a:rPr>
              <a:t>because of the higher ratio of annual PET to annual precipitation.</a:t>
            </a:r>
          </a:p>
          <a:p>
            <a:pPr algn="just">
              <a:lnSpc>
                <a:spcPct val="16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difference in net precipitation reaching the soil surface due to differences in interception will satisfy soil water deficits rather than contribute to streamflow in dryland forests.</a:t>
            </a:r>
          </a:p>
        </p:txBody>
      </p:sp>
    </p:spTree>
    <p:extLst>
      <p:ext uri="{BB962C8B-B14F-4D97-AF65-F5344CB8AC3E}">
        <p14:creationId xmlns:p14="http://schemas.microsoft.com/office/powerpoint/2010/main" val="98091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ACC2B-442D-44B9-AF32-ED9D6A8266BA}"/>
              </a:ext>
            </a:extLst>
          </p:cNvPr>
          <p:cNvSpPr>
            <a:spLocks noGrp="1"/>
          </p:cNvSpPr>
          <p:nvPr>
            <p:ph idx="1"/>
          </p:nvPr>
        </p:nvSpPr>
        <p:spPr>
          <a:xfrm>
            <a:off x="309489" y="309489"/>
            <a:ext cx="11577711" cy="6302326"/>
          </a:xfrm>
        </p:spPr>
        <p:txBody>
          <a:bodyPr/>
          <a:lstStyle/>
          <a:p>
            <a:pPr algn="just">
              <a:lnSpc>
                <a:spcPct val="150000"/>
              </a:lnSpc>
              <a:buFont typeface="Wingdings" panose="05000000000000000000" pitchFamily="2" charset="2"/>
              <a:buChar char="v"/>
            </a:pPr>
            <a:r>
              <a:rPr lang="en-US" sz="2400" dirty="0">
                <a:latin typeface="Arial" pitchFamily="34" charset="0"/>
                <a:cs typeface="Arial" pitchFamily="34" charset="0"/>
              </a:rPr>
              <a:t>interception influences the </a:t>
            </a:r>
            <a:r>
              <a:rPr lang="en-US" sz="2400" dirty="0">
                <a:solidFill>
                  <a:srgbClr val="FF0000"/>
                </a:solidFill>
                <a:latin typeface="Arial" pitchFamily="34" charset="0"/>
                <a:cs typeface="Arial" pitchFamily="34" charset="0"/>
              </a:rPr>
              <a:t>spatial distribution of infiltration</a:t>
            </a:r>
            <a:r>
              <a:rPr lang="en-US" sz="2400" dirty="0">
                <a:latin typeface="Arial" pitchFamily="34" charset="0"/>
                <a:cs typeface="Arial" pitchFamily="34" charset="0"/>
              </a:rPr>
              <a:t>, this has large influences on the soil moisture pattern and on subsurface flow paths.</a:t>
            </a:r>
          </a:p>
          <a:p>
            <a:pPr algn="just">
              <a:lnSpc>
                <a:spcPct val="150000"/>
              </a:lnSpc>
              <a:buFont typeface="Wingdings" panose="05000000000000000000" pitchFamily="2" charset="2"/>
              <a:buChar char="v"/>
            </a:pPr>
            <a:r>
              <a:rPr lang="en-US" sz="2400" dirty="0">
                <a:latin typeface="Arial" pitchFamily="34" charset="0"/>
                <a:cs typeface="Arial" pitchFamily="34" charset="0"/>
              </a:rPr>
              <a:t>Due to the filling of the spatial variable storage capacity of rainfall, the delay time is not homogeneous in space.</a:t>
            </a:r>
          </a:p>
          <a:p>
            <a:pPr lvl="1" algn="just">
              <a:lnSpc>
                <a:spcPct val="150000"/>
              </a:lnSpc>
              <a:buFont typeface="Wingdings" panose="05000000000000000000" pitchFamily="2" charset="2"/>
              <a:buChar char="v"/>
            </a:pPr>
            <a:r>
              <a:rPr lang="en-US" dirty="0">
                <a:latin typeface="Arial" pitchFamily="34" charset="0"/>
                <a:cs typeface="Arial" pitchFamily="34" charset="0"/>
              </a:rPr>
              <a:t>Hence, interception </a:t>
            </a:r>
            <a:r>
              <a:rPr lang="en-US" dirty="0">
                <a:solidFill>
                  <a:srgbClr val="FF0000"/>
                </a:solidFill>
                <a:latin typeface="Arial" pitchFamily="34" charset="0"/>
                <a:cs typeface="Arial" pitchFamily="34" charset="0"/>
              </a:rPr>
              <a:t>redistributes</a:t>
            </a:r>
            <a:r>
              <a:rPr lang="en-US" dirty="0">
                <a:latin typeface="Arial" pitchFamily="34" charset="0"/>
                <a:cs typeface="Arial" pitchFamily="34" charset="0"/>
              </a:rPr>
              <a:t> the water flows in time. </a:t>
            </a:r>
          </a:p>
          <a:p>
            <a:endParaRPr lang="en-US" dirty="0"/>
          </a:p>
        </p:txBody>
      </p:sp>
    </p:spTree>
    <p:extLst>
      <p:ext uri="{BB962C8B-B14F-4D97-AF65-F5344CB8AC3E}">
        <p14:creationId xmlns:p14="http://schemas.microsoft.com/office/powerpoint/2010/main" val="14526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A28E-A4CF-4CC4-ADF0-2172E6C318E4}"/>
              </a:ext>
            </a:extLst>
          </p:cNvPr>
          <p:cNvSpPr>
            <a:spLocks noGrp="1"/>
          </p:cNvSpPr>
          <p:nvPr>
            <p:ph type="title"/>
          </p:nvPr>
        </p:nvSpPr>
        <p:spPr>
          <a:xfrm>
            <a:off x="365760" y="126610"/>
            <a:ext cx="10988040" cy="554427"/>
          </a:xfrm>
        </p:spPr>
        <p:txBody>
          <a:bodyPr>
            <a:normAutofit/>
          </a:bodyPr>
          <a:lstStyle/>
          <a:p>
            <a:pPr marL="457200" indent="-457200">
              <a:buFont typeface="Wingdings" panose="05000000000000000000" pitchFamily="2" charset="2"/>
              <a:buChar char="q"/>
            </a:pPr>
            <a:r>
              <a:rPr lang="en-US" sz="2800" b="1" dirty="0">
                <a:latin typeface="Arial" pitchFamily="34" charset="0"/>
                <a:cs typeface="Arial" pitchFamily="34" charset="0"/>
              </a:rPr>
              <a:t>The role of interception in the water balance</a:t>
            </a:r>
            <a:endParaRPr lang="en-US" sz="2800" b="1" dirty="0"/>
          </a:p>
        </p:txBody>
      </p:sp>
      <p:sp>
        <p:nvSpPr>
          <p:cNvPr id="3" name="Content Placeholder 2">
            <a:extLst>
              <a:ext uri="{FF2B5EF4-FFF2-40B4-BE49-F238E27FC236}">
                <a16:creationId xmlns:a16="http://schemas.microsoft.com/office/drawing/2014/main" id="{B12E783D-8ACF-413A-8540-5D2B5618CA37}"/>
              </a:ext>
            </a:extLst>
          </p:cNvPr>
          <p:cNvSpPr>
            <a:spLocks noGrp="1"/>
          </p:cNvSpPr>
          <p:nvPr>
            <p:ph idx="1"/>
          </p:nvPr>
        </p:nvSpPr>
        <p:spPr>
          <a:xfrm>
            <a:off x="365760" y="681037"/>
            <a:ext cx="11460480" cy="6050353"/>
          </a:xfrm>
        </p:spPr>
        <p:txBody>
          <a:bodyPr/>
          <a:lstStyle/>
          <a:p>
            <a:pPr>
              <a:lnSpc>
                <a:spcPct val="150000"/>
              </a:lnSpc>
              <a:buFont typeface="Wingdings" pitchFamily="2" charset="2"/>
              <a:buChar char="v"/>
            </a:pPr>
            <a:r>
              <a:rPr lang="en-US" dirty="0">
                <a:latin typeface="Arial" pitchFamily="34" charset="0"/>
                <a:cs typeface="Arial" pitchFamily="34" charset="0"/>
              </a:rPr>
              <a:t>Interception  have  a </a:t>
            </a:r>
            <a:r>
              <a:rPr lang="en-US" dirty="0">
                <a:solidFill>
                  <a:srgbClr val="C00000"/>
                </a:solidFill>
                <a:latin typeface="Arial" pitchFamily="34" charset="0"/>
                <a:cs typeface="Arial" pitchFamily="34" charset="0"/>
              </a:rPr>
              <a:t>neutral, negative or positive  </a:t>
            </a:r>
            <a:r>
              <a:rPr lang="en-US" dirty="0">
                <a:latin typeface="Arial" pitchFamily="34" charset="0"/>
                <a:cs typeface="Arial" pitchFamily="34" charset="0"/>
              </a:rPr>
              <a:t>effect on the catchment water balance</a:t>
            </a:r>
          </a:p>
          <a:p>
            <a:pPr marL="914400" lvl="1" indent="-457200">
              <a:lnSpc>
                <a:spcPct val="150000"/>
              </a:lnSpc>
              <a:buFont typeface="+mj-lt"/>
              <a:buAutoNum type="arabicPeriod"/>
            </a:pPr>
            <a:r>
              <a:rPr lang="en-US" dirty="0">
                <a:latin typeface="Arial" pitchFamily="34" charset="0"/>
                <a:cs typeface="Arial" pitchFamily="34" charset="0"/>
              </a:rPr>
              <a:t>    Neutral Hypothesis. </a:t>
            </a:r>
          </a:p>
          <a:p>
            <a:pPr marL="914400" lvl="1" indent="-457200">
              <a:lnSpc>
                <a:spcPct val="150000"/>
              </a:lnSpc>
              <a:buFont typeface="+mj-lt"/>
              <a:buAutoNum type="arabicPeriod"/>
            </a:pPr>
            <a:r>
              <a:rPr lang="en-US" dirty="0">
                <a:latin typeface="Arial" pitchFamily="34" charset="0"/>
                <a:cs typeface="Arial" pitchFamily="34" charset="0"/>
              </a:rPr>
              <a:t>     Net Loss of Water. </a:t>
            </a:r>
          </a:p>
          <a:p>
            <a:pPr marL="914400" lvl="1" indent="-457200">
              <a:lnSpc>
                <a:spcPct val="150000"/>
              </a:lnSpc>
              <a:buFont typeface="+mj-lt"/>
              <a:buAutoNum type="arabicPeriod"/>
            </a:pPr>
            <a:r>
              <a:rPr lang="en-US" dirty="0">
                <a:latin typeface="Arial" pitchFamily="34" charset="0"/>
                <a:cs typeface="Arial" pitchFamily="34" charset="0"/>
              </a:rPr>
              <a:t>     Net Gain of Water. </a:t>
            </a:r>
          </a:p>
          <a:p>
            <a:pPr marL="514350" indent="-514350">
              <a:buFont typeface="+mj-lt"/>
              <a:buAutoNum type="arabicPeriod"/>
            </a:pPr>
            <a:r>
              <a:rPr lang="en-US" b="1" dirty="0"/>
              <a:t>Neutral Hypothesis: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If there is only a certain amount of energy available for evaporation which will be used either in transpiration (loss of water from within the leaves of the plant), or interception loss (evaporation from the leaf surface). </a:t>
            </a:r>
          </a:p>
        </p:txBody>
      </p:sp>
    </p:spTree>
    <p:extLst>
      <p:ext uri="{BB962C8B-B14F-4D97-AF65-F5344CB8AC3E}">
        <p14:creationId xmlns:p14="http://schemas.microsoft.com/office/powerpoint/2010/main" val="245380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9F49-8823-4CF2-B31C-0077A92F20A7}"/>
              </a:ext>
            </a:extLst>
          </p:cNvPr>
          <p:cNvSpPr>
            <a:spLocks noGrp="1"/>
          </p:cNvSpPr>
          <p:nvPr>
            <p:ph type="title"/>
          </p:nvPr>
        </p:nvSpPr>
        <p:spPr>
          <a:xfrm>
            <a:off x="379828" y="119575"/>
            <a:ext cx="10973972" cy="696351"/>
          </a:xfrm>
        </p:spPr>
        <p:txBody>
          <a:bodyPr>
            <a:normAutofit/>
          </a:bodyPr>
          <a:lstStyle/>
          <a:p>
            <a:r>
              <a:rPr lang="en-US" sz="2400" b="1" dirty="0">
                <a:latin typeface="Arial" pitchFamily="34" charset="0"/>
                <a:cs typeface="Arial" pitchFamily="34" charset="0"/>
              </a:rPr>
              <a:t>2. Net Loss of Water /Negative relation</a:t>
            </a:r>
            <a:endParaRPr lang="en-US" sz="2400" dirty="0"/>
          </a:p>
        </p:txBody>
      </p:sp>
      <p:sp>
        <p:nvSpPr>
          <p:cNvPr id="3" name="Content Placeholder 2">
            <a:extLst>
              <a:ext uri="{FF2B5EF4-FFF2-40B4-BE49-F238E27FC236}">
                <a16:creationId xmlns:a16="http://schemas.microsoft.com/office/drawing/2014/main" id="{27084E51-9971-425D-8D7B-955A2D38A9FD}"/>
              </a:ext>
            </a:extLst>
          </p:cNvPr>
          <p:cNvSpPr>
            <a:spLocks noGrp="1"/>
          </p:cNvSpPr>
          <p:nvPr>
            <p:ph idx="1"/>
          </p:nvPr>
        </p:nvSpPr>
        <p:spPr>
          <a:xfrm>
            <a:off x="98474" y="689318"/>
            <a:ext cx="11971606" cy="6049108"/>
          </a:xfrm>
        </p:spPr>
        <p:txBody>
          <a:bodyPr>
            <a:noAutofit/>
          </a:bodyPr>
          <a:lstStyle/>
          <a:p>
            <a:pPr lvl="1">
              <a:lnSpc>
                <a:spcPct val="150000"/>
              </a:lnSpc>
              <a:buFont typeface="Wingdings" panose="05000000000000000000" pitchFamily="2" charset="2"/>
              <a:buChar char="v"/>
            </a:pPr>
            <a:r>
              <a:rPr lang="en-US" dirty="0">
                <a:latin typeface="Arial" pitchFamily="34" charset="0"/>
                <a:cs typeface="Arial" pitchFamily="34" charset="0"/>
              </a:rPr>
              <a:t>Interception represents a </a:t>
            </a:r>
            <a:r>
              <a:rPr lang="en-US" dirty="0">
                <a:solidFill>
                  <a:srgbClr val="00B050"/>
                </a:solidFill>
                <a:latin typeface="Arial" pitchFamily="34" charset="0"/>
                <a:cs typeface="Arial" pitchFamily="34" charset="0"/>
              </a:rPr>
              <a:t>net loss of water whenever interception loss is the dominant evaporative component</a:t>
            </a:r>
            <a:r>
              <a:rPr lang="en-US" dirty="0">
                <a:latin typeface="Arial" pitchFamily="34" charset="0"/>
                <a:cs typeface="Arial" pitchFamily="34" charset="0"/>
              </a:rPr>
              <a:t> </a:t>
            </a:r>
          </a:p>
          <a:p>
            <a:pPr lvl="1">
              <a:lnSpc>
                <a:spcPct val="150000"/>
              </a:lnSpc>
              <a:buFont typeface="Wingdings" panose="05000000000000000000" pitchFamily="2" charset="2"/>
              <a:buChar char="v"/>
            </a:pPr>
            <a:r>
              <a:rPr lang="en-US" dirty="0">
                <a:latin typeface="Arial" pitchFamily="34" charset="0"/>
                <a:cs typeface="Arial" pitchFamily="34" charset="0"/>
              </a:rPr>
              <a:t>Interception loss may also occur by evaporation at night when transpiration has ceased. </a:t>
            </a:r>
          </a:p>
        </p:txBody>
      </p:sp>
    </p:spTree>
    <p:extLst>
      <p:ext uri="{BB962C8B-B14F-4D97-AF65-F5344CB8AC3E}">
        <p14:creationId xmlns:p14="http://schemas.microsoft.com/office/powerpoint/2010/main" val="258151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5F94-0E3E-474E-8BAA-5991F4D5DA58}"/>
              </a:ext>
            </a:extLst>
          </p:cNvPr>
          <p:cNvSpPr>
            <a:spLocks noGrp="1"/>
          </p:cNvSpPr>
          <p:nvPr>
            <p:ph type="title"/>
          </p:nvPr>
        </p:nvSpPr>
        <p:spPr>
          <a:xfrm>
            <a:off x="422031" y="2"/>
            <a:ext cx="10931769" cy="675248"/>
          </a:xfrm>
        </p:spPr>
        <p:txBody>
          <a:bodyPr>
            <a:normAutofit/>
          </a:bodyPr>
          <a:lstStyle/>
          <a:p>
            <a:r>
              <a:rPr lang="en-US" sz="2400" b="1" dirty="0">
                <a:latin typeface="Arial" pitchFamily="34" charset="0"/>
                <a:cs typeface="Arial" pitchFamily="34" charset="0"/>
              </a:rPr>
              <a:t>3. Net Gain of Water /positive  relation.</a:t>
            </a:r>
            <a:endParaRPr lang="en-US" sz="2400" b="1" dirty="0"/>
          </a:p>
        </p:txBody>
      </p:sp>
      <p:sp>
        <p:nvSpPr>
          <p:cNvPr id="3" name="Content Placeholder 2">
            <a:extLst>
              <a:ext uri="{FF2B5EF4-FFF2-40B4-BE49-F238E27FC236}">
                <a16:creationId xmlns:a16="http://schemas.microsoft.com/office/drawing/2014/main" id="{D58D4A7C-99BE-4353-8C6F-96155949D0F9}"/>
              </a:ext>
            </a:extLst>
          </p:cNvPr>
          <p:cNvSpPr>
            <a:spLocks noGrp="1"/>
          </p:cNvSpPr>
          <p:nvPr>
            <p:ph idx="1"/>
          </p:nvPr>
        </p:nvSpPr>
        <p:spPr>
          <a:xfrm>
            <a:off x="140676" y="675250"/>
            <a:ext cx="11830929" cy="6182748"/>
          </a:xfrm>
        </p:spPr>
        <p:txBody>
          <a:bodyPr>
            <a:normAutofit lnSpcReduction="10000"/>
          </a:bodyPr>
          <a:lstStyle/>
          <a:p>
            <a:pPr lvl="1">
              <a:lnSpc>
                <a:spcPct val="150000"/>
              </a:lnSpc>
              <a:buFont typeface="Wingdings" panose="05000000000000000000" pitchFamily="2" charset="2"/>
              <a:buChar char="v"/>
            </a:pPr>
            <a:r>
              <a:rPr lang="en-US" dirty="0">
                <a:latin typeface="Arial" pitchFamily="34" charset="0"/>
                <a:cs typeface="Arial" pitchFamily="34" charset="0"/>
              </a:rPr>
              <a:t>along coastal areas and in high mountains near coastal regions, there are prolonged periods of low clouds or fog in which unique forest communities have developed.</a:t>
            </a:r>
          </a:p>
          <a:p>
            <a:pPr lvl="1">
              <a:lnSpc>
                <a:spcPct val="150000"/>
              </a:lnSpc>
              <a:buFont typeface="Wingdings" panose="05000000000000000000" pitchFamily="2" charset="2"/>
              <a:buChar char="v"/>
            </a:pPr>
            <a:r>
              <a:rPr lang="en-US" dirty="0">
                <a:latin typeface="Arial" pitchFamily="34" charset="0"/>
                <a:cs typeface="Arial" pitchFamily="34" charset="0"/>
              </a:rPr>
              <a:t>Horizontal interception takes place in forested areas of high relief, where fog or low clouds are prevalent (are called cloud forests) </a:t>
            </a:r>
          </a:p>
          <a:p>
            <a:pPr lvl="1">
              <a:lnSpc>
                <a:spcPct val="150000"/>
              </a:lnSpc>
              <a:buFont typeface="Wingdings" panose="05000000000000000000" pitchFamily="2" charset="2"/>
              <a:buChar char="v"/>
            </a:pPr>
            <a:r>
              <a:rPr lang="en-US" dirty="0">
                <a:latin typeface="Arial" pitchFamily="34" charset="0"/>
                <a:cs typeface="Arial" pitchFamily="34" charset="0"/>
              </a:rPr>
              <a:t>In these conditions of high atmospheric humidity, </a:t>
            </a:r>
            <a:r>
              <a:rPr lang="en-US" b="1" dirty="0">
                <a:solidFill>
                  <a:srgbClr val="00B050"/>
                </a:solidFill>
                <a:latin typeface="Arial" pitchFamily="34" charset="0"/>
                <a:cs typeface="Arial" pitchFamily="34" charset="0"/>
              </a:rPr>
              <a:t>trees may extract moisture from the air, which would not have fallen as rainfall.</a:t>
            </a:r>
          </a:p>
          <a:p>
            <a:pPr lvl="1">
              <a:lnSpc>
                <a:spcPct val="150000"/>
              </a:lnSpc>
              <a:buFont typeface="Wingdings" panose="05000000000000000000" pitchFamily="2" charset="2"/>
              <a:buChar char="v"/>
            </a:pPr>
            <a:r>
              <a:rPr lang="en-US" dirty="0">
                <a:latin typeface="Arial" pitchFamily="34" charset="0"/>
                <a:cs typeface="Arial" pitchFamily="34" charset="0"/>
              </a:rPr>
              <a:t>  Water droplets are formed by direct condensation onto the leaves, twigs, pine needles, especially during fog or low clouds, or where fog is moving off the sea. </a:t>
            </a:r>
          </a:p>
          <a:p>
            <a:pPr lvl="1">
              <a:lnSpc>
                <a:spcPct val="150000"/>
              </a:lnSpc>
              <a:buFont typeface="Wingdings" panose="05000000000000000000" pitchFamily="2" charset="2"/>
              <a:buChar char="v"/>
            </a:pPr>
            <a:r>
              <a:rPr lang="en-US" dirty="0">
                <a:latin typeface="Arial" pitchFamily="34" charset="0"/>
                <a:cs typeface="Arial" pitchFamily="34" charset="0"/>
              </a:rPr>
              <a:t>  In Horizontal Interception or </a:t>
            </a:r>
            <a:r>
              <a:rPr lang="en-US" dirty="0">
                <a:solidFill>
                  <a:srgbClr val="C00000"/>
                </a:solidFill>
                <a:latin typeface="Arial" pitchFamily="34" charset="0"/>
                <a:cs typeface="Arial" pitchFamily="34" charset="0"/>
              </a:rPr>
              <a:t>Fog Drip</a:t>
            </a:r>
            <a:r>
              <a:rPr lang="en-US" dirty="0">
                <a:latin typeface="Arial" pitchFamily="34" charset="0"/>
                <a:cs typeface="Arial" pitchFamily="34" charset="0"/>
              </a:rPr>
              <a:t>, both </a:t>
            </a:r>
            <a:r>
              <a:rPr lang="en-US" dirty="0" err="1">
                <a:latin typeface="Arial" pitchFamily="34" charset="0"/>
                <a:cs typeface="Arial" pitchFamily="34" charset="0"/>
              </a:rPr>
              <a:t>throughfall</a:t>
            </a:r>
            <a:r>
              <a:rPr lang="en-US" dirty="0">
                <a:latin typeface="Arial" pitchFamily="34" charset="0"/>
                <a:cs typeface="Arial" pitchFamily="34" charset="0"/>
              </a:rPr>
              <a:t> and stemflow become the most significant components of interception.</a:t>
            </a:r>
          </a:p>
          <a:p>
            <a:endParaRPr lang="en-US" dirty="0"/>
          </a:p>
        </p:txBody>
      </p:sp>
    </p:spTree>
    <p:extLst>
      <p:ext uri="{BB962C8B-B14F-4D97-AF65-F5344CB8AC3E}">
        <p14:creationId xmlns:p14="http://schemas.microsoft.com/office/powerpoint/2010/main" val="35484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FE45-8F5F-41A4-B04A-646247F3D830}"/>
              </a:ext>
            </a:extLst>
          </p:cNvPr>
          <p:cNvSpPr>
            <a:spLocks noGrp="1"/>
          </p:cNvSpPr>
          <p:nvPr>
            <p:ph type="title"/>
          </p:nvPr>
        </p:nvSpPr>
        <p:spPr>
          <a:xfrm>
            <a:off x="309489" y="154746"/>
            <a:ext cx="11662117" cy="1097280"/>
          </a:xfrm>
        </p:spPr>
        <p:txBody>
          <a:bodyPr>
            <a:noAutofit/>
          </a:bodyPr>
          <a:lstStyle/>
          <a:p>
            <a:pPr marL="457200" indent="-457200" algn="just">
              <a:lnSpc>
                <a:spcPct val="150000"/>
              </a:lnSpc>
              <a:buFont typeface="Wingdings" panose="05000000000000000000" pitchFamily="2" charset="2"/>
              <a:buChar char="q"/>
            </a:pPr>
            <a:r>
              <a:rPr lang="en-US" sz="2400" b="1" dirty="0">
                <a:latin typeface="Arial" panose="020B0604020202020204" pitchFamily="34" charset="0"/>
                <a:cs typeface="Arial" pitchFamily="34" charset="0"/>
              </a:rPr>
              <a:t>Fog drip occurs on the windward edge of upstanding vegetation, and on high crests and ridges.  </a:t>
            </a:r>
            <a:endParaRPr lang="en-US" sz="2400" b="1" dirty="0"/>
          </a:p>
        </p:txBody>
      </p:sp>
      <p:pic>
        <p:nvPicPr>
          <p:cNvPr id="4" name="Picture 2">
            <a:extLst>
              <a:ext uri="{FF2B5EF4-FFF2-40B4-BE49-F238E27FC236}">
                <a16:creationId xmlns:a16="http://schemas.microsoft.com/office/drawing/2014/main" id="{804FE52B-5B97-46F4-8E41-7CCB474026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490" y="1477108"/>
            <a:ext cx="11662116" cy="522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8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9C625-BA96-4941-A1E7-2BC70B0A5993}"/>
              </a:ext>
            </a:extLst>
          </p:cNvPr>
          <p:cNvSpPr>
            <a:spLocks noGrp="1"/>
          </p:cNvSpPr>
          <p:nvPr>
            <p:ph idx="1"/>
          </p:nvPr>
        </p:nvSpPr>
        <p:spPr>
          <a:xfrm>
            <a:off x="182880" y="309489"/>
            <a:ext cx="11802794" cy="6414867"/>
          </a:xfrm>
        </p:spPr>
        <p:txBody>
          <a:bodyPr>
            <a:normAutofit/>
          </a:bodyPr>
          <a:lstStyle/>
          <a:p>
            <a:pPr>
              <a:lnSpc>
                <a:spcPct val="170000"/>
              </a:lnSpc>
              <a:buFont typeface="Wingdings" panose="05000000000000000000" pitchFamily="2" charset="2"/>
              <a:buChar char="q"/>
            </a:pPr>
            <a:r>
              <a:rPr lang="en-US" sz="2400" dirty="0">
                <a:latin typeface="Arial" pitchFamily="34" charset="0"/>
                <a:cs typeface="Arial" pitchFamily="34" charset="0"/>
              </a:rPr>
              <a:t>Generally  interception has been considered </a:t>
            </a:r>
            <a:r>
              <a:rPr lang="en-US" sz="2400" b="1" dirty="0">
                <a:solidFill>
                  <a:srgbClr val="00B050"/>
                </a:solidFill>
                <a:latin typeface="Arial" pitchFamily="34" charset="0"/>
                <a:cs typeface="Arial" pitchFamily="34" charset="0"/>
              </a:rPr>
              <a:t>a loss and gain </a:t>
            </a:r>
            <a:r>
              <a:rPr lang="en-US" sz="2400" dirty="0">
                <a:latin typeface="Arial" pitchFamily="34" charset="0"/>
                <a:cs typeface="Arial" pitchFamily="34" charset="0"/>
              </a:rPr>
              <a:t>of moisture for  the  watershed.</a:t>
            </a:r>
          </a:p>
          <a:p>
            <a:pPr>
              <a:lnSpc>
                <a:spcPct val="170000"/>
              </a:lnSpc>
              <a:buFont typeface="Wingdings" panose="05000000000000000000" pitchFamily="2" charset="2"/>
              <a:buChar char="q"/>
            </a:pPr>
            <a:r>
              <a:rPr lang="en-US" sz="2400" dirty="0">
                <a:latin typeface="Arial" pitchFamily="34" charset="0"/>
                <a:cs typeface="Arial" pitchFamily="34" charset="0"/>
              </a:rPr>
              <a:t> However, along coastal areas and in high mountains near coastal regions, there are prolonged periods of  clouds or fog.  </a:t>
            </a:r>
          </a:p>
          <a:p>
            <a:pPr>
              <a:lnSpc>
                <a:spcPct val="170000"/>
              </a:lnSpc>
              <a:buFont typeface="Wingdings" panose="05000000000000000000" pitchFamily="2" charset="2"/>
              <a:buChar char="q"/>
            </a:pPr>
            <a:r>
              <a:rPr lang="en-US" sz="2400" dirty="0">
                <a:latin typeface="Arial" pitchFamily="34" charset="0"/>
                <a:cs typeface="Arial" pitchFamily="34" charset="0"/>
              </a:rPr>
              <a:t> This addition of moisture can exceed the interception loss  of rainfall annually and result in a greater net rainfall under the canopy than gross rainfall.</a:t>
            </a:r>
          </a:p>
          <a:p>
            <a:pPr>
              <a:lnSpc>
                <a:spcPct val="170000"/>
              </a:lnSpc>
              <a:buFont typeface="Wingdings" panose="05000000000000000000" pitchFamily="2" charset="2"/>
              <a:buChar char="q"/>
            </a:pPr>
            <a:r>
              <a:rPr lang="en-US" sz="2400" dirty="0">
                <a:latin typeface="Arial" pitchFamily="34" charset="0"/>
                <a:cs typeface="Arial" pitchFamily="34" charset="0"/>
              </a:rPr>
              <a:t> In such cases, </a:t>
            </a:r>
            <a:r>
              <a:rPr lang="en-US" sz="2400" b="1" dirty="0">
                <a:solidFill>
                  <a:srgbClr val="00B050"/>
                </a:solidFill>
                <a:latin typeface="Arial" pitchFamily="34" charset="0"/>
                <a:cs typeface="Arial" pitchFamily="34" charset="0"/>
              </a:rPr>
              <a:t>the greater the foliage surface area, the greater the interception input to the water budget</a:t>
            </a:r>
            <a:endParaRPr lang="en-US" sz="2400" b="1" dirty="0">
              <a:solidFill>
                <a:srgbClr val="00B050"/>
              </a:solidFill>
            </a:endParaRPr>
          </a:p>
        </p:txBody>
      </p:sp>
    </p:spTree>
    <p:extLst>
      <p:ext uri="{BB962C8B-B14F-4D97-AF65-F5344CB8AC3E}">
        <p14:creationId xmlns:p14="http://schemas.microsoft.com/office/powerpoint/2010/main" val="252328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B9C8-2515-45B7-A799-5E79DDB4223C}"/>
              </a:ext>
            </a:extLst>
          </p:cNvPr>
          <p:cNvSpPr>
            <a:spLocks noGrp="1"/>
          </p:cNvSpPr>
          <p:nvPr>
            <p:ph type="title"/>
          </p:nvPr>
        </p:nvSpPr>
        <p:spPr>
          <a:xfrm>
            <a:off x="838200" y="1"/>
            <a:ext cx="10515600" cy="379828"/>
          </a:xfrm>
        </p:spPr>
        <p:txBody>
          <a:bodyPr>
            <a:normAutofit fontScale="90000"/>
          </a:bodyPr>
          <a:lstStyle/>
          <a:p>
            <a:r>
              <a:rPr lang="en-US" sz="2800" b="1" dirty="0">
                <a:latin typeface="Arial" pitchFamily="34" charset="0"/>
                <a:cs typeface="Arial" pitchFamily="34" charset="0"/>
              </a:rPr>
              <a:t>Factors affecting interception</a:t>
            </a:r>
            <a:endParaRPr lang="en-US" sz="2800" dirty="0"/>
          </a:p>
        </p:txBody>
      </p:sp>
      <p:sp>
        <p:nvSpPr>
          <p:cNvPr id="3" name="Content Placeholder 2">
            <a:extLst>
              <a:ext uri="{FF2B5EF4-FFF2-40B4-BE49-F238E27FC236}">
                <a16:creationId xmlns:a16="http://schemas.microsoft.com/office/drawing/2014/main" id="{25906800-CFF3-454E-BF24-A30EE84B11D2}"/>
              </a:ext>
            </a:extLst>
          </p:cNvPr>
          <p:cNvSpPr>
            <a:spLocks noGrp="1"/>
          </p:cNvSpPr>
          <p:nvPr>
            <p:ph idx="1"/>
          </p:nvPr>
        </p:nvSpPr>
        <p:spPr>
          <a:xfrm>
            <a:off x="225082" y="618979"/>
            <a:ext cx="11844997" cy="6239020"/>
          </a:xfrm>
        </p:spPr>
        <p:txBody>
          <a:bodyPr>
            <a:normAutofit fontScale="85000" lnSpcReduction="10000"/>
          </a:bodyPr>
          <a:lstStyle/>
          <a:p>
            <a:pPr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There are two influences on the amount of interception loss from a particular site</a:t>
            </a:r>
          </a:p>
          <a:p>
            <a:pPr marL="914400" lvl="1" indent="-457200" algn="just">
              <a:lnSpc>
                <a:spcPct val="150000"/>
              </a:lnSpc>
              <a:buFont typeface="+mj-lt"/>
              <a:buAutoNum type="arabicPeriod"/>
            </a:pPr>
            <a:r>
              <a:rPr lang="en-US" sz="2800" b="1" dirty="0">
                <a:latin typeface="Arial" panose="020B0604020202020204" pitchFamily="34" charset="0"/>
                <a:cs typeface="Arial" panose="020B0604020202020204" pitchFamily="34" charset="0"/>
              </a:rPr>
              <a:t>Meteorology and </a:t>
            </a:r>
          </a:p>
          <a:p>
            <a:pPr marL="914400" lvl="1" indent="-457200" algn="just">
              <a:lnSpc>
                <a:spcPct val="150000"/>
              </a:lnSpc>
              <a:buFont typeface="+mj-lt"/>
              <a:buAutoNum type="arabicPeriod"/>
            </a:pPr>
            <a:r>
              <a:rPr lang="en-US" sz="2800" b="1" dirty="0">
                <a:latin typeface="Arial" panose="020B0604020202020204" pitchFamily="34" charset="0"/>
                <a:cs typeface="Arial" panose="020B0604020202020204" pitchFamily="34" charset="0"/>
              </a:rPr>
              <a:t>canopy structure </a:t>
            </a:r>
          </a:p>
          <a:p>
            <a:pPr marL="0" indent="0">
              <a:lnSpc>
                <a:spcPct val="150000"/>
              </a:lnSpc>
              <a:buNone/>
            </a:pPr>
            <a:r>
              <a:rPr lang="en-US" b="1" dirty="0">
                <a:latin typeface="Arial" panose="020B0604020202020204" pitchFamily="34" charset="0"/>
                <a:cs typeface="Arial" pitchFamily="34" charset="0"/>
              </a:rPr>
              <a:t>1. Meteorology</a:t>
            </a:r>
            <a:endParaRPr lang="en-US" b="1" dirty="0">
              <a:solidFill>
                <a:srgbClr val="00B050"/>
              </a:solidFill>
              <a:latin typeface="Arial" pitchFamily="34" charset="0"/>
              <a:cs typeface="Arial" pitchFamily="34" charset="0"/>
            </a:endParaRPr>
          </a:p>
          <a:p>
            <a:pPr marL="0" indent="0">
              <a:lnSpc>
                <a:spcPct val="150000"/>
              </a:lnSpc>
              <a:buNone/>
            </a:pPr>
            <a:r>
              <a:rPr lang="en-US" b="1" dirty="0">
                <a:solidFill>
                  <a:srgbClr val="00B050"/>
                </a:solidFill>
                <a:latin typeface="Arial" pitchFamily="34" charset="0"/>
                <a:cs typeface="Arial" pitchFamily="34" charset="0"/>
              </a:rPr>
              <a:t>a. Wind</a:t>
            </a:r>
            <a:r>
              <a:rPr lang="en-US" dirty="0">
                <a:solidFill>
                  <a:srgbClr val="00B050"/>
                </a:solidFill>
                <a:latin typeface="Arial" pitchFamily="34" charset="0"/>
                <a:cs typeface="Arial" pitchFamily="34" charset="0"/>
              </a:rPr>
              <a:t>:</a:t>
            </a:r>
          </a:p>
          <a:p>
            <a:pPr lvl="1">
              <a:lnSpc>
                <a:spcPct val="150000"/>
              </a:lnSpc>
              <a:buFont typeface="Wingdings" panose="05000000000000000000" pitchFamily="2" charset="2"/>
              <a:buChar char="v"/>
            </a:pPr>
            <a:r>
              <a:rPr lang="en-US" sz="2800" dirty="0">
                <a:latin typeface="Arial" pitchFamily="34" charset="0"/>
                <a:cs typeface="Arial" pitchFamily="34" charset="0"/>
              </a:rPr>
              <a:t>The interception storage capacity may be reduced with increased wind speed that can increase evaporation.  </a:t>
            </a:r>
          </a:p>
          <a:p>
            <a:pPr marL="0" indent="0">
              <a:lnSpc>
                <a:spcPct val="150000"/>
              </a:lnSpc>
              <a:buNone/>
            </a:pPr>
            <a:r>
              <a:rPr lang="en-US" b="1" dirty="0">
                <a:solidFill>
                  <a:srgbClr val="00B050"/>
                </a:solidFill>
                <a:latin typeface="Arial" pitchFamily="34" charset="0"/>
                <a:cs typeface="Arial" pitchFamily="34" charset="0"/>
              </a:rPr>
              <a:t>b. Duration of Rainfall:</a:t>
            </a:r>
          </a:p>
          <a:p>
            <a:pPr lvl="1">
              <a:lnSpc>
                <a:spcPct val="150000"/>
              </a:lnSpc>
              <a:buFont typeface="Wingdings" panose="05000000000000000000" pitchFamily="2" charset="2"/>
              <a:buChar char="v"/>
            </a:pPr>
            <a:r>
              <a:rPr lang="en-US" sz="2800" dirty="0">
                <a:latin typeface="Arial" pitchFamily="34" charset="0"/>
                <a:cs typeface="Arial" pitchFamily="34" charset="0"/>
              </a:rPr>
              <a:t>The longer water stays on the canopy the greater the amount of interception loss.</a:t>
            </a:r>
          </a:p>
        </p:txBody>
      </p:sp>
    </p:spTree>
    <p:extLst>
      <p:ext uri="{BB962C8B-B14F-4D97-AF65-F5344CB8AC3E}">
        <p14:creationId xmlns:p14="http://schemas.microsoft.com/office/powerpoint/2010/main" val="280155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7CD8F-7938-4D10-84F3-79C3621C2690}"/>
              </a:ext>
            </a:extLst>
          </p:cNvPr>
          <p:cNvSpPr>
            <a:spLocks noGrp="1"/>
          </p:cNvSpPr>
          <p:nvPr>
            <p:ph idx="1"/>
          </p:nvPr>
        </p:nvSpPr>
        <p:spPr>
          <a:xfrm>
            <a:off x="838200" y="1181686"/>
            <a:ext cx="10515600" cy="4995277"/>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INTERCEPTION</a:t>
            </a:r>
          </a:p>
        </p:txBody>
      </p:sp>
    </p:spTree>
    <p:extLst>
      <p:ext uri="{BB962C8B-B14F-4D97-AF65-F5344CB8AC3E}">
        <p14:creationId xmlns:p14="http://schemas.microsoft.com/office/powerpoint/2010/main" val="345583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EF3F8-CF17-417D-8484-A6534FBF6A51}"/>
              </a:ext>
            </a:extLst>
          </p:cNvPr>
          <p:cNvSpPr>
            <a:spLocks noGrp="1"/>
          </p:cNvSpPr>
          <p:nvPr>
            <p:ph idx="1"/>
          </p:nvPr>
        </p:nvSpPr>
        <p:spPr>
          <a:xfrm>
            <a:off x="0" y="0"/>
            <a:ext cx="6696222" cy="6858000"/>
          </a:xfrm>
          <a:solidFill>
            <a:schemeClr val="bg1">
              <a:lumMod val="85000"/>
            </a:schemeClr>
          </a:solidFill>
        </p:spPr>
        <p:txBody>
          <a:bodyPr>
            <a:noAutofit/>
          </a:bodyPr>
          <a:lstStyle/>
          <a:p>
            <a:pPr marL="0" indent="0">
              <a:lnSpc>
                <a:spcPct val="150000"/>
              </a:lnSpc>
              <a:buNone/>
            </a:pPr>
            <a:r>
              <a:rPr lang="en-US" sz="2400" b="1" dirty="0">
                <a:solidFill>
                  <a:srgbClr val="00B050"/>
                </a:solidFill>
                <a:latin typeface="Arial" panose="020B0604020202020204" pitchFamily="34" charset="0"/>
                <a:cs typeface="Arial" pitchFamily="34" charset="0"/>
              </a:rPr>
              <a:t>c. Rainfall Frequency:</a:t>
            </a:r>
          </a:p>
          <a:p>
            <a:pPr lvl="1">
              <a:lnSpc>
                <a:spcPct val="150000"/>
              </a:lnSpc>
              <a:buFont typeface="Wingdings" panose="05000000000000000000" pitchFamily="2" charset="2"/>
              <a:buChar char="v"/>
            </a:pPr>
            <a:r>
              <a:rPr lang="en-US" dirty="0">
                <a:latin typeface="Arial" pitchFamily="34" charset="0"/>
                <a:cs typeface="Arial" pitchFamily="34" charset="0"/>
              </a:rPr>
              <a:t>The highest levels of interception loss occur when the leaves are dry</a:t>
            </a:r>
          </a:p>
          <a:p>
            <a:pPr lvl="1">
              <a:lnSpc>
                <a:spcPct val="150000"/>
              </a:lnSpc>
              <a:buFont typeface="Wingdings" panose="05000000000000000000" pitchFamily="2" charset="2"/>
              <a:buChar char="v"/>
            </a:pPr>
            <a:r>
              <a:rPr lang="en-US" dirty="0">
                <a:latin typeface="Arial" pitchFamily="34" charset="0"/>
                <a:cs typeface="Arial" pitchFamily="34" charset="0"/>
              </a:rPr>
              <a:t>The frequency of re-wetting is more significant than the duration and amount of rainfall.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can be illustrated in the figure where the % of interception loss (broken line) is higher for small daily rainfall totals and the actual interception amount (solid line) reaches a maximum value of around 7mm even in the largest of daily rainfalls.</a:t>
            </a:r>
          </a:p>
        </p:txBody>
      </p:sp>
      <p:pic>
        <p:nvPicPr>
          <p:cNvPr id="4" name="Picture 3">
            <a:extLst>
              <a:ext uri="{FF2B5EF4-FFF2-40B4-BE49-F238E27FC236}">
                <a16:creationId xmlns:a16="http://schemas.microsoft.com/office/drawing/2014/main" id="{25EF82D1-D4C2-4137-BCDA-275FEC8B443A}"/>
              </a:ext>
            </a:extLst>
          </p:cNvPr>
          <p:cNvPicPr>
            <a:picLocks noChangeAspect="1"/>
          </p:cNvPicPr>
          <p:nvPr/>
        </p:nvPicPr>
        <p:blipFill>
          <a:blip r:embed="rId2"/>
          <a:stretch>
            <a:fillRect/>
          </a:stretch>
        </p:blipFill>
        <p:spPr>
          <a:xfrm>
            <a:off x="6696222" y="590843"/>
            <a:ext cx="5495778" cy="4389120"/>
          </a:xfrm>
          <a:prstGeom prst="rect">
            <a:avLst/>
          </a:prstGeom>
        </p:spPr>
      </p:pic>
      <p:sp>
        <p:nvSpPr>
          <p:cNvPr id="5" name="Rectangle 4">
            <a:extLst>
              <a:ext uri="{FF2B5EF4-FFF2-40B4-BE49-F238E27FC236}">
                <a16:creationId xmlns:a16="http://schemas.microsoft.com/office/drawing/2014/main" id="{FA02DD0A-9B61-4DCE-9914-23AA4E66210A}"/>
              </a:ext>
            </a:extLst>
          </p:cNvPr>
          <p:cNvSpPr/>
          <p:nvPr/>
        </p:nvSpPr>
        <p:spPr>
          <a:xfrm>
            <a:off x="6862690" y="5172154"/>
            <a:ext cx="5162842" cy="1685846"/>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Empirical model of daily interception loss and the interception ratio for increasing daily rainfall. </a:t>
            </a:r>
          </a:p>
        </p:txBody>
      </p:sp>
    </p:spTree>
    <p:extLst>
      <p:ext uri="{BB962C8B-B14F-4D97-AF65-F5344CB8AC3E}">
        <p14:creationId xmlns:p14="http://schemas.microsoft.com/office/powerpoint/2010/main" val="421709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43A63-8F72-4040-9012-4D30E42A1934}"/>
              </a:ext>
            </a:extLst>
          </p:cNvPr>
          <p:cNvSpPr>
            <a:spLocks noGrp="1"/>
          </p:cNvSpPr>
          <p:nvPr>
            <p:ph idx="1"/>
          </p:nvPr>
        </p:nvSpPr>
        <p:spPr>
          <a:xfrm>
            <a:off x="225083" y="239151"/>
            <a:ext cx="11788726" cy="6457071"/>
          </a:xfrm>
        </p:spPr>
        <p:txBody>
          <a:bodyPr>
            <a:normAutofit/>
          </a:bodyPr>
          <a:lstStyle/>
          <a:p>
            <a:pPr marL="0" indent="0">
              <a:lnSpc>
                <a:spcPct val="170000"/>
              </a:lnSpc>
              <a:buNone/>
            </a:pPr>
            <a:r>
              <a:rPr lang="en-US" sz="3000" b="1" dirty="0">
                <a:solidFill>
                  <a:srgbClr val="00B050"/>
                </a:solidFill>
                <a:latin typeface="Arial" pitchFamily="34" charset="0"/>
                <a:cs typeface="Arial" pitchFamily="34" charset="0"/>
              </a:rPr>
              <a:t>d. Precipitation Type: </a:t>
            </a:r>
          </a:p>
          <a:p>
            <a:pPr lvl="1">
              <a:lnSpc>
                <a:spcPct val="170000"/>
              </a:lnSpc>
              <a:buFont typeface="Wingdings" panose="05000000000000000000" pitchFamily="2" charset="2"/>
              <a:buChar char="v"/>
            </a:pPr>
            <a:r>
              <a:rPr lang="en-US" sz="2600" dirty="0">
                <a:latin typeface="Arial" pitchFamily="34" charset="0"/>
                <a:cs typeface="Arial" pitchFamily="34" charset="0"/>
              </a:rPr>
              <a:t>Snow sticks to leaves and branches more, but interception loss is limited due to low temperatures and evaporation rates.</a:t>
            </a:r>
          </a:p>
          <a:p>
            <a:pPr lvl="1">
              <a:lnSpc>
                <a:spcPct val="170000"/>
              </a:lnSpc>
              <a:buFont typeface="Wingdings" panose="05000000000000000000" pitchFamily="2" charset="2"/>
              <a:buChar char="v"/>
            </a:pPr>
            <a:r>
              <a:rPr lang="en-US" sz="2600" dirty="0">
                <a:latin typeface="Arial" pitchFamily="34" charset="0"/>
                <a:cs typeface="Arial" pitchFamily="34" charset="0"/>
              </a:rPr>
              <a:t> So small drop size rain like  </a:t>
            </a:r>
            <a:r>
              <a:rPr lang="en-US" sz="2600" b="1" dirty="0">
                <a:solidFill>
                  <a:srgbClr val="00B050"/>
                </a:solidFill>
                <a:latin typeface="Arial" pitchFamily="34" charset="0"/>
                <a:cs typeface="Arial" pitchFamily="34" charset="0"/>
              </a:rPr>
              <a:t>drizzle</a:t>
            </a:r>
            <a:r>
              <a:rPr lang="en-US" sz="2600" dirty="0">
                <a:latin typeface="Arial" pitchFamily="34" charset="0"/>
                <a:cs typeface="Arial" pitchFamily="34" charset="0"/>
              </a:rPr>
              <a:t>  is more intercepted by vegetation canopy  than </a:t>
            </a:r>
            <a:r>
              <a:rPr lang="en-US" sz="2600" b="1" dirty="0">
                <a:solidFill>
                  <a:srgbClr val="00B050"/>
                </a:solidFill>
                <a:latin typeface="Arial" pitchFamily="34" charset="0"/>
                <a:cs typeface="Arial" pitchFamily="34" charset="0"/>
              </a:rPr>
              <a:t>large drop size </a:t>
            </a:r>
            <a:r>
              <a:rPr lang="en-US" sz="2600" dirty="0">
                <a:latin typeface="Arial" pitchFamily="34" charset="0"/>
                <a:cs typeface="Arial" pitchFamily="34" charset="0"/>
              </a:rPr>
              <a:t>rains. </a:t>
            </a:r>
          </a:p>
          <a:p>
            <a:pPr marL="457200" lvl="1" indent="0">
              <a:lnSpc>
                <a:spcPct val="170000"/>
              </a:lnSpc>
              <a:buNone/>
            </a:pPr>
            <a:endParaRPr lang="en-US" sz="26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05462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10E8E-B63B-42C0-9B07-DF8DF68781F9}"/>
              </a:ext>
            </a:extLst>
          </p:cNvPr>
          <p:cNvSpPr>
            <a:spLocks noGrp="1"/>
          </p:cNvSpPr>
          <p:nvPr>
            <p:ph idx="1"/>
          </p:nvPr>
        </p:nvSpPr>
        <p:spPr>
          <a:xfrm>
            <a:off x="182880" y="98474"/>
            <a:ext cx="11732455" cy="6759526"/>
          </a:xfrm>
        </p:spPr>
        <p:txBody>
          <a:bodyPr>
            <a:normAutofit/>
          </a:bodyPr>
          <a:lstStyle/>
          <a:p>
            <a:pPr marL="0" indent="0">
              <a:lnSpc>
                <a:spcPct val="150000"/>
              </a:lnSpc>
              <a:buNone/>
            </a:pPr>
            <a:r>
              <a:rPr lang="en-US" sz="2400" b="1" dirty="0">
                <a:latin typeface="Arial" pitchFamily="34" charset="0"/>
                <a:cs typeface="Arial" pitchFamily="34" charset="0"/>
              </a:rPr>
              <a:t>2. Canopy structure (Type and Morphology of the Vegetation Cover)</a:t>
            </a:r>
            <a:r>
              <a:rPr lang="en-US" sz="2400" dirty="0">
                <a:latin typeface="Arial" pitchFamily="34" charset="0"/>
                <a:cs typeface="Arial" pitchFamily="34" charset="0"/>
              </a:rPr>
              <a:t>     </a:t>
            </a:r>
          </a:p>
          <a:p>
            <a:pPr>
              <a:lnSpc>
                <a:spcPct val="150000"/>
              </a:lnSpc>
              <a:buFont typeface="Wingdings" panose="05000000000000000000" pitchFamily="2" charset="2"/>
              <a:buChar char="q"/>
            </a:pPr>
            <a:r>
              <a:rPr lang="en-US" sz="2400" dirty="0">
                <a:latin typeface="Arial" pitchFamily="34" charset="0"/>
                <a:cs typeface="Arial" pitchFamily="34" charset="0"/>
              </a:rPr>
              <a:t>Different vegetation types have:</a:t>
            </a:r>
          </a:p>
          <a:p>
            <a:pPr lvl="1">
              <a:lnSpc>
                <a:spcPct val="150000"/>
              </a:lnSpc>
              <a:buFont typeface="Wingdings" panose="05000000000000000000" pitchFamily="2" charset="2"/>
              <a:buChar char="v"/>
            </a:pPr>
            <a:r>
              <a:rPr lang="en-US" dirty="0">
                <a:latin typeface="Arial" pitchFamily="34" charset="0"/>
                <a:cs typeface="Arial" pitchFamily="34" charset="0"/>
              </a:rPr>
              <a:t>Different interception storage capacities and drainage characteristics</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capacity will be highest at the onset of rainfall when the vegetation is dry</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 the morphology of leaf and bark are controlling how quickly water drains towards the soil.</a:t>
            </a:r>
          </a:p>
          <a:p>
            <a:pPr lvl="1">
              <a:lnSpc>
                <a:spcPct val="150000"/>
              </a:lnSpc>
              <a:buFont typeface="Wingdings" panose="05000000000000000000" pitchFamily="2" charset="2"/>
              <a:buChar char="v"/>
            </a:pPr>
            <a:r>
              <a:rPr lang="en-US" dirty="0">
                <a:latin typeface="Arial" pitchFamily="34" charset="0"/>
                <a:cs typeface="Arial" pitchFamily="34" charset="0"/>
              </a:rPr>
              <a:t>Different aerodynamic roughness characteristics</a:t>
            </a:r>
          </a:p>
          <a:p>
            <a:pPr lvl="2" algn="just">
              <a:lnSpc>
                <a:spcPct val="17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creates a turbulent flow that is very effective at moving evaporated water away from the surface</a:t>
            </a:r>
          </a:p>
          <a:p>
            <a:pPr lvl="1">
              <a:lnSpc>
                <a:spcPct val="150000"/>
              </a:lnSpc>
              <a:buFont typeface="Wingdings" panose="05000000000000000000" pitchFamily="2" charset="2"/>
              <a:buChar char="v"/>
            </a:pPr>
            <a:r>
              <a:rPr lang="en-US" dirty="0">
                <a:latin typeface="Arial" pitchFamily="34" charset="0"/>
                <a:cs typeface="Arial" pitchFamily="34" charset="0"/>
              </a:rPr>
              <a:t>Different rates of evaporation from their surfaces. </a:t>
            </a:r>
          </a:p>
        </p:txBody>
      </p:sp>
    </p:spTree>
    <p:extLst>
      <p:ext uri="{BB962C8B-B14F-4D97-AF65-F5344CB8AC3E}">
        <p14:creationId xmlns:p14="http://schemas.microsoft.com/office/powerpoint/2010/main" val="198217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63C8-CC29-4C0F-B21A-756E6BD797F4}"/>
              </a:ext>
            </a:extLst>
          </p:cNvPr>
          <p:cNvSpPr>
            <a:spLocks noGrp="1"/>
          </p:cNvSpPr>
          <p:nvPr>
            <p:ph idx="1"/>
          </p:nvPr>
        </p:nvSpPr>
        <p:spPr>
          <a:xfrm>
            <a:off x="196948" y="0"/>
            <a:ext cx="11591778" cy="6752492"/>
          </a:xfrm>
        </p:spPr>
        <p:txBody>
          <a:bodyPr>
            <a:normAutofit fontScale="92500" lnSpcReduction="20000"/>
          </a:bodyPr>
          <a:lstStyle/>
          <a:p>
            <a:pPr>
              <a:lnSpc>
                <a:spcPct val="160000"/>
              </a:lnSpc>
              <a:buFont typeface="Wingdings" panose="05000000000000000000" pitchFamily="2" charset="2"/>
              <a:buChar char="q"/>
            </a:pPr>
            <a:r>
              <a:rPr lang="en-US" sz="2400" dirty="0">
                <a:latin typeface="Arial" pitchFamily="34" charset="0"/>
                <a:cs typeface="Arial" pitchFamily="34" charset="0"/>
              </a:rPr>
              <a:t> </a:t>
            </a:r>
            <a:r>
              <a:rPr lang="en-US" sz="2600" dirty="0">
                <a:latin typeface="Arial" pitchFamily="34" charset="0"/>
                <a:cs typeface="Arial" pitchFamily="34" charset="0"/>
              </a:rPr>
              <a:t>Interception losses are generally greater from trees than other types of vegetation (grasses and agricultural crops) due to different aerodynamic impact .</a:t>
            </a:r>
          </a:p>
          <a:p>
            <a:pPr>
              <a:lnSpc>
                <a:spcPct val="160000"/>
              </a:lnSpc>
              <a:buFont typeface="Wingdings" panose="05000000000000000000" pitchFamily="2" charset="2"/>
              <a:buChar char="q"/>
            </a:pPr>
            <a:r>
              <a:rPr lang="en-US" sz="2600" dirty="0">
                <a:latin typeface="Arial" pitchFamily="34" charset="0"/>
                <a:cs typeface="Arial" pitchFamily="34" charset="0"/>
              </a:rPr>
              <a:t>Generally  Interception losses are  </a:t>
            </a:r>
            <a:r>
              <a:rPr lang="en-US" sz="2600" b="1" dirty="0">
                <a:solidFill>
                  <a:srgbClr val="00B050"/>
                </a:solidFill>
                <a:latin typeface="Arial" pitchFamily="34" charset="0"/>
                <a:cs typeface="Arial" pitchFamily="34" charset="0"/>
              </a:rPr>
              <a:t>greater from coniferous forests than from deciduous  forest. </a:t>
            </a:r>
          </a:p>
          <a:p>
            <a:pPr>
              <a:lnSpc>
                <a:spcPct val="160000"/>
              </a:lnSpc>
              <a:buFont typeface="Wingdings" panose="05000000000000000000" pitchFamily="2" charset="2"/>
              <a:buChar char="q"/>
            </a:pPr>
            <a:r>
              <a:rPr lang="en-US" sz="2600" dirty="0">
                <a:latin typeface="Arial" pitchFamily="34" charset="0"/>
                <a:cs typeface="Arial" pitchFamily="34" charset="0"/>
              </a:rPr>
              <a:t>Because Coniferous trees </a:t>
            </a:r>
          </a:p>
          <a:p>
            <a:pPr lvl="1">
              <a:lnSpc>
                <a:spcPct val="170000"/>
              </a:lnSpc>
              <a:buFont typeface="Wingdings" panose="05000000000000000000" pitchFamily="2" charset="2"/>
              <a:buChar char="v"/>
            </a:pPr>
            <a:r>
              <a:rPr lang="en-US" sz="2600" dirty="0">
                <a:latin typeface="Arial" pitchFamily="34" charset="0"/>
                <a:cs typeface="Arial" pitchFamily="34" charset="0"/>
              </a:rPr>
              <a:t>have a more open texture and allow for a free flow of air leading to more evaporation.  </a:t>
            </a:r>
          </a:p>
          <a:p>
            <a:pPr lvl="1">
              <a:lnSpc>
                <a:spcPct val="170000"/>
              </a:lnSpc>
              <a:buFont typeface="Wingdings" panose="05000000000000000000" pitchFamily="2" charset="2"/>
              <a:buChar char="v"/>
            </a:pPr>
            <a:r>
              <a:rPr lang="en-US" sz="2600" dirty="0">
                <a:latin typeface="Arial" pitchFamily="34" charset="0"/>
                <a:cs typeface="Arial" pitchFamily="34" charset="0"/>
              </a:rPr>
              <a:t>tend to intercept more water than deciduous trees on an annual basis because deciduous trees drop their leaves for a period of time.</a:t>
            </a:r>
          </a:p>
          <a:p>
            <a:pPr lvl="1">
              <a:lnSpc>
                <a:spcPct val="170000"/>
              </a:lnSpc>
              <a:buFont typeface="Wingdings" panose="05000000000000000000" pitchFamily="2" charset="2"/>
              <a:buChar char="v"/>
            </a:pPr>
            <a:r>
              <a:rPr lang="en-US" sz="2600" dirty="0">
                <a:latin typeface="Arial" pitchFamily="34" charset="0"/>
                <a:cs typeface="Arial" pitchFamily="34" charset="0"/>
              </a:rPr>
              <a:t> intercept rainfall at about the same rate from summer to winter, but deciduous trees intercept more during </a:t>
            </a:r>
            <a:r>
              <a:rPr lang="en-US" sz="2600" dirty="0">
                <a:solidFill>
                  <a:srgbClr val="00B050"/>
                </a:solidFill>
                <a:latin typeface="Arial" pitchFamily="34" charset="0"/>
                <a:cs typeface="Arial" pitchFamily="34" charset="0"/>
              </a:rPr>
              <a:t>full leaf.</a:t>
            </a:r>
          </a:p>
          <a:p>
            <a:endParaRPr lang="en-US" dirty="0"/>
          </a:p>
        </p:txBody>
      </p:sp>
    </p:spTree>
    <p:extLst>
      <p:ext uri="{BB962C8B-B14F-4D97-AF65-F5344CB8AC3E}">
        <p14:creationId xmlns:p14="http://schemas.microsoft.com/office/powerpoint/2010/main" val="31618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EB32-E71F-4B7C-B2CC-F44801867FC0}"/>
              </a:ext>
            </a:extLst>
          </p:cNvPr>
          <p:cNvSpPr>
            <a:spLocks noGrp="1"/>
          </p:cNvSpPr>
          <p:nvPr>
            <p:ph type="title"/>
          </p:nvPr>
        </p:nvSpPr>
        <p:spPr>
          <a:xfrm>
            <a:off x="838200" y="112543"/>
            <a:ext cx="10515600" cy="337623"/>
          </a:xfrm>
        </p:spPr>
        <p:txBody>
          <a:bodyPr>
            <a:normAutofit fontScale="90000"/>
          </a:bodyPr>
          <a:lstStyle/>
          <a:p>
            <a:r>
              <a:rPr lang="en-US" sz="2800" b="1" dirty="0">
                <a:latin typeface="Arial" pitchFamily="34" charset="0"/>
                <a:cs typeface="Arial" pitchFamily="34" charset="0"/>
              </a:rPr>
              <a:t>Measurement of interception </a:t>
            </a:r>
            <a:endParaRPr lang="en-US" sz="2800" dirty="0"/>
          </a:p>
        </p:txBody>
      </p:sp>
      <p:sp>
        <p:nvSpPr>
          <p:cNvPr id="3" name="Content Placeholder 2">
            <a:extLst>
              <a:ext uri="{FF2B5EF4-FFF2-40B4-BE49-F238E27FC236}">
                <a16:creationId xmlns:a16="http://schemas.microsoft.com/office/drawing/2014/main" id="{4E700A25-FCC2-4802-ADBE-0E8122DD90EB}"/>
              </a:ext>
            </a:extLst>
          </p:cNvPr>
          <p:cNvSpPr>
            <a:spLocks noGrp="1"/>
          </p:cNvSpPr>
          <p:nvPr>
            <p:ph idx="1"/>
          </p:nvPr>
        </p:nvSpPr>
        <p:spPr>
          <a:xfrm>
            <a:off x="182879" y="450166"/>
            <a:ext cx="7216727" cy="6407834"/>
          </a:xfrm>
        </p:spPr>
        <p:txBody>
          <a:bodyPr>
            <a:normAutofit fontScale="85000" lnSpcReduction="20000"/>
          </a:bodyPr>
          <a:lstStyle/>
          <a:p>
            <a:pPr>
              <a:lnSpc>
                <a:spcPct val="150000"/>
              </a:lnSpc>
              <a:buFont typeface="Wingdings" panose="05000000000000000000" pitchFamily="2" charset="2"/>
              <a:buChar char="v"/>
            </a:pPr>
            <a:r>
              <a:rPr lang="en-US" dirty="0">
                <a:latin typeface="Arial" pitchFamily="34" charset="0"/>
                <a:cs typeface="Arial" pitchFamily="34" charset="0"/>
              </a:rPr>
              <a:t>Gross precipitation</a:t>
            </a:r>
          </a:p>
          <a:p>
            <a:pPr lvl="1">
              <a:lnSpc>
                <a:spcPct val="150000"/>
              </a:lnSpc>
              <a:buFont typeface="Wingdings" panose="05000000000000000000" pitchFamily="2" charset="2"/>
              <a:buChar char="Ø"/>
            </a:pPr>
            <a:r>
              <a:rPr lang="en-US" sz="2800" dirty="0">
                <a:latin typeface="Arial" pitchFamily="34" charset="0"/>
                <a:cs typeface="Arial" pitchFamily="34" charset="0"/>
              </a:rPr>
              <a:t> Rain gauge in clearing or above canopy</a:t>
            </a:r>
          </a:p>
          <a:p>
            <a:pPr>
              <a:lnSpc>
                <a:spcPct val="150000"/>
              </a:lnSpc>
              <a:buFont typeface="Wingdings" panose="05000000000000000000" pitchFamily="2" charset="2"/>
              <a:buChar char="v"/>
            </a:pPr>
            <a:r>
              <a:rPr lang="en-US" dirty="0">
                <a:latin typeface="Arial" pitchFamily="34" charset="0"/>
                <a:cs typeface="Arial" pitchFamily="34" charset="0"/>
              </a:rPr>
              <a:t>  </a:t>
            </a:r>
            <a:r>
              <a:rPr lang="en-US" dirty="0" err="1">
                <a:latin typeface="Arial" pitchFamily="34" charset="0"/>
                <a:cs typeface="Arial" pitchFamily="34" charset="0"/>
              </a:rPr>
              <a:t>Throughfall</a:t>
            </a:r>
            <a:r>
              <a:rPr lang="en-US" dirty="0">
                <a:latin typeface="Arial" pitchFamily="34" charset="0"/>
                <a:cs typeface="Arial" pitchFamily="34" charset="0"/>
              </a:rPr>
              <a:t> </a:t>
            </a:r>
          </a:p>
          <a:p>
            <a:pPr lvl="1">
              <a:lnSpc>
                <a:spcPct val="150000"/>
              </a:lnSpc>
              <a:buFont typeface="Wingdings" panose="05000000000000000000" pitchFamily="2" charset="2"/>
              <a:buChar char="Ø"/>
            </a:pPr>
            <a:r>
              <a:rPr lang="en-US" sz="2800" dirty="0">
                <a:latin typeface="Arial" pitchFamily="34" charset="0"/>
                <a:cs typeface="Arial" pitchFamily="34" charset="0"/>
              </a:rPr>
              <a:t>Network of rain gauges and take the mean values</a:t>
            </a:r>
          </a:p>
          <a:p>
            <a:pPr>
              <a:lnSpc>
                <a:spcPct val="150000"/>
              </a:lnSpc>
              <a:buFont typeface="Wingdings" panose="05000000000000000000" pitchFamily="2" charset="2"/>
              <a:buChar char="v"/>
            </a:pPr>
            <a:r>
              <a:rPr lang="en-US" dirty="0">
                <a:latin typeface="Arial" pitchFamily="34" charset="0"/>
                <a:cs typeface="Arial" pitchFamily="34" charset="0"/>
              </a:rPr>
              <a:t>Stemflow</a:t>
            </a:r>
          </a:p>
          <a:p>
            <a:pPr lvl="1">
              <a:lnSpc>
                <a:spcPct val="150000"/>
              </a:lnSpc>
              <a:buFont typeface="Wingdings" panose="05000000000000000000" pitchFamily="2" charset="2"/>
              <a:buChar char="Ø"/>
            </a:pPr>
            <a:r>
              <a:rPr lang="en-US" sz="2800" dirty="0">
                <a:latin typeface="Arial" pitchFamily="34" charset="0"/>
                <a:cs typeface="Arial" pitchFamily="34" charset="0"/>
              </a:rPr>
              <a:t>Collecting collars around trees.</a:t>
            </a:r>
          </a:p>
          <a:p>
            <a:pPr lvl="1">
              <a:lnSpc>
                <a:spcPct val="150000"/>
              </a:lnSpc>
              <a:buFont typeface="Wingdings" panose="05000000000000000000" pitchFamily="2" charset="2"/>
              <a:buChar char="Ø"/>
            </a:pPr>
            <a:r>
              <a:rPr lang="en-US" sz="2800" dirty="0">
                <a:latin typeface="Arial" pitchFamily="34" charset="0"/>
                <a:cs typeface="Arial" pitchFamily="34" charset="0"/>
              </a:rPr>
              <a:t>It is necessary to have several trees in a plot to estimate stemflow reliably. </a:t>
            </a:r>
          </a:p>
          <a:p>
            <a:pPr lvl="1">
              <a:lnSpc>
                <a:spcPct val="150000"/>
              </a:lnSpc>
              <a:buFont typeface="Wingdings" panose="05000000000000000000" pitchFamily="2" charset="2"/>
              <a:buChar char="Ø"/>
            </a:pPr>
            <a:r>
              <a:rPr lang="en-US" sz="2800" dirty="0">
                <a:latin typeface="Arial" pitchFamily="34" charset="0"/>
                <a:cs typeface="Arial" pitchFamily="34" charset="0"/>
              </a:rPr>
              <a:t>The volume of stemflow is divided by the total area of the plot to estimate the depth of precipitation abstracted by stemflow.</a:t>
            </a:r>
          </a:p>
          <a:p>
            <a:endParaRPr lang="en-US" dirty="0"/>
          </a:p>
        </p:txBody>
      </p:sp>
      <p:pic>
        <p:nvPicPr>
          <p:cNvPr id="4" name="Picture 2">
            <a:extLst>
              <a:ext uri="{FF2B5EF4-FFF2-40B4-BE49-F238E27FC236}">
                <a16:creationId xmlns:a16="http://schemas.microsoft.com/office/drawing/2014/main" id="{08478404-9199-4660-B399-649F1EE3A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997" y="1083214"/>
            <a:ext cx="4919002" cy="471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15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DD434-EECB-47DF-8A2F-BD49D45A5F1E}"/>
              </a:ext>
            </a:extLst>
          </p:cNvPr>
          <p:cNvSpPr>
            <a:spLocks noGrp="1"/>
          </p:cNvSpPr>
          <p:nvPr>
            <p:ph idx="1"/>
          </p:nvPr>
        </p:nvSpPr>
        <p:spPr>
          <a:xfrm>
            <a:off x="365760" y="295422"/>
            <a:ext cx="11704320" cy="6562578"/>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most case hydrologists consider the interception losses from the litter layer into soil layer and considers only Interception </a:t>
            </a:r>
            <a:r>
              <a:rPr lang="en-US" sz="2400" i="1"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in the canopies of trees, shrubs, and standing plants and I is then calculated as the difference between gross precipitation </a:t>
            </a:r>
            <a:r>
              <a:rPr lang="en-US" sz="2400" i="1" dirty="0" err="1">
                <a:latin typeface="Arial" panose="020B0604020202020204" pitchFamily="34" charset="0"/>
                <a:cs typeface="Arial" panose="020B0604020202020204" pitchFamily="34" charset="0"/>
              </a:rPr>
              <a:t>P</a:t>
            </a:r>
            <a:r>
              <a:rPr lang="en-US" sz="2400" i="1" baseline="-25000" dirty="0" err="1">
                <a:latin typeface="Arial" panose="020B0604020202020204" pitchFamily="34" charset="0"/>
                <a:cs typeface="Arial" panose="020B0604020202020204" pitchFamily="34" charset="0"/>
              </a:rPr>
              <a:t>g</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the sum of stemflow S</a:t>
            </a:r>
            <a:r>
              <a:rPr lang="en-US" sz="2400" baseline="-25000" dirty="0">
                <a:latin typeface="Arial" panose="020B0604020202020204" pitchFamily="34" charset="0"/>
                <a:cs typeface="Arial" panose="020B0604020202020204" pitchFamily="34" charset="0"/>
              </a:rPr>
              <a:t>f </a:t>
            </a:r>
            <a:r>
              <a:rPr lang="en-US" sz="2400" dirty="0">
                <a:latin typeface="Arial" panose="020B0604020202020204" pitchFamily="34" charset="0"/>
                <a:cs typeface="Arial" panose="020B0604020202020204" pitchFamily="34" charset="0"/>
              </a:rPr>
              <a:t>and throughfall T</a:t>
            </a:r>
            <a:r>
              <a:rPr lang="en-US" sz="2400" baseline="-25000" dirty="0">
                <a:latin typeface="Arial" panose="020B0604020202020204" pitchFamily="34" charset="0"/>
                <a:cs typeface="Arial" panose="020B0604020202020204" pitchFamily="34" charset="0"/>
              </a:rPr>
              <a:t>h</a:t>
            </a:r>
            <a:endParaRPr lang="en-US" sz="2400" dirty="0">
              <a:latin typeface="Arial" panose="020B0604020202020204" pitchFamily="34" charset="0"/>
              <a:cs typeface="Arial" panose="020B0604020202020204" pitchFamily="34" charset="0"/>
            </a:endParaRPr>
          </a:p>
          <a:p>
            <a:pPr marL="0" indent="0" algn="ctr">
              <a:lnSpc>
                <a:spcPct val="150000"/>
              </a:lnSpc>
              <a:buNone/>
            </a:pPr>
            <a:r>
              <a:rPr lang="en-US" sz="2400" b="1" dirty="0">
                <a:latin typeface="Arial" panose="020B0604020202020204" pitchFamily="34" charset="0"/>
                <a:cs typeface="Arial" panose="020B0604020202020204" pitchFamily="34" charset="0"/>
              </a:rPr>
              <a:t>I = </a:t>
            </a:r>
            <a:r>
              <a:rPr lang="en-US" sz="2400" b="1" dirty="0" err="1">
                <a:latin typeface="Arial" panose="020B0604020202020204" pitchFamily="34" charset="0"/>
                <a:cs typeface="Arial" panose="020B0604020202020204" pitchFamily="34" charset="0"/>
              </a:rPr>
              <a:t>P</a:t>
            </a:r>
            <a:r>
              <a:rPr lang="en-US" sz="2400" b="1" baseline="-25000" dirty="0" err="1">
                <a:latin typeface="Arial" panose="020B0604020202020204" pitchFamily="34" charset="0"/>
                <a:cs typeface="Arial" panose="020B0604020202020204" pitchFamily="34" charset="0"/>
              </a:rPr>
              <a:t>g</a:t>
            </a:r>
            <a:r>
              <a:rPr lang="en-US" sz="2400" b="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f </a:t>
            </a:r>
            <a:r>
              <a:rPr lang="en-US" sz="2400" b="1" dirty="0">
                <a:latin typeface="Arial" panose="020B0604020202020204" pitchFamily="34" charset="0"/>
                <a:cs typeface="Arial" panose="020B0604020202020204" pitchFamily="34" charset="0"/>
              </a:rPr>
              <a:t>+ T</a:t>
            </a:r>
            <a:r>
              <a:rPr lang="en-US" sz="2400" b="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p>
          <a:p>
            <a:pPr marL="0" indent="0" algn="just">
              <a:lnSpc>
                <a:spcPct val="150000"/>
              </a:lnSpc>
              <a:buNone/>
            </a:pPr>
            <a:r>
              <a:rPr lang="en-US" sz="2400" dirty="0">
                <a:latin typeface="Arial" panose="020B0604020202020204" pitchFamily="34" charset="0"/>
                <a:cs typeface="Arial" panose="020B0604020202020204" pitchFamily="34" charset="0"/>
              </a:rPr>
              <a:t>Example: During a 3.51-cm storm, throughfall and stemflow were measured on a 1/10-ha plot. The throughfall was collected in rain gages scattered over the plot and averaged 2.15cm. Tanks collected 11,200 l of stemflow. Calculate the depth and percentage of rainfall intercepted</a:t>
            </a:r>
            <a:endParaRPr lang="en-US" sz="24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03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DB423-AC51-4655-8E00-D14B23143C85}"/>
              </a:ext>
            </a:extLst>
          </p:cNvPr>
          <p:cNvSpPr>
            <a:spLocks noGrp="1"/>
          </p:cNvSpPr>
          <p:nvPr>
            <p:ph idx="1"/>
          </p:nvPr>
        </p:nvSpPr>
        <p:spPr>
          <a:xfrm>
            <a:off x="225083" y="0"/>
            <a:ext cx="11605846" cy="6858000"/>
          </a:xfrm>
        </p:spPr>
        <p:txBody>
          <a:bodyPr/>
          <a:lstStyle/>
          <a:p>
            <a:pPr marL="0" indent="0">
              <a:buNone/>
            </a:pPr>
            <a:r>
              <a:rPr lang="en-US" sz="2400" i="1" dirty="0">
                <a:latin typeface="Arial" panose="020B0604020202020204" pitchFamily="34" charset="0"/>
                <a:cs typeface="Arial" panose="020B0604020202020204" pitchFamily="34" charset="0"/>
              </a:rPr>
              <a:t>Solution</a:t>
            </a:r>
          </a:p>
          <a:p>
            <a:pPr marL="0" indent="0">
              <a:buNone/>
            </a:pPr>
            <a:r>
              <a:rPr lang="en-US" sz="2400" dirty="0">
                <a:latin typeface="Arial" panose="020B0604020202020204" pitchFamily="34" charset="0"/>
                <a:cs typeface="Arial" panose="020B0604020202020204" pitchFamily="34" charset="0"/>
              </a:rPr>
              <a:t>First, convert the stemflow volume to depth by dividing by the plot size.</a:t>
            </a:r>
          </a:p>
          <a:p>
            <a:endParaRPr lang="en-US" dirty="0"/>
          </a:p>
        </p:txBody>
      </p:sp>
      <p:pic>
        <p:nvPicPr>
          <p:cNvPr id="4" name="Picture 3">
            <a:extLst>
              <a:ext uri="{FF2B5EF4-FFF2-40B4-BE49-F238E27FC236}">
                <a16:creationId xmlns:a16="http://schemas.microsoft.com/office/drawing/2014/main" id="{6D3EC96A-61D3-4D1D-9845-FAB58785C533}"/>
              </a:ext>
            </a:extLst>
          </p:cNvPr>
          <p:cNvPicPr>
            <a:picLocks noChangeAspect="1"/>
          </p:cNvPicPr>
          <p:nvPr/>
        </p:nvPicPr>
        <p:blipFill>
          <a:blip r:embed="rId2"/>
          <a:stretch>
            <a:fillRect/>
          </a:stretch>
        </p:blipFill>
        <p:spPr>
          <a:xfrm>
            <a:off x="1106409" y="886264"/>
            <a:ext cx="6673025" cy="5873262"/>
          </a:xfrm>
          <a:prstGeom prst="rect">
            <a:avLst/>
          </a:prstGeom>
        </p:spPr>
      </p:pic>
    </p:spTree>
    <p:extLst>
      <p:ext uri="{BB962C8B-B14F-4D97-AF65-F5344CB8AC3E}">
        <p14:creationId xmlns:p14="http://schemas.microsoft.com/office/powerpoint/2010/main" val="270165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EC2B-844A-43A7-A49A-544872D4C7F4}"/>
              </a:ext>
            </a:extLst>
          </p:cNvPr>
          <p:cNvSpPr>
            <a:spLocks noGrp="1"/>
          </p:cNvSpPr>
          <p:nvPr>
            <p:ph idx="1"/>
          </p:nvPr>
        </p:nvSpPr>
        <p:spPr/>
        <p:txBody>
          <a:bodyPr>
            <a:normAutofit/>
          </a:bodyPr>
          <a:lstStyle/>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r>
              <a:rPr lang="en-US" sz="3200" b="1" dirty="0">
                <a:latin typeface="Arial" panose="020B0604020202020204" pitchFamily="34" charset="0"/>
                <a:cs typeface="Arial" panose="020B0604020202020204" pitchFamily="34" charset="0"/>
              </a:rPr>
              <a:t>Evaporation and transpiration</a:t>
            </a:r>
          </a:p>
        </p:txBody>
      </p:sp>
    </p:spTree>
    <p:extLst>
      <p:ext uri="{BB962C8B-B14F-4D97-AF65-F5344CB8AC3E}">
        <p14:creationId xmlns:p14="http://schemas.microsoft.com/office/powerpoint/2010/main" val="201640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0683E-1D41-4554-A5B7-A461EE1B9983}"/>
              </a:ext>
            </a:extLst>
          </p:cNvPr>
          <p:cNvSpPr>
            <a:spLocks noGrp="1"/>
          </p:cNvSpPr>
          <p:nvPr>
            <p:ph idx="1"/>
          </p:nvPr>
        </p:nvSpPr>
        <p:spPr>
          <a:xfrm>
            <a:off x="192420" y="450574"/>
            <a:ext cx="11807160" cy="6202017"/>
          </a:xfrm>
        </p:spPr>
        <p:txBody>
          <a:bodyPr/>
          <a:lstStyle/>
          <a:p>
            <a:pPr marL="0" indent="0">
              <a:buNone/>
            </a:pPr>
            <a:r>
              <a:rPr lang="en-US" dirty="0"/>
              <a:t>Evaporation/Transpiration</a:t>
            </a:r>
          </a:p>
        </p:txBody>
      </p:sp>
      <p:pic>
        <p:nvPicPr>
          <p:cNvPr id="4" name="Picture 3">
            <a:extLst>
              <a:ext uri="{FF2B5EF4-FFF2-40B4-BE49-F238E27FC236}">
                <a16:creationId xmlns:a16="http://schemas.microsoft.com/office/drawing/2014/main" id="{6F3859A8-16BB-47B5-AA9B-0D391D2CFB3B}"/>
              </a:ext>
            </a:extLst>
          </p:cNvPr>
          <p:cNvPicPr>
            <a:picLocks noChangeAspect="1"/>
          </p:cNvPicPr>
          <p:nvPr/>
        </p:nvPicPr>
        <p:blipFill>
          <a:blip r:embed="rId2"/>
          <a:stretch>
            <a:fillRect/>
          </a:stretch>
        </p:blipFill>
        <p:spPr>
          <a:xfrm>
            <a:off x="192420" y="1402394"/>
            <a:ext cx="6179349" cy="5005032"/>
          </a:xfrm>
          <a:prstGeom prst="rect">
            <a:avLst/>
          </a:prstGeom>
        </p:spPr>
      </p:pic>
      <p:pic>
        <p:nvPicPr>
          <p:cNvPr id="2" name="Picture 1">
            <a:extLst>
              <a:ext uri="{FF2B5EF4-FFF2-40B4-BE49-F238E27FC236}">
                <a16:creationId xmlns:a16="http://schemas.microsoft.com/office/drawing/2014/main" id="{DFB4A71F-5BFC-4702-8620-AE4DDBAA24B8}"/>
              </a:ext>
            </a:extLst>
          </p:cNvPr>
          <p:cNvPicPr>
            <a:picLocks noChangeAspect="1"/>
          </p:cNvPicPr>
          <p:nvPr/>
        </p:nvPicPr>
        <p:blipFill>
          <a:blip r:embed="rId3"/>
          <a:stretch>
            <a:fillRect/>
          </a:stretch>
        </p:blipFill>
        <p:spPr>
          <a:xfrm>
            <a:off x="7039798" y="3257051"/>
            <a:ext cx="3810835" cy="3150375"/>
          </a:xfrm>
          <a:prstGeom prst="rect">
            <a:avLst/>
          </a:prstGeom>
        </p:spPr>
      </p:pic>
      <p:sp>
        <p:nvSpPr>
          <p:cNvPr id="7" name="Arrow: Curved Right 6">
            <a:extLst>
              <a:ext uri="{FF2B5EF4-FFF2-40B4-BE49-F238E27FC236}">
                <a16:creationId xmlns:a16="http://schemas.microsoft.com/office/drawing/2014/main" id="{94546F3F-6001-4CEA-B66E-9914DC99C498}"/>
              </a:ext>
            </a:extLst>
          </p:cNvPr>
          <p:cNvSpPr/>
          <p:nvPr/>
        </p:nvSpPr>
        <p:spPr>
          <a:xfrm rot="5400000">
            <a:off x="8579455" y="2283215"/>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F7ABBD4F-0364-4575-A45C-A15B8C5B5621}"/>
              </a:ext>
            </a:extLst>
          </p:cNvPr>
          <p:cNvSpPr/>
          <p:nvPr/>
        </p:nvSpPr>
        <p:spPr>
          <a:xfrm>
            <a:off x="6371770" y="205409"/>
            <a:ext cx="5627809" cy="2308324"/>
          </a:xfrm>
          <a:prstGeom prst="rect">
            <a:avLst/>
          </a:prstGeom>
        </p:spPr>
        <p:txBody>
          <a:bodyPr wrap="square">
            <a:spAutoFit/>
          </a:bodyPr>
          <a:lstStyle/>
          <a:p>
            <a:pPr algn="just">
              <a:lnSpc>
                <a:spcPct val="150000"/>
              </a:lnSpc>
            </a:pPr>
            <a:r>
              <a:rPr lang="en-US" sz="2400" dirty="0">
                <a:solidFill>
                  <a:srgbClr val="320032"/>
                </a:solidFill>
                <a:latin typeface="Arial" panose="020B0604020202020204" pitchFamily="34" charset="0"/>
              </a:rPr>
              <a:t>Water is removed from the surface of the Earth to the atmosphere by two distinct mechanisms: </a:t>
            </a:r>
            <a:endParaRPr lang="en-US" sz="2400" dirty="0"/>
          </a:p>
          <a:p>
            <a:pPr algn="just">
              <a:lnSpc>
                <a:spcPct val="150000"/>
              </a:lnSpc>
            </a:pPr>
            <a:r>
              <a:rPr lang="en-US" sz="2400" b="1" dirty="0">
                <a:solidFill>
                  <a:srgbClr val="0070C0"/>
                </a:solidFill>
              </a:rPr>
              <a:t>Evaporation </a:t>
            </a:r>
            <a:r>
              <a:rPr lang="en-US" sz="2400" dirty="0">
                <a:solidFill>
                  <a:srgbClr val="0070C0"/>
                </a:solidFill>
              </a:rPr>
              <a:t>and </a:t>
            </a:r>
            <a:r>
              <a:rPr lang="en-US" sz="2400" b="1" dirty="0">
                <a:solidFill>
                  <a:srgbClr val="0070C0"/>
                </a:solidFill>
              </a:rPr>
              <a:t>transpiration </a:t>
            </a:r>
            <a:endParaRPr lang="en-US" sz="2400" dirty="0">
              <a:solidFill>
                <a:srgbClr val="0070C0"/>
              </a:solidFill>
            </a:endParaRPr>
          </a:p>
        </p:txBody>
      </p:sp>
    </p:spTree>
    <p:extLst>
      <p:ext uri="{BB962C8B-B14F-4D97-AF65-F5344CB8AC3E}">
        <p14:creationId xmlns:p14="http://schemas.microsoft.com/office/powerpoint/2010/main" val="318600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16A08-7670-4DFA-88BD-A174EA552D2B}"/>
              </a:ext>
            </a:extLst>
          </p:cNvPr>
          <p:cNvSpPr>
            <a:spLocks noGrp="1"/>
          </p:cNvSpPr>
          <p:nvPr>
            <p:ph idx="1"/>
          </p:nvPr>
        </p:nvSpPr>
        <p:spPr>
          <a:xfrm>
            <a:off x="159027" y="0"/>
            <a:ext cx="11873948" cy="6679095"/>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Evaporation</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Evaporation is the process whereby  water molecules move from a liquid  phase to a gas phase in response to  energy absorbed by the water  molecules.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Water is transferred from the surface to the atmosphere through evaporation</a:t>
            </a:r>
          </a:p>
        </p:txBody>
      </p:sp>
      <p:sp>
        <p:nvSpPr>
          <p:cNvPr id="4" name="Rectangle 3">
            <a:extLst>
              <a:ext uri="{FF2B5EF4-FFF2-40B4-BE49-F238E27FC236}">
                <a16:creationId xmlns:a16="http://schemas.microsoft.com/office/drawing/2014/main" id="{A7D14CA6-DD78-4E75-B257-8CEED828A336}"/>
              </a:ext>
            </a:extLst>
          </p:cNvPr>
          <p:cNvSpPr/>
          <p:nvPr/>
        </p:nvSpPr>
        <p:spPr>
          <a:xfrm>
            <a:off x="159024" y="2464021"/>
            <a:ext cx="11742243" cy="3278590"/>
          </a:xfrm>
          <a:prstGeom prst="rect">
            <a:avLst/>
          </a:prstGeom>
          <a:solidFill>
            <a:schemeClr val="bg1">
              <a:lumMod val="85000"/>
            </a:schemeClr>
          </a:solidFill>
        </p:spPr>
        <p:txBody>
          <a:bodyPr wrap="square">
            <a:spAutoFit/>
          </a:bodyPr>
          <a:lstStyle/>
          <a:p>
            <a:pPr algn="just">
              <a:lnSpc>
                <a:spcPts val="3600"/>
              </a:lnSpc>
            </a:pPr>
            <a:r>
              <a:rPr lang="en-US" sz="2400" dirty="0">
                <a:solidFill>
                  <a:srgbClr val="0000FF"/>
                </a:solidFill>
                <a:latin typeface="Arial" panose="020B0604020202020204" pitchFamily="34" charset="0"/>
                <a:cs typeface="Arial" panose="020B0604020202020204" pitchFamily="34" charset="0"/>
              </a:rPr>
              <a:t>The rate of evaporation is governed by three things:</a:t>
            </a:r>
          </a:p>
          <a:p>
            <a:pPr marL="457200" indent="-457200">
              <a:lnSpc>
                <a:spcPts val="3600"/>
              </a:lnSpc>
              <a:buFont typeface="+mj-lt"/>
              <a:buAutoNum type="arabicPeriod"/>
            </a:pPr>
            <a:r>
              <a:rPr lang="en-US" sz="2400" dirty="0">
                <a:solidFill>
                  <a:srgbClr val="0000FF"/>
                </a:solidFill>
                <a:latin typeface="Arial" panose="020B0604020202020204" pitchFamily="34" charset="0"/>
                <a:cs typeface="Arial" panose="020B0604020202020204" pitchFamily="34" charset="0"/>
              </a:rPr>
              <a:t>The amount of energy (</a:t>
            </a:r>
            <a:r>
              <a:rPr lang="en-US" sz="2400" dirty="0">
                <a:latin typeface="Arial" panose="020B0604020202020204" pitchFamily="34" charset="0"/>
                <a:cs typeface="Arial" panose="020B0604020202020204" pitchFamily="34" charset="0"/>
              </a:rPr>
              <a:t>Supply of energy to provide the latent heat of evaporation (solar radiation))</a:t>
            </a:r>
            <a:endParaRPr lang="en-US" sz="2400" dirty="0">
              <a:solidFill>
                <a:srgbClr val="0000FF"/>
              </a:solidFill>
              <a:latin typeface="Arial" panose="020B0604020202020204" pitchFamily="34" charset="0"/>
              <a:cs typeface="Arial" panose="020B0604020202020204" pitchFamily="34" charset="0"/>
            </a:endParaRPr>
          </a:p>
          <a:p>
            <a:pPr marL="457200" indent="-457200">
              <a:lnSpc>
                <a:spcPts val="3600"/>
              </a:lnSpc>
              <a:buFont typeface="+mj-lt"/>
              <a:buAutoNum type="arabicPeriod"/>
            </a:pPr>
            <a:r>
              <a:rPr lang="en-US" sz="2400" dirty="0">
                <a:solidFill>
                  <a:srgbClr val="0000FF"/>
                </a:solidFill>
                <a:latin typeface="Arial" panose="020B0604020202020204" pitchFamily="34" charset="0"/>
                <a:cs typeface="Arial" panose="020B0604020202020204" pitchFamily="34" charset="0"/>
              </a:rPr>
              <a:t>The difference in concentration of water molecules contained in the adjoining air mass (</a:t>
            </a:r>
            <a:r>
              <a:rPr lang="en-US" sz="2400" dirty="0">
                <a:latin typeface="Arial" panose="020B0604020202020204" pitchFamily="34" charset="0"/>
                <a:cs typeface="Arial" panose="020B0604020202020204" pitchFamily="34" charset="0"/>
              </a:rPr>
              <a:t>Supply of water at the evaporative surface and the atmosphere)</a:t>
            </a:r>
            <a:endParaRPr lang="en-US" sz="2400" dirty="0">
              <a:solidFill>
                <a:srgbClr val="0000FF"/>
              </a:solidFill>
              <a:latin typeface="Arial" panose="020B0604020202020204" pitchFamily="34" charset="0"/>
              <a:cs typeface="Arial" panose="020B0604020202020204" pitchFamily="34" charset="0"/>
            </a:endParaRPr>
          </a:p>
          <a:p>
            <a:pPr marL="457200" indent="-457200">
              <a:lnSpc>
                <a:spcPts val="3600"/>
              </a:lnSpc>
              <a:buFont typeface="+mj-lt"/>
              <a:buAutoNum type="arabicPeriod"/>
            </a:pPr>
            <a:r>
              <a:rPr lang="en-US" sz="2400" dirty="0">
                <a:solidFill>
                  <a:srgbClr val="0000FF"/>
                </a:solidFill>
                <a:latin typeface="Arial" panose="020B0604020202020204" pitchFamily="34" charset="0"/>
                <a:cs typeface="Arial" panose="020B0604020202020204" pitchFamily="34" charset="0"/>
              </a:rPr>
              <a:t>The maintenance of a pressure differential (</a:t>
            </a:r>
            <a:r>
              <a:rPr lang="en-US" sz="2400" dirty="0">
                <a:latin typeface="Arial" panose="020B0604020202020204" pitchFamily="34" charset="0"/>
                <a:cs typeface="Arial" panose="020B0604020202020204" pitchFamily="34" charset="0"/>
              </a:rPr>
              <a:t>Ability to transport the vapor away from the evaporative surface (wind and humidity gradient))</a:t>
            </a:r>
          </a:p>
        </p:txBody>
      </p:sp>
    </p:spTree>
    <p:extLst>
      <p:ext uri="{BB962C8B-B14F-4D97-AF65-F5344CB8AC3E}">
        <p14:creationId xmlns:p14="http://schemas.microsoft.com/office/powerpoint/2010/main" val="351859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3A2CCA-5D8E-413B-9E5C-D4058B0688C1}"/>
              </a:ext>
            </a:extLst>
          </p:cNvPr>
          <p:cNvSpPr>
            <a:spLocks noGrp="1"/>
          </p:cNvSpPr>
          <p:nvPr>
            <p:ph idx="1"/>
          </p:nvPr>
        </p:nvSpPr>
        <p:spPr>
          <a:xfrm>
            <a:off x="0" y="0"/>
            <a:ext cx="12192000" cy="6858000"/>
          </a:xfrm>
        </p:spPr>
        <p:txBody>
          <a:bodyPr>
            <a:noAutofit/>
          </a:bodyPr>
          <a:lstStyle/>
          <a:p>
            <a:pPr>
              <a:lnSpc>
                <a:spcPct val="150000"/>
              </a:lnSpc>
              <a:buFont typeface="Wingdings" panose="05000000000000000000" pitchFamily="2" charset="2"/>
              <a:buChar char="q"/>
            </a:pPr>
            <a:r>
              <a:rPr lang="en-US" sz="2400" dirty="0">
                <a:latin typeface="Arial" pitchFamily="34" charset="0"/>
                <a:cs typeface="Arial" pitchFamily="34" charset="0"/>
              </a:rPr>
              <a:t> </a:t>
            </a:r>
            <a:r>
              <a:rPr lang="en-US" sz="2400" b="1" dirty="0">
                <a:solidFill>
                  <a:srgbClr val="00B050"/>
                </a:solidFill>
                <a:latin typeface="Arial" pitchFamily="34" charset="0"/>
                <a:cs typeface="Arial" pitchFamily="34" charset="0"/>
              </a:rPr>
              <a:t>Interception</a:t>
            </a:r>
            <a:r>
              <a:rPr lang="en-US" sz="2400" dirty="0">
                <a:latin typeface="Arial" pitchFamily="34" charset="0"/>
                <a:cs typeface="Arial" pitchFamily="34" charset="0"/>
              </a:rPr>
              <a:t> is the part of the rainfall that intercepted by the earth’s surface and which  evaporates subsequently. </a:t>
            </a:r>
          </a:p>
          <a:p>
            <a:pPr>
              <a:lnSpc>
                <a:spcPct val="150000"/>
              </a:lnSpc>
              <a:buFont typeface="Wingdings" panose="05000000000000000000" pitchFamily="2" charset="2"/>
              <a:buChar char="q"/>
            </a:pPr>
            <a:r>
              <a:rPr lang="en-US" sz="2400" dirty="0">
                <a:latin typeface="Arial" pitchFamily="34" charset="0"/>
                <a:cs typeface="Arial" pitchFamily="34" charset="0"/>
              </a:rPr>
              <a:t>In this definition the earth’s surface includes everything that becomes </a:t>
            </a:r>
            <a:r>
              <a:rPr lang="en-US" sz="2400" dirty="0">
                <a:solidFill>
                  <a:srgbClr val="00B050"/>
                </a:solidFill>
                <a:latin typeface="Arial" pitchFamily="34" charset="0"/>
                <a:cs typeface="Arial" pitchFamily="34" charset="0"/>
              </a:rPr>
              <a:t>wet after a rainfall event and that dries out soon after. </a:t>
            </a:r>
          </a:p>
          <a:p>
            <a:pPr lvl="1">
              <a:lnSpc>
                <a:spcPct val="150000"/>
              </a:lnSpc>
              <a:buFont typeface="Wingdings" panose="05000000000000000000" pitchFamily="2" charset="2"/>
              <a:buChar char="Ø"/>
            </a:pPr>
            <a:r>
              <a:rPr lang="en-US" dirty="0">
                <a:solidFill>
                  <a:srgbClr val="00B050"/>
                </a:solidFill>
                <a:latin typeface="Arial" pitchFamily="34" charset="0"/>
                <a:cs typeface="Arial" pitchFamily="34" charset="0"/>
              </a:rPr>
              <a:t>It includes: vegetation, soil surface litter, build-up surface, etc. </a:t>
            </a:r>
          </a:p>
          <a:p>
            <a:pPr>
              <a:lnSpc>
                <a:spcPct val="150000"/>
              </a:lnSpc>
              <a:buFont typeface="Wingdings" panose="05000000000000000000" pitchFamily="2" charset="2"/>
              <a:buChar char="q"/>
            </a:pPr>
            <a:r>
              <a:rPr lang="en-US" sz="2400" dirty="0">
                <a:latin typeface="Arial" pitchFamily="34" charset="0"/>
                <a:cs typeface="Arial" pitchFamily="34" charset="0"/>
              </a:rPr>
              <a:t>It is also the part of the rainfall that is captured by  storage (i.e. vegetation, roofs, etc.)  before it can runoff or infiltrate into the soil.</a:t>
            </a:r>
          </a:p>
          <a:p>
            <a:pPr>
              <a:lnSpc>
                <a:spcPct val="150000"/>
              </a:lnSpc>
              <a:buFont typeface="Wingdings" panose="05000000000000000000" pitchFamily="2" charset="2"/>
              <a:buChar char="q"/>
            </a:pPr>
            <a:r>
              <a:rPr lang="en-US" sz="2400" dirty="0">
                <a:solidFill>
                  <a:srgbClr val="00B050"/>
                </a:solidFill>
                <a:latin typeface="Arial" pitchFamily="34" charset="0"/>
                <a:cs typeface="Arial" pitchFamily="34" charset="0"/>
              </a:rPr>
              <a:t>The intercepted water generally  evaporates during event and shortly after the rainfall ceased, so that it can repeat its function during the next rainfall event. </a:t>
            </a:r>
          </a:p>
          <a:p>
            <a:pPr>
              <a:lnSpc>
                <a:spcPct val="150000"/>
              </a:lnSpc>
              <a:buFont typeface="Wingdings" panose="05000000000000000000" pitchFamily="2" charset="2"/>
              <a:buChar char="q"/>
            </a:pPr>
            <a:r>
              <a:rPr lang="en-US" sz="2400" dirty="0">
                <a:latin typeface="Arial" pitchFamily="34" charset="0"/>
                <a:cs typeface="Arial" pitchFamily="34" charset="0"/>
              </a:rPr>
              <a:t>Interception can amount up to </a:t>
            </a:r>
            <a:r>
              <a:rPr lang="en-US" sz="2400" dirty="0">
                <a:solidFill>
                  <a:srgbClr val="00B050"/>
                </a:solidFill>
                <a:latin typeface="Arial" pitchFamily="34" charset="0"/>
                <a:cs typeface="Arial" pitchFamily="34" charset="0"/>
              </a:rPr>
              <a:t>15-50% of precipitation, which is a significant part of the water balance</a:t>
            </a:r>
            <a:endParaRPr lang="en-US" sz="2400" dirty="0">
              <a:solidFill>
                <a:srgbClr val="00B050"/>
              </a:solidFill>
            </a:endParaRPr>
          </a:p>
        </p:txBody>
      </p:sp>
    </p:spTree>
    <p:extLst>
      <p:ext uri="{BB962C8B-B14F-4D97-AF65-F5344CB8AC3E}">
        <p14:creationId xmlns:p14="http://schemas.microsoft.com/office/powerpoint/2010/main" val="24960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5DF4C-B601-4D60-BD72-A57A0DA30757}"/>
              </a:ext>
            </a:extLst>
          </p:cNvPr>
          <p:cNvSpPr>
            <a:spLocks noGrp="1"/>
          </p:cNvSpPr>
          <p:nvPr>
            <p:ph idx="1"/>
          </p:nvPr>
        </p:nvSpPr>
        <p:spPr>
          <a:xfrm>
            <a:off x="239151" y="225083"/>
            <a:ext cx="11676184" cy="64008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TRANSPIRATION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can take several paths after it enters the soil.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Some water becomes part of the soil storage and some of this water is used by plants and is eventually returned to the atmosphere as water vapor.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process by which plants release water vapor to the atmosphere is called </a:t>
            </a:r>
            <a:r>
              <a:rPr lang="en-US" b="1" dirty="0">
                <a:solidFill>
                  <a:srgbClr val="92D050"/>
                </a:solidFill>
                <a:latin typeface="Arial" panose="020B0604020202020204" pitchFamily="34" charset="0"/>
                <a:cs typeface="Arial" panose="020B0604020202020204" pitchFamily="34" charset="0"/>
              </a:rPr>
              <a:t>transpiration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water vapor is a natural by-product of photosynthesis</a:t>
            </a:r>
          </a:p>
        </p:txBody>
      </p:sp>
    </p:spTree>
    <p:extLst>
      <p:ext uri="{BB962C8B-B14F-4D97-AF65-F5344CB8AC3E}">
        <p14:creationId xmlns:p14="http://schemas.microsoft.com/office/powerpoint/2010/main" val="3967583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6A730-90BD-4011-9363-189002BF482A}"/>
              </a:ext>
            </a:extLst>
          </p:cNvPr>
          <p:cNvSpPr>
            <a:spLocks noGrp="1"/>
          </p:cNvSpPr>
          <p:nvPr>
            <p:ph idx="1"/>
          </p:nvPr>
        </p:nvSpPr>
        <p:spPr>
          <a:xfrm>
            <a:off x="-1" y="0"/>
            <a:ext cx="6879103" cy="6857999"/>
          </a:xfrm>
          <a:solidFill>
            <a:schemeClr val="bg1">
              <a:lumMod val="95000"/>
            </a:schemeClr>
          </a:solidFill>
        </p:spPr>
        <p:txBody>
          <a:bodyPr>
            <a:noAutofit/>
          </a:bodyPr>
          <a:lstStyle/>
          <a:p>
            <a:pPr algn="just">
              <a:lnSpc>
                <a:spcPts val="4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EVAPOTRANSPIRATION</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Because of the difficulty in separating the processes of evaporation and plant transpiration, we usually view these two processes as one process called </a:t>
            </a:r>
            <a:r>
              <a:rPr lang="en-US" b="1" i="1" dirty="0">
                <a:solidFill>
                  <a:srgbClr val="00B050"/>
                </a:solidFill>
                <a:latin typeface="Arial" panose="020B0604020202020204" pitchFamily="34" charset="0"/>
                <a:cs typeface="Arial" panose="020B0604020202020204" pitchFamily="34" charset="0"/>
              </a:rPr>
              <a:t>evapotranspiration </a:t>
            </a:r>
            <a:r>
              <a:rPr lang="en-US" b="1" dirty="0">
                <a:solidFill>
                  <a:srgbClr val="00B050"/>
                </a:solidFill>
                <a:latin typeface="Arial" panose="020B0604020202020204" pitchFamily="34" charset="0"/>
                <a:cs typeface="Arial" panose="020B0604020202020204" pitchFamily="34" charset="0"/>
              </a:rPr>
              <a:t>(ET).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term includes both the water that evaporates from soil and plant surfaces and the water that moves out of the soil profile by plant transpiration.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half of the water </a:t>
            </a:r>
            <a:r>
              <a:rPr lang="en-US" dirty="0">
                <a:latin typeface="Arial" panose="020B0604020202020204" pitchFamily="34" charset="0"/>
                <a:cs typeface="Arial" panose="020B0604020202020204" pitchFamily="34" charset="0"/>
              </a:rPr>
              <a:t>that enters the soil is returned to the atmosphere through evapotranspiration.</a:t>
            </a:r>
          </a:p>
        </p:txBody>
      </p:sp>
      <p:pic>
        <p:nvPicPr>
          <p:cNvPr id="4" name="Picture 3">
            <a:extLst>
              <a:ext uri="{FF2B5EF4-FFF2-40B4-BE49-F238E27FC236}">
                <a16:creationId xmlns:a16="http://schemas.microsoft.com/office/drawing/2014/main" id="{2F6B2EF7-FD09-49D7-8710-CD82EE116712}"/>
              </a:ext>
            </a:extLst>
          </p:cNvPr>
          <p:cNvPicPr>
            <a:picLocks noChangeAspect="1"/>
          </p:cNvPicPr>
          <p:nvPr/>
        </p:nvPicPr>
        <p:blipFill>
          <a:blip r:embed="rId2"/>
          <a:stretch>
            <a:fillRect/>
          </a:stretch>
        </p:blipFill>
        <p:spPr>
          <a:xfrm>
            <a:off x="6879102" y="1125416"/>
            <a:ext cx="5312898" cy="4853354"/>
          </a:xfrm>
          <a:prstGeom prst="rect">
            <a:avLst/>
          </a:prstGeom>
        </p:spPr>
      </p:pic>
    </p:spTree>
    <p:extLst>
      <p:ext uri="{BB962C8B-B14F-4D97-AF65-F5344CB8AC3E}">
        <p14:creationId xmlns:p14="http://schemas.microsoft.com/office/powerpoint/2010/main" val="290474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A565CD2-3585-435E-BA5F-797CBA5B4312}"/>
              </a:ext>
            </a:extLst>
          </p:cNvPr>
          <p:cNvSpPr>
            <a:spLocks noGrp="1"/>
          </p:cNvSpPr>
          <p:nvPr>
            <p:ph idx="1"/>
          </p:nvPr>
        </p:nvSpPr>
        <p:spPr>
          <a:xfrm>
            <a:off x="126609" y="196948"/>
            <a:ext cx="5613009" cy="6175717"/>
          </a:xfrm>
          <a:solidFill>
            <a:schemeClr val="bg1">
              <a:lumMod val="95000"/>
            </a:schemeClr>
          </a:solidFill>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Evapotranspiration(ET) is a term used to quantify all evaporative losses in a watershed </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Evaporation of water intercepted and stored by vegetation</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Water transpired by vegetation</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Water evaporated from soil</a:t>
            </a:r>
          </a:p>
        </p:txBody>
      </p:sp>
      <p:pic>
        <p:nvPicPr>
          <p:cNvPr id="5" name="Picture 4">
            <a:extLst>
              <a:ext uri="{FF2B5EF4-FFF2-40B4-BE49-F238E27FC236}">
                <a16:creationId xmlns:a16="http://schemas.microsoft.com/office/drawing/2014/main" id="{5ADCE93B-BB8A-4A04-850C-E228F129829A}"/>
              </a:ext>
            </a:extLst>
          </p:cNvPr>
          <p:cNvPicPr>
            <a:picLocks noChangeAspect="1"/>
          </p:cNvPicPr>
          <p:nvPr/>
        </p:nvPicPr>
        <p:blipFill>
          <a:blip r:embed="rId2"/>
          <a:stretch>
            <a:fillRect/>
          </a:stretch>
        </p:blipFill>
        <p:spPr>
          <a:xfrm>
            <a:off x="5739619" y="576776"/>
            <a:ext cx="6325772" cy="5003409"/>
          </a:xfrm>
          <a:prstGeom prst="rect">
            <a:avLst/>
          </a:prstGeom>
        </p:spPr>
      </p:pic>
    </p:spTree>
    <p:extLst>
      <p:ext uri="{BB962C8B-B14F-4D97-AF65-F5344CB8AC3E}">
        <p14:creationId xmlns:p14="http://schemas.microsoft.com/office/powerpoint/2010/main" val="4285354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2222-4338-468E-B5A0-791C91056F11}"/>
              </a:ext>
            </a:extLst>
          </p:cNvPr>
          <p:cNvSpPr>
            <a:spLocks noGrp="1"/>
          </p:cNvSpPr>
          <p:nvPr>
            <p:ph type="title"/>
          </p:nvPr>
        </p:nvSpPr>
        <p:spPr>
          <a:xfrm>
            <a:off x="838200" y="182880"/>
            <a:ext cx="10515600" cy="498157"/>
          </a:xfrm>
        </p:spPr>
        <p:txBody>
          <a:bodyPr>
            <a:normAutofit/>
          </a:bodyPr>
          <a:lstStyle/>
          <a:p>
            <a:r>
              <a:rPr lang="en-US" sz="2800" b="1" dirty="0">
                <a:latin typeface="Arial" panose="020B0604020202020204" pitchFamily="34" charset="0"/>
                <a:cs typeface="Arial" panose="020B0604020202020204" pitchFamily="34" charset="0"/>
              </a:rPr>
              <a:t>EVAPORATION PROCESS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C0E384-500C-4DC2-9992-193544E31825}"/>
              </a:ext>
            </a:extLst>
          </p:cNvPr>
          <p:cNvSpPr>
            <a:spLocks noGrp="1"/>
          </p:cNvSpPr>
          <p:nvPr>
            <p:ph idx="1"/>
          </p:nvPr>
        </p:nvSpPr>
        <p:spPr>
          <a:xfrm>
            <a:off x="295422" y="829994"/>
            <a:ext cx="11648049" cy="5725551"/>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Evaporation occurs when water is changed in state from a liquid to a gas. Water molecules, both in liquid and in gas, are in constant motion.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Some water molecules possess sufficient energy to break through the water surface into the atmosphere, and some water vapor molecules may cross back into the liquid.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When more molecules are leaving the liquid than returning, net evaporation occurs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energy a molecule needs to penetrate the water surface is called the </a:t>
            </a:r>
            <a:r>
              <a:rPr lang="en-US" sz="2400" b="1" i="1" dirty="0">
                <a:latin typeface="Arial" panose="020B0604020202020204" pitchFamily="34" charset="0"/>
                <a:cs typeface="Arial" panose="020B0604020202020204" pitchFamily="34" charset="0"/>
              </a:rPr>
              <a:t>latent heat of vaporization </a:t>
            </a:r>
            <a:r>
              <a:rPr lang="en-US" sz="2400" dirty="0">
                <a:latin typeface="Arial" panose="020B0604020202020204" pitchFamily="34" charset="0"/>
                <a:cs typeface="Arial" panose="020B0604020202020204" pitchFamily="34" charset="0"/>
              </a:rPr>
              <a:t>(approximately 540 </a:t>
            </a:r>
            <a:r>
              <a:rPr lang="en-US" sz="2400" dirty="0" err="1">
                <a:latin typeface="Arial" panose="020B0604020202020204" pitchFamily="34" charset="0"/>
                <a:cs typeface="Arial" panose="020B0604020202020204" pitchFamily="34" charset="0"/>
              </a:rPr>
              <a:t>cal</a:t>
            </a:r>
            <a:r>
              <a:rPr lang="en-US" sz="2400" dirty="0">
                <a:latin typeface="Arial" panose="020B0604020202020204" pitchFamily="34" charset="0"/>
                <a:cs typeface="Arial" panose="020B0604020202020204" pitchFamily="34" charset="0"/>
              </a:rPr>
              <a:t>/g of water evaporated at 100°C).</a:t>
            </a:r>
          </a:p>
        </p:txBody>
      </p:sp>
    </p:spTree>
    <p:extLst>
      <p:ext uri="{BB962C8B-B14F-4D97-AF65-F5344CB8AC3E}">
        <p14:creationId xmlns:p14="http://schemas.microsoft.com/office/powerpoint/2010/main" val="1003378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B721D-1E87-4CB6-8936-5F60E00082BE}"/>
              </a:ext>
            </a:extLst>
          </p:cNvPr>
          <p:cNvSpPr>
            <a:spLocks noGrp="1"/>
          </p:cNvSpPr>
          <p:nvPr>
            <p:ph idx="1"/>
          </p:nvPr>
        </p:nvSpPr>
        <p:spPr>
          <a:xfrm>
            <a:off x="318051" y="106017"/>
            <a:ext cx="11516139" cy="6751983"/>
          </a:xfrm>
        </p:spPr>
        <p:txBody>
          <a:bodyPr>
            <a:normAutofit/>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OR The amount of energy required for the evaporation of one gram of water is called the latent heat of vaporization, Le (</a:t>
            </a:r>
            <a:r>
              <a:rPr lang="en-US" dirty="0" err="1">
                <a:latin typeface="Arial" panose="020B0604020202020204" pitchFamily="34" charset="0"/>
                <a:cs typeface="Arial" panose="020B0604020202020204" pitchFamily="34" charset="0"/>
              </a:rPr>
              <a:t>cal</a:t>
            </a:r>
            <a:r>
              <a:rPr lang="en-US" dirty="0">
                <a:latin typeface="Arial" panose="020B0604020202020204" pitchFamily="34" charset="0"/>
                <a:cs typeface="Arial" panose="020B0604020202020204" pitchFamily="34" charset="0"/>
              </a:rPr>
              <a:t>/g)</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latent heat of evaporation decreases as the temperature of the evaporating water increases:</a:t>
            </a:r>
          </a:p>
          <a:p>
            <a:pPr lvl="1" algn="just">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 molecules migrate from the liquid surface as a result of their kinetic energy.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transfer involves a change of state from liquid to vapor caused by energy inputs to the evaporating surface.</a:t>
            </a:r>
          </a:p>
          <a:p>
            <a:endParaRPr lang="en-US" dirty="0"/>
          </a:p>
        </p:txBody>
      </p:sp>
      <p:pic>
        <p:nvPicPr>
          <p:cNvPr id="4" name="Picture 3">
            <a:extLst>
              <a:ext uri="{FF2B5EF4-FFF2-40B4-BE49-F238E27FC236}">
                <a16:creationId xmlns:a16="http://schemas.microsoft.com/office/drawing/2014/main" id="{9BB0F86A-87BF-47B3-9034-23CC631BF696}"/>
              </a:ext>
            </a:extLst>
          </p:cNvPr>
          <p:cNvPicPr>
            <a:picLocks noChangeAspect="1"/>
          </p:cNvPicPr>
          <p:nvPr/>
        </p:nvPicPr>
        <p:blipFill>
          <a:blip r:embed="rId2"/>
          <a:stretch>
            <a:fillRect/>
          </a:stretch>
        </p:blipFill>
        <p:spPr>
          <a:xfrm>
            <a:off x="2711133" y="2984390"/>
            <a:ext cx="6097336" cy="889219"/>
          </a:xfrm>
          <a:prstGeom prst="rect">
            <a:avLst/>
          </a:prstGeom>
        </p:spPr>
      </p:pic>
    </p:spTree>
    <p:extLst>
      <p:ext uri="{BB962C8B-B14F-4D97-AF65-F5344CB8AC3E}">
        <p14:creationId xmlns:p14="http://schemas.microsoft.com/office/powerpoint/2010/main" val="244600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1F757-4FAB-4ABE-8DCC-CA308FF19110}"/>
              </a:ext>
            </a:extLst>
          </p:cNvPr>
          <p:cNvSpPr>
            <a:spLocks noGrp="1"/>
          </p:cNvSpPr>
          <p:nvPr>
            <p:ph idx="1"/>
          </p:nvPr>
        </p:nvSpPr>
        <p:spPr>
          <a:xfrm>
            <a:off x="251791" y="225286"/>
            <a:ext cx="11767931" cy="6493565"/>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Vapor flow is initially a </a:t>
            </a:r>
            <a:r>
              <a:rPr lang="en-US" sz="2400" b="1" i="1" dirty="0">
                <a:solidFill>
                  <a:srgbClr val="00B050"/>
                </a:solidFill>
                <a:latin typeface="Arial" panose="020B0604020202020204" pitchFamily="34" charset="0"/>
                <a:cs typeface="Arial" panose="020B0604020202020204" pitchFamily="34" charset="0"/>
              </a:rPr>
              <a:t>diffusion process </a:t>
            </a:r>
            <a:r>
              <a:rPr lang="en-US" sz="2400" dirty="0">
                <a:latin typeface="Arial" panose="020B0604020202020204" pitchFamily="34" charset="0"/>
                <a:cs typeface="Arial" panose="020B0604020202020204" pitchFamily="34" charset="0"/>
              </a:rPr>
              <a:t>in which water molecules diffuse from a region of higher concentration (the evaporating surface or source) toward a region of lower concentration (a sink) in the atmosphere.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molecules at the soil–atmosphere or leaf–atmosphere interface must first diffuse through the </a:t>
            </a:r>
            <a:r>
              <a:rPr lang="en-US" sz="2400" b="1" i="1" dirty="0">
                <a:solidFill>
                  <a:srgbClr val="00B050"/>
                </a:solidFill>
                <a:latin typeface="Arial" panose="020B0604020202020204" pitchFamily="34" charset="0"/>
                <a:cs typeface="Arial" panose="020B0604020202020204" pitchFamily="34" charset="0"/>
              </a:rPr>
              <a:t>boundary layer</a:t>
            </a:r>
            <a:r>
              <a:rPr lang="en-US" sz="2400" i="1"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is also the layer through which sensible heat is transferred by molecular conduction only.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boundary layer of air adjacent to evaporating and transpiring surfaces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can be as thin as 1 mm or less and the layer where no turbulent flow in it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but is at maximum thickness under still-air conditions which can be reduced by wind and air turbulence</a:t>
            </a:r>
          </a:p>
          <a:p>
            <a:pPr marL="0" indent="0">
              <a:buNone/>
            </a:pPr>
            <a:endParaRPr lang="en-US" dirty="0"/>
          </a:p>
        </p:txBody>
      </p:sp>
    </p:spTree>
    <p:extLst>
      <p:ext uri="{BB962C8B-B14F-4D97-AF65-F5344CB8AC3E}">
        <p14:creationId xmlns:p14="http://schemas.microsoft.com/office/powerpoint/2010/main" val="118400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3FAA7A-6AAC-4209-9ED7-4FB40046BA8F}"/>
              </a:ext>
            </a:extLst>
          </p:cNvPr>
          <p:cNvPicPr>
            <a:picLocks noGrp="1" noChangeAspect="1"/>
          </p:cNvPicPr>
          <p:nvPr>
            <p:ph idx="1"/>
          </p:nvPr>
        </p:nvPicPr>
        <p:blipFill>
          <a:blip r:embed="rId2"/>
          <a:stretch>
            <a:fillRect/>
          </a:stretch>
        </p:blipFill>
        <p:spPr>
          <a:xfrm>
            <a:off x="339755" y="2005689"/>
            <a:ext cx="5596587" cy="4647747"/>
          </a:xfrm>
          <a:prstGeom prst="rect">
            <a:avLst/>
          </a:prstGeom>
        </p:spPr>
      </p:pic>
      <p:pic>
        <p:nvPicPr>
          <p:cNvPr id="5" name="Picture 4">
            <a:extLst>
              <a:ext uri="{FF2B5EF4-FFF2-40B4-BE49-F238E27FC236}">
                <a16:creationId xmlns:a16="http://schemas.microsoft.com/office/drawing/2014/main" id="{7B462815-BDA2-4597-99EF-D76C54FE8163}"/>
              </a:ext>
            </a:extLst>
          </p:cNvPr>
          <p:cNvPicPr>
            <a:picLocks noChangeAspect="1"/>
          </p:cNvPicPr>
          <p:nvPr/>
        </p:nvPicPr>
        <p:blipFill>
          <a:blip r:embed="rId3"/>
          <a:stretch>
            <a:fillRect/>
          </a:stretch>
        </p:blipFill>
        <p:spPr>
          <a:xfrm>
            <a:off x="6255659" y="2235200"/>
            <a:ext cx="5596587" cy="4418236"/>
          </a:xfrm>
          <a:prstGeom prst="rect">
            <a:avLst/>
          </a:prstGeom>
        </p:spPr>
      </p:pic>
      <p:sp>
        <p:nvSpPr>
          <p:cNvPr id="6" name="Rectangle 5">
            <a:extLst>
              <a:ext uri="{FF2B5EF4-FFF2-40B4-BE49-F238E27FC236}">
                <a16:creationId xmlns:a16="http://schemas.microsoft.com/office/drawing/2014/main" id="{9452EBC1-D47D-424A-9400-55782C1EB4BC}"/>
              </a:ext>
            </a:extLst>
          </p:cNvPr>
          <p:cNvSpPr/>
          <p:nvPr/>
        </p:nvSpPr>
        <p:spPr>
          <a:xfrm>
            <a:off x="159657" y="204564"/>
            <a:ext cx="5936343" cy="1200329"/>
          </a:xfrm>
          <a:prstGeom prst="rect">
            <a:avLst/>
          </a:prstGeom>
        </p:spPr>
        <p:txBody>
          <a:bodyPr wrap="square">
            <a:spAutoFit/>
          </a:bodyPr>
          <a:lstStyle/>
          <a:p>
            <a:r>
              <a:rPr lang="en-US" sz="2400" dirty="0">
                <a:solidFill>
                  <a:srgbClr val="000000"/>
                </a:solidFill>
                <a:latin typeface="Arial" panose="020B0604020202020204" pitchFamily="34" charset="0"/>
              </a:rPr>
              <a:t>If </a:t>
            </a:r>
            <a:r>
              <a:rPr lang="en-US" sz="2400" dirty="0" err="1">
                <a:solidFill>
                  <a:srgbClr val="0000FF"/>
                </a:solidFill>
                <a:latin typeface="Arial" panose="020B0604020202020204" pitchFamily="34" charset="0"/>
              </a:rPr>
              <a:t>e</a:t>
            </a:r>
            <a:r>
              <a:rPr lang="en-US" sz="2400" baseline="-25000" dirty="0" err="1">
                <a:solidFill>
                  <a:srgbClr val="0000FF"/>
                </a:solidFill>
                <a:latin typeface="Arial" panose="020B0604020202020204" pitchFamily="34" charset="0"/>
              </a:rPr>
              <a:t>a</a:t>
            </a:r>
            <a:r>
              <a:rPr lang="en-US" sz="2400" dirty="0">
                <a:solidFill>
                  <a:srgbClr val="0000FF"/>
                </a:solidFill>
                <a:latin typeface="Arial" panose="020B0604020202020204" pitchFamily="34" charset="0"/>
              </a:rPr>
              <a:t>&lt; </a:t>
            </a:r>
            <a:r>
              <a:rPr lang="en-US" sz="2400" dirty="0" err="1">
                <a:solidFill>
                  <a:srgbClr val="0000FF"/>
                </a:solidFill>
                <a:latin typeface="Arial" panose="020B0604020202020204" pitchFamily="34" charset="0"/>
              </a:rPr>
              <a:t>e</a:t>
            </a:r>
            <a:r>
              <a:rPr lang="en-US" sz="2400" baseline="-25000" dirty="0" err="1">
                <a:solidFill>
                  <a:srgbClr val="0000FF"/>
                </a:solidFill>
                <a:latin typeface="Arial" panose="020B0604020202020204" pitchFamily="34" charset="0"/>
              </a:rPr>
              <a:t>sat</a:t>
            </a:r>
            <a:r>
              <a:rPr lang="en-US" sz="2400" dirty="0">
                <a:solidFill>
                  <a:srgbClr val="0000FF"/>
                </a:solidFill>
                <a:latin typeface="Arial" panose="020B0604020202020204" pitchFamily="34" charset="0"/>
              </a:rPr>
              <a:t>(TL temp of leaf) </a:t>
            </a:r>
            <a:r>
              <a:rPr lang="en-US" sz="2400" dirty="0">
                <a:solidFill>
                  <a:srgbClr val="000000"/>
                </a:solidFill>
                <a:latin typeface="Arial" panose="020B0604020202020204" pitchFamily="34" charset="0"/>
              </a:rPr>
              <a:t>then molecules will diffuse from the boundary layer to the air</a:t>
            </a:r>
            <a:endParaRPr lang="en-US" sz="2400" dirty="0"/>
          </a:p>
        </p:txBody>
      </p:sp>
      <p:sp>
        <p:nvSpPr>
          <p:cNvPr id="7" name="Rectangle 6">
            <a:extLst>
              <a:ext uri="{FF2B5EF4-FFF2-40B4-BE49-F238E27FC236}">
                <a16:creationId xmlns:a16="http://schemas.microsoft.com/office/drawing/2014/main" id="{B9CC6587-F8A7-43B4-8C6B-B5DB334E9E8D}"/>
              </a:ext>
            </a:extLst>
          </p:cNvPr>
          <p:cNvSpPr/>
          <p:nvPr/>
        </p:nvSpPr>
        <p:spPr>
          <a:xfrm>
            <a:off x="6255659" y="204564"/>
            <a:ext cx="5776684" cy="1685846"/>
          </a:xfrm>
          <a:prstGeom prst="rect">
            <a:avLst/>
          </a:prstGeom>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Wind sustains the deficit by sweeping moist air away from the leaf surface </a:t>
            </a:r>
          </a:p>
          <a:p>
            <a:pPr>
              <a:lnSpc>
                <a:spcPct val="150000"/>
              </a:lnSpc>
            </a:pPr>
            <a:r>
              <a:rPr lang="en-US" sz="2400" dirty="0">
                <a:solidFill>
                  <a:srgbClr val="0070C0"/>
                </a:solidFill>
                <a:latin typeface="Arial" panose="020B0604020202020204" pitchFamily="34" charset="0"/>
                <a:cs typeface="Arial" panose="020B0604020202020204" pitchFamily="34" charset="0"/>
              </a:rPr>
              <a:t>if </a:t>
            </a:r>
            <a:r>
              <a:rPr lang="en-US" sz="2400" dirty="0" err="1">
                <a:solidFill>
                  <a:srgbClr val="0070C0"/>
                </a:solidFill>
                <a:latin typeface="Arial" panose="020B0604020202020204" pitchFamily="34" charset="0"/>
                <a:cs typeface="Arial" panose="020B0604020202020204" pitchFamily="34" charset="0"/>
              </a:rPr>
              <a:t>e</a:t>
            </a:r>
            <a:r>
              <a:rPr lang="en-US" sz="2400" baseline="-25000" dirty="0" err="1">
                <a:solidFill>
                  <a:srgbClr val="0070C0"/>
                </a:solidFill>
                <a:latin typeface="Arial" panose="020B0604020202020204" pitchFamily="34" charset="0"/>
                <a:cs typeface="Arial" panose="020B0604020202020204" pitchFamily="34" charset="0"/>
              </a:rPr>
              <a:t>a</a:t>
            </a:r>
            <a:r>
              <a:rPr lang="en-US" sz="2400" dirty="0">
                <a:solidFill>
                  <a:srgbClr val="0070C0"/>
                </a:solidFill>
                <a:latin typeface="Arial" panose="020B0604020202020204" pitchFamily="34" charset="0"/>
                <a:cs typeface="Arial" panose="020B0604020202020204" pitchFamily="34" charset="0"/>
              </a:rPr>
              <a:t>&lt; </a:t>
            </a:r>
            <a:r>
              <a:rPr lang="en-US" sz="2400" dirty="0" err="1">
                <a:solidFill>
                  <a:srgbClr val="0070C0"/>
                </a:solidFill>
                <a:latin typeface="Arial" panose="020B0604020202020204" pitchFamily="34" charset="0"/>
                <a:cs typeface="Arial" panose="020B0604020202020204" pitchFamily="34" charset="0"/>
              </a:rPr>
              <a:t>e</a:t>
            </a:r>
            <a:r>
              <a:rPr lang="en-US" sz="2400" baseline="-25000" dirty="0" err="1">
                <a:solidFill>
                  <a:srgbClr val="0070C0"/>
                </a:solidFill>
                <a:latin typeface="Arial" panose="020B0604020202020204" pitchFamily="34" charset="0"/>
                <a:cs typeface="Arial" panose="020B0604020202020204" pitchFamily="34" charset="0"/>
              </a:rPr>
              <a:t>sat</a:t>
            </a:r>
            <a:r>
              <a:rPr lang="en-US" sz="2400" dirty="0">
                <a:solidFill>
                  <a:srgbClr val="0070C0"/>
                </a:solidFill>
                <a:latin typeface="Arial" panose="020B0604020202020204" pitchFamily="34" charset="0"/>
                <a:cs typeface="Arial" panose="020B0604020202020204" pitchFamily="34" charset="0"/>
              </a:rPr>
              <a:t>(TL) </a:t>
            </a:r>
            <a:r>
              <a:rPr lang="en-US" sz="2400" dirty="0">
                <a:latin typeface="Arial" panose="020B0604020202020204" pitchFamily="34" charset="0"/>
                <a:cs typeface="Arial" panose="020B0604020202020204" pitchFamily="34" charset="0"/>
              </a:rPr>
              <a:t>then evaporation continues</a:t>
            </a:r>
          </a:p>
        </p:txBody>
      </p:sp>
    </p:spTree>
    <p:extLst>
      <p:ext uri="{BB962C8B-B14F-4D97-AF65-F5344CB8AC3E}">
        <p14:creationId xmlns:p14="http://schemas.microsoft.com/office/powerpoint/2010/main" val="1539596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39F53-3E3E-435A-9568-96B9D02182D9}"/>
              </a:ext>
            </a:extLst>
          </p:cNvPr>
          <p:cNvSpPr>
            <a:spLocks noGrp="1"/>
          </p:cNvSpPr>
          <p:nvPr>
            <p:ph idx="1"/>
          </p:nvPr>
        </p:nvSpPr>
        <p:spPr>
          <a:xfrm>
            <a:off x="145774" y="132522"/>
            <a:ext cx="11940209" cy="6725477"/>
          </a:xfrm>
        </p:spPr>
        <p:txBody>
          <a:bodyPr>
            <a:no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Once water molecules leave the boundary layer, they move into a turbulent zone of the atmosphere where further movement is primarily by </a:t>
            </a:r>
            <a:r>
              <a:rPr lang="en-US" sz="2400" i="1" dirty="0">
                <a:solidFill>
                  <a:srgbClr val="00B050"/>
                </a:solidFill>
                <a:latin typeface="Arial" panose="020B0604020202020204" pitchFamily="34" charset="0"/>
                <a:cs typeface="Arial" panose="020B0604020202020204" pitchFamily="34" charset="0"/>
              </a:rPr>
              <a:t>mass transport</a:t>
            </a:r>
            <a:r>
              <a:rPr lang="en-US" sz="2400" dirty="0">
                <a:solidFill>
                  <a:srgbClr val="00B050"/>
                </a:solidFill>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mass transport, parcels of air with water vapor and sensible heat flow in response to atmospheric pressure gradients-cause for both vertically and horizontally air flow.</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molecules return to the evaporating surface by mass transport and diffusion</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if the amount of vapor arriving equals the amount leaving, a steady state exists and no evaporation occurs.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more molecules arrive than leave a surface, a net gain results- </a:t>
            </a:r>
            <a:r>
              <a:rPr lang="en-US" sz="2400" i="1" dirty="0">
                <a:latin typeface="Arial" panose="020B0604020202020204" pitchFamily="34" charset="0"/>
                <a:cs typeface="Arial" panose="020B0604020202020204" pitchFamily="34" charset="0"/>
              </a:rPr>
              <a:t>condensation</a:t>
            </a:r>
            <a:r>
              <a:rPr lang="en-US" sz="24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vapor pressure of water molecules at the evaporating surface must exceed the vapor pressure in the atmosphere for </a:t>
            </a:r>
            <a:r>
              <a:rPr lang="en-US" sz="2400" b="1" dirty="0">
                <a:solidFill>
                  <a:srgbClr val="00B050"/>
                </a:solidFill>
                <a:latin typeface="Arial" panose="020B0604020202020204" pitchFamily="34" charset="0"/>
                <a:cs typeface="Arial" panose="020B0604020202020204" pitchFamily="34" charset="0"/>
              </a:rPr>
              <a:t>net evaporation </a:t>
            </a:r>
            <a:r>
              <a:rPr lang="en-US" sz="2400" dirty="0">
                <a:latin typeface="Arial" panose="020B0604020202020204" pitchFamily="34" charset="0"/>
                <a:cs typeface="Arial" panose="020B0604020202020204" pitchFamily="34" charset="0"/>
              </a:rPr>
              <a:t>to occur.</a:t>
            </a:r>
          </a:p>
        </p:txBody>
      </p:sp>
    </p:spTree>
    <p:extLst>
      <p:ext uri="{BB962C8B-B14F-4D97-AF65-F5344CB8AC3E}">
        <p14:creationId xmlns:p14="http://schemas.microsoft.com/office/powerpoint/2010/main" val="72366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F7B63-7F6D-4A17-9333-C60F1CBEB2D8}"/>
              </a:ext>
            </a:extLst>
          </p:cNvPr>
          <p:cNvSpPr>
            <a:spLocks noGrp="1"/>
          </p:cNvSpPr>
          <p:nvPr>
            <p:ph idx="1"/>
          </p:nvPr>
        </p:nvSpPr>
        <p:spPr>
          <a:xfrm>
            <a:off x="92765" y="106018"/>
            <a:ext cx="11900452" cy="6586330"/>
          </a:xfrm>
        </p:spPr>
        <p:txBody>
          <a:bodyPr>
            <a:normAutofit/>
          </a:bodyPr>
          <a:lstStyle/>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The vapor pressure of water molecules in the atmosphere is primarily a function of air temperature and humidity of the air </a:t>
            </a:r>
          </a:p>
        </p:txBody>
      </p:sp>
      <p:pic>
        <p:nvPicPr>
          <p:cNvPr id="4" name="Picture 3">
            <a:extLst>
              <a:ext uri="{FF2B5EF4-FFF2-40B4-BE49-F238E27FC236}">
                <a16:creationId xmlns:a16="http://schemas.microsoft.com/office/drawing/2014/main" id="{89705CA0-2957-49C2-BD1A-09EE20A42218}"/>
              </a:ext>
            </a:extLst>
          </p:cNvPr>
          <p:cNvPicPr>
            <a:picLocks noChangeAspect="1"/>
          </p:cNvPicPr>
          <p:nvPr/>
        </p:nvPicPr>
        <p:blipFill>
          <a:blip r:embed="rId2"/>
          <a:stretch>
            <a:fillRect/>
          </a:stretch>
        </p:blipFill>
        <p:spPr>
          <a:xfrm>
            <a:off x="4777608" y="993913"/>
            <a:ext cx="7215609" cy="5698435"/>
          </a:xfrm>
          <a:prstGeom prst="rect">
            <a:avLst/>
          </a:prstGeom>
        </p:spPr>
      </p:pic>
      <p:sp>
        <p:nvSpPr>
          <p:cNvPr id="5" name="Rectangle 4">
            <a:extLst>
              <a:ext uri="{FF2B5EF4-FFF2-40B4-BE49-F238E27FC236}">
                <a16:creationId xmlns:a16="http://schemas.microsoft.com/office/drawing/2014/main" id="{A6C37F50-DF4B-4A18-A890-38E81023A0ED}"/>
              </a:ext>
            </a:extLst>
          </p:cNvPr>
          <p:cNvSpPr/>
          <p:nvPr/>
        </p:nvSpPr>
        <p:spPr>
          <a:xfrm>
            <a:off x="344557" y="2107240"/>
            <a:ext cx="4433051" cy="3970318"/>
          </a:xfrm>
          <a:prstGeom prst="rect">
            <a:avLst/>
          </a:prstGeom>
          <a:solidFill>
            <a:schemeClr val="bg1">
              <a:lumMod val="85000"/>
            </a:schemeClr>
          </a:solidFill>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The relationship of saturation vapor pressure and air temperature. </a:t>
            </a:r>
          </a:p>
          <a:p>
            <a:pPr algn="just">
              <a:lnSpc>
                <a:spcPct val="150000"/>
              </a:lnSpc>
            </a:pPr>
            <a:r>
              <a:rPr lang="en-US" sz="2400" dirty="0">
                <a:latin typeface="Arial" panose="020B0604020202020204" pitchFamily="34" charset="0"/>
                <a:cs typeface="Arial" panose="020B0604020202020204" pitchFamily="34" charset="0"/>
              </a:rPr>
              <a:t>A parcel of unsaturated air (A) must be cooled (A to C) or moisture must be added (A to B) before saturation occurs</a:t>
            </a:r>
          </a:p>
        </p:txBody>
      </p:sp>
    </p:spTree>
    <p:extLst>
      <p:ext uri="{BB962C8B-B14F-4D97-AF65-F5344CB8AC3E}">
        <p14:creationId xmlns:p14="http://schemas.microsoft.com/office/powerpoint/2010/main" val="4093798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34B27-B585-4ED2-9E64-EDAA953D85DE}"/>
              </a:ext>
            </a:extLst>
          </p:cNvPr>
          <p:cNvSpPr>
            <a:spLocks noGrp="1"/>
          </p:cNvSpPr>
          <p:nvPr>
            <p:ph idx="1"/>
          </p:nvPr>
        </p:nvSpPr>
        <p:spPr>
          <a:xfrm>
            <a:off x="150125" y="106018"/>
            <a:ext cx="11803336" cy="6608681"/>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vapor pressure gradient between evaporating surfaces (</a:t>
            </a:r>
            <a:r>
              <a:rPr lang="en-US" sz="2400" i="1" dirty="0" err="1">
                <a:latin typeface="Arial" panose="020B0604020202020204" pitchFamily="34" charset="0"/>
                <a:cs typeface="Arial" panose="020B0604020202020204" pitchFamily="34" charset="0"/>
              </a:rPr>
              <a:t>e</a:t>
            </a:r>
            <a:r>
              <a:rPr lang="en-US" sz="2400"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and the atmosphere (</a:t>
            </a:r>
            <a:r>
              <a:rPr lang="en-US" sz="2400" i="1" dirty="0" err="1">
                <a:latin typeface="Arial" panose="020B0604020202020204" pitchFamily="34" charset="0"/>
                <a:cs typeface="Arial" panose="020B0604020202020204" pitchFamily="34" charset="0"/>
              </a:rPr>
              <a:t>e</a:t>
            </a:r>
            <a:r>
              <a:rPr lang="en-US" sz="2400" baseline="-250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the driving force that causes a net movement of water molecules.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vapor pressure deficit (</a:t>
            </a:r>
            <a:r>
              <a:rPr lang="en-US" sz="2400" i="1" dirty="0">
                <a:latin typeface="Arial" panose="020B0604020202020204" pitchFamily="34" charset="0"/>
                <a:cs typeface="Arial" panose="020B0604020202020204" pitchFamily="34" charset="0"/>
              </a:rPr>
              <a:t>e</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e</a:t>
            </a:r>
            <a:r>
              <a:rPr lang="en-US" sz="2400" baseline="-250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between an evaporating surface and the atmosphere is often a component of empirical equations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Therefore, two important factors in the evaporation process are </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a source of energy to supply the latent heat of vaporization and </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a concentration gradient in the water vapor, typically provided by air movement, that removes the water vapor adjacent to the evaporating surface.</a:t>
            </a:r>
          </a:p>
        </p:txBody>
      </p:sp>
    </p:spTree>
    <p:extLst>
      <p:ext uri="{BB962C8B-B14F-4D97-AF65-F5344CB8AC3E}">
        <p14:creationId xmlns:p14="http://schemas.microsoft.com/office/powerpoint/2010/main" val="172929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CA3A-675F-4592-B672-8EE31E413E41}"/>
              </a:ext>
            </a:extLst>
          </p:cNvPr>
          <p:cNvSpPr>
            <a:spLocks noGrp="1"/>
          </p:cNvSpPr>
          <p:nvPr>
            <p:ph type="title"/>
          </p:nvPr>
        </p:nvSpPr>
        <p:spPr>
          <a:xfrm>
            <a:off x="838200" y="112542"/>
            <a:ext cx="10515600" cy="568495"/>
          </a:xfrm>
        </p:spPr>
        <p:txBody>
          <a:bodyPr>
            <a:normAutofit/>
          </a:bodyPr>
          <a:lstStyle/>
          <a:p>
            <a:r>
              <a:rPr lang="en-US" sz="2800" b="1" dirty="0">
                <a:latin typeface="Arial" panose="020B0604020202020204" pitchFamily="34" charset="0"/>
                <a:cs typeface="Arial" panose="020B0604020202020204" pitchFamily="34" charset="0"/>
              </a:rPr>
              <a:t>Types of Interception</a:t>
            </a:r>
          </a:p>
        </p:txBody>
      </p:sp>
      <p:sp>
        <p:nvSpPr>
          <p:cNvPr id="3" name="Content Placeholder 2">
            <a:extLst>
              <a:ext uri="{FF2B5EF4-FFF2-40B4-BE49-F238E27FC236}">
                <a16:creationId xmlns:a16="http://schemas.microsoft.com/office/drawing/2014/main" id="{4B7D2667-655A-4B4C-BAF8-D2728BF8055A}"/>
              </a:ext>
            </a:extLst>
          </p:cNvPr>
          <p:cNvSpPr>
            <a:spLocks noGrp="1"/>
          </p:cNvSpPr>
          <p:nvPr>
            <p:ph idx="1"/>
          </p:nvPr>
        </p:nvSpPr>
        <p:spPr>
          <a:xfrm>
            <a:off x="225083" y="681037"/>
            <a:ext cx="4923691" cy="6064421"/>
          </a:xfrm>
          <a:solidFill>
            <a:schemeClr val="bg1">
              <a:lumMod val="85000"/>
            </a:schemeClr>
          </a:solidFill>
        </p:spPr>
        <p:txBody>
          <a:bodyPr>
            <a:normAutofit fontScale="85000" lnSpcReduction="20000"/>
          </a:bodyPr>
          <a:lstStyle/>
          <a:p>
            <a:pPr>
              <a:lnSpc>
                <a:spcPct val="170000"/>
              </a:lnSpc>
              <a:buFont typeface="Wingdings" panose="05000000000000000000" pitchFamily="2" charset="2"/>
              <a:buChar char="q"/>
            </a:pPr>
            <a:r>
              <a:rPr lang="en-US" sz="3800" dirty="0">
                <a:latin typeface="Arial" pitchFamily="34" charset="0"/>
                <a:cs typeface="Arial" pitchFamily="34" charset="0"/>
              </a:rPr>
              <a:t> </a:t>
            </a:r>
            <a:r>
              <a:rPr lang="en-US" sz="3100" dirty="0">
                <a:latin typeface="Arial" pitchFamily="34" charset="0"/>
                <a:cs typeface="Arial" pitchFamily="34" charset="0"/>
              </a:rPr>
              <a:t>It is possible to define an infinite number of interception storages.</a:t>
            </a:r>
          </a:p>
          <a:p>
            <a:pPr>
              <a:lnSpc>
                <a:spcPct val="170000"/>
              </a:lnSpc>
              <a:buFont typeface="Wingdings" panose="05000000000000000000" pitchFamily="2" charset="2"/>
              <a:buChar char="q"/>
            </a:pPr>
            <a:r>
              <a:rPr lang="en-US" sz="3100" dirty="0">
                <a:latin typeface="Arial" pitchFamily="34" charset="0"/>
                <a:cs typeface="Arial" pitchFamily="34" charset="0"/>
              </a:rPr>
              <a:t> In principle</a:t>
            </a:r>
            <a:r>
              <a:rPr lang="en-US" sz="3100" dirty="0">
                <a:solidFill>
                  <a:srgbClr val="FF0000"/>
                </a:solidFill>
                <a:latin typeface="Arial" pitchFamily="34" charset="0"/>
                <a:cs typeface="Arial" pitchFamily="34" charset="0"/>
              </a:rPr>
              <a:t>, every surface that can store water </a:t>
            </a:r>
            <a:r>
              <a:rPr lang="en-US" sz="3100" dirty="0">
                <a:latin typeface="Arial" pitchFamily="34" charset="0"/>
                <a:cs typeface="Arial" pitchFamily="34" charset="0"/>
              </a:rPr>
              <a:t>can be considered as an interception storage type. </a:t>
            </a:r>
          </a:p>
          <a:p>
            <a:pPr>
              <a:lnSpc>
                <a:spcPct val="170000"/>
              </a:lnSpc>
              <a:buFont typeface="Wingdings" panose="05000000000000000000" pitchFamily="2" charset="2"/>
              <a:buChar char="q"/>
            </a:pPr>
            <a:r>
              <a:rPr lang="en-US" sz="3100" dirty="0">
                <a:latin typeface="Arial" pitchFamily="34" charset="0"/>
                <a:cs typeface="Arial" pitchFamily="34" charset="0"/>
              </a:rPr>
              <a:t>some of  the major types of interception storage are</a:t>
            </a:r>
            <a:r>
              <a:rPr lang="en-US" sz="3800" dirty="0">
                <a:latin typeface="Arial" pitchFamily="34" charset="0"/>
                <a:cs typeface="Arial" pitchFamily="34" charset="0"/>
              </a:rPr>
              <a:t>:</a:t>
            </a:r>
          </a:p>
        </p:txBody>
      </p:sp>
      <p:sp>
        <p:nvSpPr>
          <p:cNvPr id="4" name="Rectangle 3">
            <a:extLst>
              <a:ext uri="{FF2B5EF4-FFF2-40B4-BE49-F238E27FC236}">
                <a16:creationId xmlns:a16="http://schemas.microsoft.com/office/drawing/2014/main" id="{586721A1-1740-4E9C-9338-521727E3B629}"/>
              </a:ext>
            </a:extLst>
          </p:cNvPr>
          <p:cNvSpPr/>
          <p:nvPr/>
        </p:nvSpPr>
        <p:spPr>
          <a:xfrm>
            <a:off x="5496950" y="1285947"/>
            <a:ext cx="6096000" cy="4088812"/>
          </a:xfrm>
          <a:prstGeom prst="rect">
            <a:avLst/>
          </a:prstGeom>
        </p:spPr>
        <p:txBody>
          <a:bodyPr>
            <a:spAutoFit/>
          </a:bodyPr>
          <a:lstStyle/>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canopy interception</a:t>
            </a:r>
          </a:p>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Forest floor interception </a:t>
            </a:r>
          </a:p>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Agricultural interception</a:t>
            </a:r>
          </a:p>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Urban interception</a:t>
            </a:r>
          </a:p>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Snow interception</a:t>
            </a:r>
          </a:p>
          <a:p>
            <a:pPr marL="914400" lvl="1" indent="-457200" algn="just">
              <a:lnSpc>
                <a:spcPct val="170000"/>
              </a:lnSpc>
              <a:buFont typeface="+mj-lt"/>
              <a:buAutoNum type="arabicPeriod"/>
            </a:pPr>
            <a:r>
              <a:rPr lang="en-US" sz="2600" dirty="0">
                <a:solidFill>
                  <a:srgbClr val="00B050"/>
                </a:solidFill>
                <a:latin typeface="Arial" pitchFamily="34" charset="0"/>
                <a:cs typeface="Arial" pitchFamily="34" charset="0"/>
              </a:rPr>
              <a:t>Fog interception</a:t>
            </a:r>
            <a:endParaRPr lang="en-US" sz="2600" dirty="0">
              <a:solidFill>
                <a:srgbClr val="00B050"/>
              </a:solidFill>
            </a:endParaRPr>
          </a:p>
        </p:txBody>
      </p:sp>
    </p:spTree>
    <p:extLst>
      <p:ext uri="{BB962C8B-B14F-4D97-AF65-F5344CB8AC3E}">
        <p14:creationId xmlns:p14="http://schemas.microsoft.com/office/powerpoint/2010/main" val="375154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9FF33-AE61-49F8-9994-E50C280B66CE}"/>
              </a:ext>
            </a:extLst>
          </p:cNvPr>
          <p:cNvSpPr>
            <a:spLocks noGrp="1"/>
          </p:cNvSpPr>
          <p:nvPr>
            <p:ph idx="1"/>
          </p:nvPr>
        </p:nvSpPr>
        <p:spPr>
          <a:xfrm>
            <a:off x="159026" y="0"/>
            <a:ext cx="11913704" cy="6858000"/>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EVAPORATION FROM (OPEN WATER) WATER BODIES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Evaporation from open or “free” water has been well studied.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Open water in this context refers to lakes, ponds, reservoirs, or evaporation pans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Evaporation from lakes, ponds, reservoirs, or pools is determined only by energy and vapor flows.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Because many areas of the world depend on reservoirs to provide municipal water supplies and water for irrigation, </a:t>
            </a:r>
          </a:p>
          <a:p>
            <a:pPr lvl="3" algn="just">
              <a:lnSpc>
                <a:spcPct val="150000"/>
              </a:lnSpc>
              <a:buFont typeface="Wingdings" panose="05000000000000000000" pitchFamily="2" charset="2"/>
              <a:buChar char="Ø"/>
            </a:pPr>
            <a:r>
              <a:rPr lang="en-US" sz="2400" b="1" dirty="0">
                <a:solidFill>
                  <a:srgbClr val="00B050"/>
                </a:solidFill>
                <a:latin typeface="Arial" panose="020B0604020202020204" pitchFamily="34" charset="0"/>
                <a:cs typeface="Arial" panose="020B0604020202020204" pitchFamily="34" charset="0"/>
              </a:rPr>
              <a:t>Hence, evaporation losses are important in determining whether the reservoir storage is sufficient to meet water demands.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Methods of determining lake evaporation include the water budget approach or the use of empirical relationships. </a:t>
            </a:r>
          </a:p>
        </p:txBody>
      </p:sp>
    </p:spTree>
    <p:extLst>
      <p:ext uri="{BB962C8B-B14F-4D97-AF65-F5344CB8AC3E}">
        <p14:creationId xmlns:p14="http://schemas.microsoft.com/office/powerpoint/2010/main" val="2508756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871086-0345-4702-A9A9-DF2E9530CD18}"/>
              </a:ext>
            </a:extLst>
          </p:cNvPr>
          <p:cNvSpPr>
            <a:spLocks noGrp="1"/>
          </p:cNvSpPr>
          <p:nvPr>
            <p:ph idx="1"/>
          </p:nvPr>
        </p:nvSpPr>
        <p:spPr>
          <a:xfrm>
            <a:off x="251791" y="212034"/>
            <a:ext cx="11834192" cy="652007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Lake evaporation can be estimated with the </a:t>
            </a:r>
            <a:r>
              <a:rPr lang="en-US" sz="2400" b="1" dirty="0">
                <a:solidFill>
                  <a:srgbClr val="00B050"/>
                </a:solidFill>
                <a:latin typeface="Arial" panose="020B0604020202020204" pitchFamily="34" charset="0"/>
                <a:cs typeface="Arial" panose="020B0604020202020204" pitchFamily="34" charset="0"/>
              </a:rPr>
              <a:t>water budget </a:t>
            </a:r>
            <a:r>
              <a:rPr lang="en-US" sz="2400" dirty="0">
                <a:latin typeface="Arial" panose="020B0604020202020204" pitchFamily="34" charset="0"/>
                <a:cs typeface="Arial" panose="020B0604020202020204" pitchFamily="34" charset="0"/>
              </a:rPr>
              <a:t>method if all components of the water budget except evaporation are either measured or estimated over a period of time (</a:t>
            </a:r>
            <a:r>
              <a:rPr lang="en-US" sz="240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where </a:t>
            </a:r>
          </a:p>
          <a:p>
            <a:pPr marL="914400" lvl="2" indent="0" algn="just">
              <a:lnSpc>
                <a:spcPct val="150000"/>
              </a:lnSpc>
              <a:buNone/>
            </a:pPr>
            <a:r>
              <a:rPr lang="en-US" sz="2400" i="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is the lake evaporation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/t); </a:t>
            </a:r>
          </a:p>
          <a:p>
            <a:pPr marL="914400" lvl="2" indent="0" algn="just">
              <a:lnSpc>
                <a:spcPct val="150000"/>
              </a:lnSpc>
              <a:buNone/>
            </a:pP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is the precipitation on the lake surface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/t); </a:t>
            </a:r>
          </a:p>
          <a:p>
            <a:pPr marL="914400" lvl="2" indent="0" algn="just">
              <a:lnSpc>
                <a:spcPct val="150000"/>
              </a:lnSpc>
              <a:buNone/>
            </a:pPr>
            <a:r>
              <a:rPr lang="en-US" sz="2400" i="1" dirty="0">
                <a:latin typeface="Arial" panose="020B0604020202020204" pitchFamily="34" charset="0"/>
                <a:cs typeface="Arial" panose="020B0604020202020204" pitchFamily="34" charset="0"/>
              </a:rPr>
              <a:t>Q</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Q</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are surface water flows into and out of the lake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/t), respectively; </a:t>
            </a:r>
          </a:p>
          <a:p>
            <a:pPr marL="914400" lvl="2" indent="0" algn="just">
              <a:lnSpc>
                <a:spcPct val="150000"/>
              </a:lnSpc>
              <a:buNone/>
            </a:pPr>
            <a:r>
              <a:rPr lang="en-US" sz="2400" i="1" dirty="0" err="1">
                <a:latin typeface="Arial" panose="020B0604020202020204" pitchFamily="34" charset="0"/>
                <a:cs typeface="Arial" panose="020B0604020202020204" pitchFamily="34" charset="0"/>
              </a:rPr>
              <a:t>GW</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Gw</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are subsurface or groundwater flows into and out of the lake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/t), respectively; and </a:t>
            </a:r>
          </a:p>
          <a:p>
            <a:pPr marL="914400" lvl="2" indent="0" algn="just">
              <a:lnSpc>
                <a:spcPct val="150000"/>
              </a:lnSpc>
              <a:buNone/>
            </a:pPr>
            <a:r>
              <a:rPr lang="el-GR" sz="2400" dirty="0">
                <a:latin typeface="Arial" panose="020B0604020202020204" pitchFamily="34" charset="0"/>
                <a:cs typeface="Arial" panose="020B0604020202020204" pitchFamily="34" charset="0"/>
              </a:rPr>
              <a:t>Δ</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the change in storage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/t).</a:t>
            </a: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4E7BD835-B329-42C3-9DCF-98EBE2B06122}"/>
              </a:ext>
            </a:extLst>
          </p:cNvPr>
          <p:cNvPicPr>
            <a:picLocks noChangeAspect="1"/>
          </p:cNvPicPr>
          <p:nvPr/>
        </p:nvPicPr>
        <p:blipFill>
          <a:blip r:embed="rId2"/>
          <a:stretch>
            <a:fillRect/>
          </a:stretch>
        </p:blipFill>
        <p:spPr>
          <a:xfrm>
            <a:off x="2392481" y="2103708"/>
            <a:ext cx="5843280" cy="609750"/>
          </a:xfrm>
          <a:prstGeom prst="rect">
            <a:avLst/>
          </a:prstGeom>
        </p:spPr>
      </p:pic>
    </p:spTree>
    <p:extLst>
      <p:ext uri="{BB962C8B-B14F-4D97-AF65-F5344CB8AC3E}">
        <p14:creationId xmlns:p14="http://schemas.microsoft.com/office/powerpoint/2010/main" val="3005001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A394F-4C8A-470E-ACB3-C084C6181F35}"/>
              </a:ext>
            </a:extLst>
          </p:cNvPr>
          <p:cNvSpPr>
            <a:spLocks noGrp="1"/>
          </p:cNvSpPr>
          <p:nvPr>
            <p:ph idx="1"/>
          </p:nvPr>
        </p:nvSpPr>
        <p:spPr>
          <a:xfrm>
            <a:off x="331303" y="251791"/>
            <a:ext cx="11595653" cy="634779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Measuring all of the inflow and outflow components of a lake is difficult.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Although it is straightforward to measure surface streams that enter and leave a lake, neither can the subsurface or groundwater flows be directly measured.</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some circumstances, these components can be estimated with the use of either hydrologic simulation models or methods of proportioning surface and groundwater components using stable isotopes</a:t>
            </a:r>
          </a:p>
          <a:p>
            <a:pPr algn="just">
              <a:lnSpc>
                <a:spcPct val="150000"/>
              </a:lnSpc>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58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9FF3B-2FB6-48EA-B3E9-0373DBABEE35}"/>
              </a:ext>
            </a:extLst>
          </p:cNvPr>
          <p:cNvSpPr>
            <a:spLocks noGrp="1"/>
          </p:cNvSpPr>
          <p:nvPr>
            <p:ph idx="1"/>
          </p:nvPr>
        </p:nvSpPr>
        <p:spPr>
          <a:xfrm>
            <a:off x="212035" y="251791"/>
            <a:ext cx="11714922" cy="6241774"/>
          </a:xfrm>
        </p:spPr>
        <p:txBody>
          <a:bodyPr/>
          <a:lstStyle/>
          <a:p>
            <a:pPr>
              <a:buFont typeface="Wingdings" panose="05000000000000000000" pitchFamily="2" charset="2"/>
              <a:buChar char="q"/>
            </a:pPr>
            <a:r>
              <a:rPr lang="en-US" b="1" dirty="0">
                <a:solidFill>
                  <a:srgbClr val="00B050"/>
                </a:solidFill>
              </a:rPr>
              <a:t>The other to estimate evaporation is Pan evaporation method.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Evaporation from lakes or reservoirs is commonly estimated with the </a:t>
            </a:r>
            <a:r>
              <a:rPr lang="en-US" i="1" dirty="0">
                <a:latin typeface="Arial" panose="020B0604020202020204" pitchFamily="34" charset="0"/>
                <a:cs typeface="Arial" panose="020B0604020202020204" pitchFamily="34" charset="0"/>
              </a:rPr>
              <a:t>pan evaporation </a:t>
            </a:r>
            <a:r>
              <a:rPr lang="en-US" dirty="0">
                <a:latin typeface="Arial" panose="020B0604020202020204" pitchFamily="34" charset="0"/>
                <a:cs typeface="Arial" panose="020B0604020202020204" pitchFamily="34" charset="0"/>
              </a:rPr>
              <a:t>method.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With this approach, evaporation is measured from a pan and a coefficient is applied as follows:</a:t>
            </a:r>
          </a:p>
          <a:p>
            <a:pPr marL="457200" lvl="1" indent="0" algn="just">
              <a:lnSpc>
                <a:spcPct val="150000"/>
              </a:lnSpc>
              <a:buNone/>
            </a:pPr>
            <a:r>
              <a:rPr lang="en-US" dirty="0">
                <a:latin typeface="Arial" panose="020B0604020202020204" pitchFamily="34" charset="0"/>
                <a:cs typeface="Arial" panose="020B0604020202020204" pitchFamily="34" charset="0"/>
              </a:rPr>
              <a:t>                              E = KE</a:t>
            </a:r>
            <a:r>
              <a:rPr lang="en-US" baseline="-25000" dirty="0">
                <a:latin typeface="Arial" panose="020B0604020202020204" pitchFamily="34" charset="0"/>
                <a:cs typeface="Arial" panose="020B0604020202020204" pitchFamily="34" charset="0"/>
              </a:rPr>
              <a:t>P</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where </a:t>
            </a:r>
            <a:r>
              <a:rPr lang="en-US" dirty="0"/>
              <a:t>K is the pan coefficient and </a:t>
            </a:r>
            <a:r>
              <a:rPr lang="en-US" i="1" dirty="0"/>
              <a:t>E</a:t>
            </a:r>
            <a:r>
              <a:rPr lang="en-US" baseline="-25000" dirty="0"/>
              <a:t>p</a:t>
            </a:r>
            <a:r>
              <a:rPr lang="en-US" dirty="0"/>
              <a:t> is the pan evaporation (mm/day).</a:t>
            </a:r>
          </a:p>
          <a:p>
            <a:endParaRPr lang="en-US" dirty="0"/>
          </a:p>
        </p:txBody>
      </p:sp>
      <p:pic>
        <p:nvPicPr>
          <p:cNvPr id="4" name="Picture 3">
            <a:extLst>
              <a:ext uri="{FF2B5EF4-FFF2-40B4-BE49-F238E27FC236}">
                <a16:creationId xmlns:a16="http://schemas.microsoft.com/office/drawing/2014/main" id="{23161FD2-7C86-48C2-B2F4-A296451B0D85}"/>
              </a:ext>
            </a:extLst>
          </p:cNvPr>
          <p:cNvPicPr>
            <a:picLocks noChangeAspect="1"/>
          </p:cNvPicPr>
          <p:nvPr/>
        </p:nvPicPr>
        <p:blipFill>
          <a:blip r:embed="rId2"/>
          <a:stretch>
            <a:fillRect/>
          </a:stretch>
        </p:blipFill>
        <p:spPr>
          <a:xfrm>
            <a:off x="5457230" y="2781141"/>
            <a:ext cx="4166513" cy="796946"/>
          </a:xfrm>
          <a:prstGeom prst="rect">
            <a:avLst/>
          </a:prstGeom>
        </p:spPr>
      </p:pic>
    </p:spTree>
    <p:extLst>
      <p:ext uri="{BB962C8B-B14F-4D97-AF65-F5344CB8AC3E}">
        <p14:creationId xmlns:p14="http://schemas.microsoft.com/office/powerpoint/2010/main" val="3346804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BC5B4-919D-49CC-BBC9-352C75D2FF76}"/>
              </a:ext>
            </a:extLst>
          </p:cNvPr>
          <p:cNvSpPr>
            <a:spLocks noGrp="1"/>
          </p:cNvSpPr>
          <p:nvPr>
            <p:ph idx="1"/>
          </p:nvPr>
        </p:nvSpPr>
        <p:spPr>
          <a:xfrm>
            <a:off x="185530" y="0"/>
            <a:ext cx="11887200" cy="675249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standard evaporation pan in the United States,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 National Weather Service Class A pan,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is a metal cylinder 122 cm in diameter and 25 cm deep.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 depth is maintained at 18–20 cm and measured daily with a hook gauge in a stilling well.</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pan evaporation method has been used extensively to estimate evaporation from lakes and reservoirs for which K usually ranges from 0.5 to 0.8.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Average annual pan coefficients of 0.70–0.75 are often used for lakes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Seasonal relationships of K for lakes tend to be &lt;1.0 for the warm season because the metal pan heats the water at a greater rate than would occur in a natural lake.</a:t>
            </a:r>
          </a:p>
        </p:txBody>
      </p:sp>
    </p:spTree>
    <p:extLst>
      <p:ext uri="{BB962C8B-B14F-4D97-AF65-F5344CB8AC3E}">
        <p14:creationId xmlns:p14="http://schemas.microsoft.com/office/powerpoint/2010/main" val="3849369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51CE4-3ED8-4A42-A2B7-B35050137CBF}"/>
              </a:ext>
            </a:extLst>
          </p:cNvPr>
          <p:cNvSpPr>
            <a:spLocks noGrp="1"/>
          </p:cNvSpPr>
          <p:nvPr>
            <p:ph idx="1"/>
          </p:nvPr>
        </p:nvSpPr>
        <p:spPr>
          <a:xfrm>
            <a:off x="337625" y="492369"/>
            <a:ext cx="11366695" cy="5684594"/>
          </a:xfrm>
        </p:spPr>
        <p:txBody>
          <a:bodyPr/>
          <a:lstStyle/>
          <a:p>
            <a:pPr algn="just">
              <a:lnSpc>
                <a:spcPct val="150000"/>
              </a:lnSpc>
              <a:buFont typeface="Wingdings" panose="05000000000000000000" pitchFamily="2" charset="2"/>
              <a:buChar char="q"/>
            </a:pPr>
            <a:r>
              <a:rPr lang="en-US" sz="2400" dirty="0">
                <a:solidFill>
                  <a:srgbClr val="00B050"/>
                </a:solidFill>
                <a:latin typeface="Arial" panose="020B0604020202020204" pitchFamily="34" charset="0"/>
                <a:cs typeface="Arial" panose="020B0604020202020204" pitchFamily="34" charset="0"/>
              </a:rPr>
              <a:t>Do you think that the case of K &gt;1 ? </a:t>
            </a:r>
          </a:p>
          <a:p>
            <a:pPr lvl="1" algn="just">
              <a:lnSpc>
                <a:spcPct val="150000"/>
              </a:lnSpc>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For deep lakes during cold periods, however, k can be &gt;1.0 because the energy that is stored by a natural deep water body can provide energy for evaporation even during periods of cold air temperature.</a:t>
            </a:r>
          </a:p>
          <a:p>
            <a:endParaRPr lang="en-US" dirty="0"/>
          </a:p>
        </p:txBody>
      </p:sp>
    </p:spTree>
    <p:extLst>
      <p:ext uri="{BB962C8B-B14F-4D97-AF65-F5344CB8AC3E}">
        <p14:creationId xmlns:p14="http://schemas.microsoft.com/office/powerpoint/2010/main" val="1454305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3FF8-EA98-4D6F-8C4D-6B4E25679BFB}"/>
              </a:ext>
            </a:extLst>
          </p:cNvPr>
          <p:cNvSpPr>
            <a:spLocks noGrp="1"/>
          </p:cNvSpPr>
          <p:nvPr>
            <p:ph type="title"/>
          </p:nvPr>
        </p:nvSpPr>
        <p:spPr>
          <a:xfrm>
            <a:off x="838200" y="106018"/>
            <a:ext cx="10515600" cy="463826"/>
          </a:xfrm>
        </p:spPr>
        <p:txBody>
          <a:bodyPr>
            <a:normAutofit fontScale="90000"/>
          </a:bodyPr>
          <a:lstStyle/>
          <a:p>
            <a:r>
              <a:rPr lang="en-US" sz="2800" b="1" dirty="0">
                <a:latin typeface="Arial" panose="020B0604020202020204" pitchFamily="34" charset="0"/>
                <a:cs typeface="Arial" panose="020B0604020202020204" pitchFamily="34" charset="0"/>
              </a:rPr>
              <a:t>Pan Evaporation Method</a:t>
            </a:r>
            <a:endParaRPr lang="en-US" sz="2800" dirty="0"/>
          </a:p>
        </p:txBody>
      </p:sp>
      <p:pic>
        <p:nvPicPr>
          <p:cNvPr id="4" name="Picture 3">
            <a:extLst>
              <a:ext uri="{FF2B5EF4-FFF2-40B4-BE49-F238E27FC236}">
                <a16:creationId xmlns:a16="http://schemas.microsoft.com/office/drawing/2014/main" id="{9244D24D-0780-40D3-AEDC-A9EE7DB5D105}"/>
              </a:ext>
            </a:extLst>
          </p:cNvPr>
          <p:cNvPicPr>
            <a:picLocks noChangeAspect="1"/>
          </p:cNvPicPr>
          <p:nvPr/>
        </p:nvPicPr>
        <p:blipFill>
          <a:blip r:embed="rId2"/>
          <a:stretch>
            <a:fillRect/>
          </a:stretch>
        </p:blipFill>
        <p:spPr>
          <a:xfrm>
            <a:off x="265043" y="530088"/>
            <a:ext cx="5244511" cy="3302893"/>
          </a:xfrm>
          <a:prstGeom prst="rect">
            <a:avLst/>
          </a:prstGeom>
        </p:spPr>
      </p:pic>
      <p:pic>
        <p:nvPicPr>
          <p:cNvPr id="5" name="Content Placeholder 3">
            <a:extLst>
              <a:ext uri="{FF2B5EF4-FFF2-40B4-BE49-F238E27FC236}">
                <a16:creationId xmlns:a16="http://schemas.microsoft.com/office/drawing/2014/main" id="{9461EEF7-86DE-4FCD-AB70-C9C2F3D85336}"/>
              </a:ext>
            </a:extLst>
          </p:cNvPr>
          <p:cNvPicPr>
            <a:picLocks noGrp="1" noChangeAspect="1"/>
          </p:cNvPicPr>
          <p:nvPr>
            <p:ph idx="1"/>
          </p:nvPr>
        </p:nvPicPr>
        <p:blipFill>
          <a:blip r:embed="rId3"/>
          <a:stretch>
            <a:fillRect/>
          </a:stretch>
        </p:blipFill>
        <p:spPr>
          <a:xfrm>
            <a:off x="6255026" y="145774"/>
            <a:ext cx="5738192" cy="3763617"/>
          </a:xfrm>
          <a:prstGeom prst="rect">
            <a:avLst/>
          </a:prstGeom>
        </p:spPr>
      </p:pic>
      <p:pic>
        <p:nvPicPr>
          <p:cNvPr id="6" name="Picture 5">
            <a:extLst>
              <a:ext uri="{FF2B5EF4-FFF2-40B4-BE49-F238E27FC236}">
                <a16:creationId xmlns:a16="http://schemas.microsoft.com/office/drawing/2014/main" id="{EF615F2B-71AE-4BA5-9972-AA55D88B88B5}"/>
              </a:ext>
            </a:extLst>
          </p:cNvPr>
          <p:cNvPicPr>
            <a:picLocks noChangeAspect="1"/>
          </p:cNvPicPr>
          <p:nvPr/>
        </p:nvPicPr>
        <p:blipFill>
          <a:blip r:embed="rId4"/>
          <a:stretch>
            <a:fillRect/>
          </a:stretch>
        </p:blipFill>
        <p:spPr>
          <a:xfrm>
            <a:off x="7003775" y="3909391"/>
            <a:ext cx="4923182" cy="2802835"/>
          </a:xfrm>
          <a:prstGeom prst="rect">
            <a:avLst/>
          </a:prstGeom>
        </p:spPr>
      </p:pic>
      <p:sp>
        <p:nvSpPr>
          <p:cNvPr id="7" name="Rectangle 6">
            <a:extLst>
              <a:ext uri="{FF2B5EF4-FFF2-40B4-BE49-F238E27FC236}">
                <a16:creationId xmlns:a16="http://schemas.microsoft.com/office/drawing/2014/main" id="{9E3D0366-1E3E-4EB5-931D-871DF77A8EBD}"/>
              </a:ext>
            </a:extLst>
          </p:cNvPr>
          <p:cNvSpPr/>
          <p:nvPr/>
        </p:nvSpPr>
        <p:spPr>
          <a:xfrm>
            <a:off x="149086" y="4270303"/>
            <a:ext cx="6649279" cy="2308324"/>
          </a:xfrm>
          <a:prstGeom prst="rect">
            <a:avLst/>
          </a:prstGeom>
        </p:spPr>
        <p:txBody>
          <a:bodyPr wrap="square">
            <a:spAutoFit/>
          </a:bodyPr>
          <a:lstStyle/>
          <a:p>
            <a:pPr algn="just">
              <a:lnSpc>
                <a:spcPct val="150000"/>
              </a:lnSpc>
            </a:pPr>
            <a:r>
              <a:rPr lang="en-US" sz="2400" dirty="0">
                <a:solidFill>
                  <a:srgbClr val="3131CC"/>
                </a:solidFill>
                <a:latin typeface="Arial" panose="020B0604020202020204" pitchFamily="34" charset="0"/>
                <a:cs typeface="Arial" panose="020B0604020202020204" pitchFamily="34" charset="0"/>
              </a:rPr>
              <a:t>Starts with 8 inches filled daily as soon the level goes down below 7 inches.</a:t>
            </a:r>
          </a:p>
          <a:p>
            <a:pPr algn="just">
              <a:lnSpc>
                <a:spcPct val="150000"/>
              </a:lnSpc>
            </a:pPr>
            <a:r>
              <a:rPr lang="en-US" sz="2400" dirty="0">
                <a:solidFill>
                  <a:srgbClr val="FF3100"/>
                </a:solidFill>
                <a:latin typeface="Arial" panose="020B0604020202020204" pitchFamily="34" charset="0"/>
                <a:cs typeface="Arial" panose="020B0604020202020204" pitchFamily="34" charset="0"/>
              </a:rPr>
              <a:t>Difference in levels= evaporation </a:t>
            </a:r>
            <a:r>
              <a:rPr lang="en-US" sz="2400" dirty="0">
                <a:solidFill>
                  <a:srgbClr val="3131CC"/>
                </a:solidFill>
                <a:latin typeface="Arial" panose="020B0604020202020204" pitchFamily="34" charset="0"/>
                <a:cs typeface="Arial" panose="020B0604020202020204" pitchFamily="34" charset="0"/>
              </a:rPr>
              <a:t>(precipitation addition should be considered)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181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880A0B-B00E-4B86-92CB-5A4B05B4183E}"/>
              </a:ext>
            </a:extLst>
          </p:cNvPr>
          <p:cNvSpPr>
            <a:spLocks noGrp="1"/>
          </p:cNvSpPr>
          <p:nvPr>
            <p:ph idx="1"/>
          </p:nvPr>
        </p:nvSpPr>
        <p:spPr>
          <a:xfrm>
            <a:off x="0" y="212034"/>
            <a:ext cx="12192000" cy="6361044"/>
          </a:xfrm>
        </p:spPr>
        <p:txBody>
          <a:bodyPr>
            <a:normAutofit/>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Demerits of Evaporation pan: </a:t>
            </a:r>
          </a:p>
          <a:p>
            <a:pPr marL="514350" indent="-514350" algn="just">
              <a:lnSpc>
                <a:spcPct val="150000"/>
              </a:lnSpc>
              <a:buFont typeface="+mj-lt"/>
              <a:buAutoNum type="arabicPeriod"/>
            </a:pPr>
            <a:r>
              <a:rPr lang="en-US" sz="2400" dirty="0">
                <a:latin typeface="Arial" panose="020B0604020202020204" pitchFamily="34" charset="0"/>
                <a:cs typeface="Arial" panose="020B0604020202020204" pitchFamily="34" charset="0"/>
              </a:rPr>
              <a:t>Pan differs in the heat-storing capacity and heat transfer from the sides and bottom.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Hence these can reduce the efficiency (sunken pan and floating pan eliminates this problem) </a:t>
            </a:r>
          </a:p>
          <a:p>
            <a:pPr marL="514350" indent="-514350" algn="just">
              <a:lnSpc>
                <a:spcPct val="150000"/>
              </a:lnSpc>
              <a:buFont typeface="+mj-lt"/>
              <a:buAutoNum type="arabicPeriod"/>
            </a:pPr>
            <a:r>
              <a:rPr lang="en-US" sz="2400" dirty="0">
                <a:latin typeface="Arial" panose="020B0604020202020204" pitchFamily="34" charset="0"/>
                <a:cs typeface="Arial" panose="020B0604020202020204" pitchFamily="34" charset="0"/>
              </a:rPr>
              <a:t>The height of the rim in an evaporation pan affects the wind action over the surface. </a:t>
            </a:r>
          </a:p>
          <a:p>
            <a:pPr marL="514350" indent="-514350" algn="just">
              <a:lnSpc>
                <a:spcPct val="150000"/>
              </a:lnSpc>
              <a:buFont typeface="+mj-lt"/>
              <a:buAutoNum type="arabicPeriod"/>
            </a:pPr>
            <a:r>
              <a:rPr lang="en-US" sz="2400" dirty="0">
                <a:latin typeface="Arial" panose="020B0604020202020204" pitchFamily="34" charset="0"/>
                <a:cs typeface="Arial" panose="020B0604020202020204" pitchFamily="34" charset="0"/>
              </a:rPr>
              <a:t>The heat-transfer characteristics of the pan material is different from that of the reservoir</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96936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0832B-C146-4E4C-B4E2-5E3C135A839C}"/>
              </a:ext>
            </a:extLst>
          </p:cNvPr>
          <p:cNvSpPr>
            <a:spLocks noGrp="1"/>
          </p:cNvSpPr>
          <p:nvPr>
            <p:ph idx="1"/>
          </p:nvPr>
        </p:nvSpPr>
        <p:spPr>
          <a:xfrm>
            <a:off x="238539" y="172278"/>
            <a:ext cx="11817473" cy="6480313"/>
          </a:xfrm>
        </p:spPr>
        <p:txBody>
          <a:bodyPr/>
          <a:lstStyle/>
          <a:p>
            <a:pPr marL="0" indent="0" algn="just">
              <a:lnSpc>
                <a:spcPct val="150000"/>
              </a:lnSpc>
              <a:buNone/>
            </a:pPr>
            <a:r>
              <a:rPr lang="en-US" sz="2400" i="1" dirty="0">
                <a:latin typeface="Arial" panose="020B0604020202020204" pitchFamily="34" charset="0"/>
                <a:cs typeface="Arial" panose="020B0604020202020204" pitchFamily="34" charset="0"/>
              </a:rPr>
              <a:t>1. Compute the daily evaporation from a Class A pan if the amounts of water added to bring the level to the fixed point are as follows:</a:t>
            </a:r>
          </a:p>
          <a:p>
            <a:endParaRPr lang="en-US" i="1" dirty="0"/>
          </a:p>
          <a:p>
            <a:endParaRPr lang="en-US" i="1" dirty="0"/>
          </a:p>
          <a:p>
            <a:endParaRPr lang="en-US" i="1" dirty="0"/>
          </a:p>
          <a:p>
            <a:pPr marL="0" indent="0" algn="just">
              <a:lnSpc>
                <a:spcPct val="150000"/>
              </a:lnSpc>
              <a:buNone/>
            </a:pPr>
            <a:endParaRPr lang="en-US" sz="2400" i="1" dirty="0">
              <a:latin typeface="Arial" panose="020B0604020202020204" pitchFamily="34" charset="0"/>
              <a:cs typeface="Arial" panose="020B0604020202020204" pitchFamily="34" charset="0"/>
            </a:endParaRPr>
          </a:p>
          <a:p>
            <a:pPr marL="0" indent="0" algn="just">
              <a:lnSpc>
                <a:spcPct val="150000"/>
              </a:lnSpc>
              <a:buNone/>
            </a:pPr>
            <a:r>
              <a:rPr lang="en-US" sz="2400" i="1" dirty="0">
                <a:latin typeface="Arial" panose="020B0604020202020204" pitchFamily="34" charset="0"/>
                <a:cs typeface="Arial" panose="020B0604020202020204" pitchFamily="34" charset="0"/>
              </a:rPr>
              <a:t>What is the evaporation loss of water in this week from a lake (surface area = 640 ha) in the vicinity, assuming a pan coefficient of 0.75?</a:t>
            </a:r>
          </a:p>
          <a:p>
            <a:endParaRPr lang="en-US" dirty="0"/>
          </a:p>
        </p:txBody>
      </p:sp>
      <p:graphicFrame>
        <p:nvGraphicFramePr>
          <p:cNvPr id="4" name="Table 3">
            <a:extLst>
              <a:ext uri="{FF2B5EF4-FFF2-40B4-BE49-F238E27FC236}">
                <a16:creationId xmlns:a16="http://schemas.microsoft.com/office/drawing/2014/main" id="{5D7A30B0-C607-4F26-BB64-1CE011724B6F}"/>
              </a:ext>
            </a:extLst>
          </p:cNvPr>
          <p:cNvGraphicFramePr>
            <a:graphicFrameLocks noGrp="1"/>
          </p:cNvGraphicFramePr>
          <p:nvPr>
            <p:extLst>
              <p:ext uri="{D42A27DB-BD31-4B8C-83A1-F6EECF244321}">
                <p14:modId xmlns:p14="http://schemas.microsoft.com/office/powerpoint/2010/main" val="2334879921"/>
              </p:ext>
            </p:extLst>
          </p:nvPr>
        </p:nvGraphicFramePr>
        <p:xfrm>
          <a:off x="520505" y="1547445"/>
          <a:ext cx="10480428" cy="1648624"/>
        </p:xfrm>
        <a:graphic>
          <a:graphicData uri="http://schemas.openxmlformats.org/drawingml/2006/table">
            <a:tbl>
              <a:tblPr firstRow="1" bandRow="1">
                <a:tableStyleId>{5940675A-B579-460E-94D1-54222C63F5DA}</a:tableStyleId>
              </a:tblPr>
              <a:tblGrid>
                <a:gridCol w="4332849">
                  <a:extLst>
                    <a:ext uri="{9D8B030D-6E8A-4147-A177-3AD203B41FA5}">
                      <a16:colId xmlns:a16="http://schemas.microsoft.com/office/drawing/2014/main" val="3625448638"/>
                    </a:ext>
                  </a:extLst>
                </a:gridCol>
                <a:gridCol w="921337">
                  <a:extLst>
                    <a:ext uri="{9D8B030D-6E8A-4147-A177-3AD203B41FA5}">
                      <a16:colId xmlns:a16="http://schemas.microsoft.com/office/drawing/2014/main" val="1889754905"/>
                    </a:ext>
                  </a:extLst>
                </a:gridCol>
                <a:gridCol w="978173">
                  <a:extLst>
                    <a:ext uri="{9D8B030D-6E8A-4147-A177-3AD203B41FA5}">
                      <a16:colId xmlns:a16="http://schemas.microsoft.com/office/drawing/2014/main" val="1517762934"/>
                    </a:ext>
                  </a:extLst>
                </a:gridCol>
                <a:gridCol w="803307">
                  <a:extLst>
                    <a:ext uri="{9D8B030D-6E8A-4147-A177-3AD203B41FA5}">
                      <a16:colId xmlns:a16="http://schemas.microsoft.com/office/drawing/2014/main" val="2557765192"/>
                    </a:ext>
                  </a:extLst>
                </a:gridCol>
                <a:gridCol w="873561">
                  <a:extLst>
                    <a:ext uri="{9D8B030D-6E8A-4147-A177-3AD203B41FA5}">
                      <a16:colId xmlns:a16="http://schemas.microsoft.com/office/drawing/2014/main" val="95702309"/>
                    </a:ext>
                  </a:extLst>
                </a:gridCol>
                <a:gridCol w="727178">
                  <a:extLst>
                    <a:ext uri="{9D8B030D-6E8A-4147-A177-3AD203B41FA5}">
                      <a16:colId xmlns:a16="http://schemas.microsoft.com/office/drawing/2014/main" val="1285530868"/>
                    </a:ext>
                  </a:extLst>
                </a:gridCol>
                <a:gridCol w="977637">
                  <a:extLst>
                    <a:ext uri="{9D8B030D-6E8A-4147-A177-3AD203B41FA5}">
                      <a16:colId xmlns:a16="http://schemas.microsoft.com/office/drawing/2014/main" val="1128258149"/>
                    </a:ext>
                  </a:extLst>
                </a:gridCol>
                <a:gridCol w="866386">
                  <a:extLst>
                    <a:ext uri="{9D8B030D-6E8A-4147-A177-3AD203B41FA5}">
                      <a16:colId xmlns:a16="http://schemas.microsoft.com/office/drawing/2014/main" val="1872258349"/>
                    </a:ext>
                  </a:extLst>
                </a:gridCol>
              </a:tblGrid>
              <a:tr h="407902">
                <a:tc>
                  <a:txBody>
                    <a:bodyPr/>
                    <a:lstStyle/>
                    <a:p>
                      <a:pPr algn="l"/>
                      <a:r>
                        <a:rPr lang="en-US" sz="2400" dirty="0">
                          <a:latin typeface="Arial" panose="020B0604020202020204" pitchFamily="34" charset="0"/>
                          <a:cs typeface="Arial" panose="020B0604020202020204" pitchFamily="34" charset="0"/>
                        </a:rPr>
                        <a:t>Day:</a:t>
                      </a:r>
                    </a:p>
                  </a:txBody>
                  <a:tcPr/>
                </a:tc>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6</a:t>
                      </a:r>
                    </a:p>
                  </a:txBody>
                  <a:tcPr/>
                </a:tc>
                <a:tc>
                  <a:txBody>
                    <a:bodyPr/>
                    <a:lstStyle/>
                    <a:p>
                      <a:pPr algn="ctr"/>
                      <a:r>
                        <a:rPr lang="en-US" sz="24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2654780043"/>
                  </a:ext>
                </a:extLst>
              </a:tr>
              <a:tr h="407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Rainfall (mm):</a:t>
                      </a:r>
                    </a:p>
                  </a:txBody>
                  <a:tcPr/>
                </a:tc>
                <a:tc>
                  <a:txBody>
                    <a:bodyPr/>
                    <a:lstStyle/>
                    <a:p>
                      <a:pPr algn="ctr"/>
                      <a:r>
                        <a:rPr lang="en-US" sz="2400" dirty="0">
                          <a:latin typeface="Arial" panose="020B0604020202020204" pitchFamily="34" charset="0"/>
                          <a:cs typeface="Arial" panose="020B0604020202020204" pitchFamily="34" charset="0"/>
                        </a:rPr>
                        <a:t>14</a:t>
                      </a:r>
                    </a:p>
                  </a:txBody>
                  <a:tcPr/>
                </a:tc>
                <a:tc>
                  <a:txBody>
                    <a:bodyPr/>
                    <a:lstStyle/>
                    <a:p>
                      <a:pPr algn="ctr"/>
                      <a:r>
                        <a:rPr lang="en-US" sz="2400" dirty="0">
                          <a:latin typeface="Arial" panose="020B0604020202020204" pitchFamily="34" charset="0"/>
                          <a:cs typeface="Arial" panose="020B0604020202020204" pitchFamily="34" charset="0"/>
                        </a:rPr>
                        <a:t>6</a:t>
                      </a:r>
                    </a:p>
                  </a:txBody>
                  <a:tcPr/>
                </a:tc>
                <a:tc>
                  <a:txBody>
                    <a:bodyPr/>
                    <a:lstStyle/>
                    <a:p>
                      <a:pPr algn="ctr"/>
                      <a:r>
                        <a:rPr lang="en-US" sz="2400" dirty="0">
                          <a:latin typeface="Arial" panose="020B0604020202020204" pitchFamily="34" charset="0"/>
                          <a:cs typeface="Arial" panose="020B0604020202020204" pitchFamily="34" charset="0"/>
                        </a:rPr>
                        <a:t>12</a:t>
                      </a:r>
                    </a:p>
                  </a:txBody>
                  <a:tcPr/>
                </a:tc>
                <a:tc>
                  <a:txBody>
                    <a:bodyPr/>
                    <a:lstStyle/>
                    <a:p>
                      <a:pPr algn="ctr"/>
                      <a:r>
                        <a:rPr lang="en-US" sz="2400" dirty="0">
                          <a:latin typeface="Arial" panose="020B0604020202020204" pitchFamily="34" charset="0"/>
                          <a:cs typeface="Arial" panose="020B0604020202020204" pitchFamily="34" charset="0"/>
                        </a:rPr>
                        <a:t>8</a:t>
                      </a:r>
                    </a:p>
                  </a:txBody>
                  <a:tcPr/>
                </a:tc>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400045976"/>
                  </a:ext>
                </a:extLst>
              </a:tr>
              <a:tr h="734224">
                <a:tc>
                  <a:txBody>
                    <a:bodyPr/>
                    <a:lstStyle/>
                    <a:p>
                      <a:pPr algn="l"/>
                      <a:r>
                        <a:rPr lang="en-US" sz="2400" dirty="0">
                          <a:latin typeface="Arial" panose="020B0604020202020204" pitchFamily="34" charset="0"/>
                          <a:cs typeface="Arial" panose="020B0604020202020204" pitchFamily="34" charset="0"/>
                        </a:rPr>
                        <a:t>Water added/removed (mm):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7</a:t>
                      </a:r>
                    </a:p>
                  </a:txBody>
                  <a:tcPr/>
                </a:tc>
                <a:tc>
                  <a:txBody>
                    <a:bodyPr/>
                    <a:lstStyle/>
                    <a:p>
                      <a:pPr algn="ctr"/>
                      <a:r>
                        <a:rPr lang="en-US" sz="2400" dirty="0">
                          <a:latin typeface="Arial" panose="020B0604020202020204" pitchFamily="34" charset="0"/>
                          <a:cs typeface="Arial" panose="020B0604020202020204" pitchFamily="34" charset="0"/>
                        </a:rPr>
                        <a:t>4 </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920547518"/>
                  </a:ext>
                </a:extLst>
              </a:tr>
            </a:tbl>
          </a:graphicData>
        </a:graphic>
      </p:graphicFrame>
    </p:spTree>
    <p:extLst>
      <p:ext uri="{BB962C8B-B14F-4D97-AF65-F5344CB8AC3E}">
        <p14:creationId xmlns:p14="http://schemas.microsoft.com/office/powerpoint/2010/main" val="2434349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570113-9329-4168-933B-EECC0ED03E1F}"/>
              </a:ext>
            </a:extLst>
          </p:cNvPr>
          <p:cNvPicPr>
            <a:picLocks noGrp="1" noChangeAspect="1"/>
          </p:cNvPicPr>
          <p:nvPr>
            <p:ph idx="1"/>
          </p:nvPr>
        </p:nvPicPr>
        <p:blipFill>
          <a:blip r:embed="rId2"/>
          <a:stretch>
            <a:fillRect/>
          </a:stretch>
        </p:blipFill>
        <p:spPr>
          <a:xfrm>
            <a:off x="265043" y="291548"/>
            <a:ext cx="11688418" cy="6228523"/>
          </a:xfrm>
          <a:prstGeom prst="rect">
            <a:avLst/>
          </a:prstGeom>
        </p:spPr>
      </p:pic>
    </p:spTree>
    <p:extLst>
      <p:ext uri="{BB962C8B-B14F-4D97-AF65-F5344CB8AC3E}">
        <p14:creationId xmlns:p14="http://schemas.microsoft.com/office/powerpoint/2010/main" val="101123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EE2A-1E2E-457A-81EA-505AA0C7FB25}"/>
              </a:ext>
            </a:extLst>
          </p:cNvPr>
          <p:cNvSpPr>
            <a:spLocks noGrp="1"/>
          </p:cNvSpPr>
          <p:nvPr>
            <p:ph type="title"/>
          </p:nvPr>
        </p:nvSpPr>
        <p:spPr>
          <a:xfrm>
            <a:off x="838200" y="112541"/>
            <a:ext cx="10515600" cy="576777"/>
          </a:xfrm>
        </p:spPr>
        <p:txBody>
          <a:bodyPr>
            <a:normAutofit/>
          </a:bodyPr>
          <a:lstStyle/>
          <a:p>
            <a:r>
              <a:rPr lang="en-US" sz="2800" b="1" dirty="0">
                <a:latin typeface="Arial" panose="020B0604020202020204" pitchFamily="34" charset="0"/>
                <a:cs typeface="Arial" panose="020B0604020202020204" pitchFamily="34" charset="0"/>
              </a:rPr>
              <a:t>Components of Interception</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1CAECC-558A-435A-A2F0-17F38983397E}"/>
              </a:ext>
            </a:extLst>
          </p:cNvPr>
          <p:cNvSpPr>
            <a:spLocks noGrp="1"/>
          </p:cNvSpPr>
          <p:nvPr>
            <p:ph idx="1"/>
          </p:nvPr>
        </p:nvSpPr>
        <p:spPr>
          <a:xfrm>
            <a:off x="121922" y="562708"/>
            <a:ext cx="11948156" cy="6316578"/>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components of the interception process for a forest canopy are illustrated in the following figure that mainly indicates interception by the forest canopy</a:t>
            </a:r>
            <a:endParaRPr lang="en-US" dirty="0">
              <a:solidFill>
                <a:prstClr val="black"/>
              </a:solidFill>
              <a:latin typeface="Arial" pitchFamily="34" charset="0"/>
              <a:cs typeface="Arial" pitchFamily="34" charset="0"/>
            </a:endParaRPr>
          </a:p>
          <a:p>
            <a:pPr marL="0" indent="0">
              <a:lnSpc>
                <a:spcPct val="110000"/>
              </a:lnSpc>
              <a:buNone/>
            </a:pPr>
            <a:r>
              <a:rPr lang="en-US" sz="2400" dirty="0">
                <a:latin typeface="Arial" panose="020B0604020202020204" pitchFamily="34" charset="0"/>
                <a:cs typeface="Arial" panose="020B0604020202020204" pitchFamily="34" charset="0"/>
              </a:rPr>
              <a:t>Total Interception                      </a:t>
            </a:r>
            <a:r>
              <a:rPr lang="en-US" sz="2400" dirty="0">
                <a:solidFill>
                  <a:srgbClr val="00B050"/>
                </a:solidFill>
                <a:latin typeface="Arial" panose="020B0604020202020204" pitchFamily="34" charset="0"/>
                <a:cs typeface="Arial" panose="020B0604020202020204" pitchFamily="34" charset="0"/>
              </a:rPr>
              <a:t>I = </a:t>
            </a:r>
            <a:r>
              <a:rPr lang="en-US" sz="2400" dirty="0" err="1">
                <a:solidFill>
                  <a:srgbClr val="00B050"/>
                </a:solidFill>
                <a:latin typeface="Arial" panose="020B0604020202020204" pitchFamily="34" charset="0"/>
                <a:cs typeface="Arial" panose="020B0604020202020204" pitchFamily="34" charset="0"/>
              </a:rPr>
              <a:t>I</a:t>
            </a:r>
            <a:r>
              <a:rPr lang="en-US" sz="2400" baseline="-25000" dirty="0" err="1">
                <a:solidFill>
                  <a:srgbClr val="00B050"/>
                </a:solidFill>
                <a:latin typeface="Arial" panose="020B0604020202020204" pitchFamily="34" charset="0"/>
                <a:cs typeface="Arial" panose="020B0604020202020204" pitchFamily="34" charset="0"/>
              </a:rPr>
              <a:t>c</a:t>
            </a:r>
            <a:r>
              <a:rPr lang="en-US" sz="2400" dirty="0">
                <a:solidFill>
                  <a:srgbClr val="00B050"/>
                </a:solidFill>
                <a:latin typeface="Arial" panose="020B0604020202020204" pitchFamily="34" charset="0"/>
                <a:cs typeface="Arial" panose="020B0604020202020204" pitchFamily="34" charset="0"/>
              </a:rPr>
              <a:t> + I</a:t>
            </a:r>
            <a:r>
              <a:rPr lang="en-US" sz="2400" baseline="-25000" dirty="0">
                <a:solidFill>
                  <a:srgbClr val="00B050"/>
                </a:solidFill>
                <a:latin typeface="Arial" panose="020B0604020202020204" pitchFamily="34" charset="0"/>
                <a:cs typeface="Arial" panose="020B0604020202020204" pitchFamily="34" charset="0"/>
              </a:rPr>
              <a:t>l</a:t>
            </a:r>
          </a:p>
          <a:p>
            <a:pPr marL="0" indent="0">
              <a:lnSpc>
                <a:spcPct val="110000"/>
              </a:lnSpc>
              <a:buNone/>
            </a:pPr>
            <a:r>
              <a:rPr lang="en-US" sz="2400" dirty="0">
                <a:latin typeface="Arial" panose="020B0604020202020204" pitchFamily="34" charset="0"/>
                <a:cs typeface="Arial" panose="020B0604020202020204" pitchFamily="34" charset="0"/>
              </a:rPr>
              <a:t>Total canopy interception         </a:t>
            </a:r>
            <a:r>
              <a:rPr lang="en-US" sz="2400" b="1" dirty="0" err="1">
                <a:solidFill>
                  <a:srgbClr val="00B050"/>
                </a:solidFill>
                <a:latin typeface="Arial" panose="020B0604020202020204" pitchFamily="34" charset="0"/>
                <a:cs typeface="Arial" panose="020B0604020202020204" pitchFamily="34" charset="0"/>
              </a:rPr>
              <a:t>I</a:t>
            </a:r>
            <a:r>
              <a:rPr lang="en-US" sz="2400" b="1" baseline="-25000" dirty="0" err="1">
                <a:solidFill>
                  <a:srgbClr val="00B050"/>
                </a:solidFill>
                <a:latin typeface="Arial" panose="020B0604020202020204" pitchFamily="34" charset="0"/>
                <a:cs typeface="Arial" panose="020B0604020202020204" pitchFamily="34" charset="0"/>
              </a:rPr>
              <a:t>c</a:t>
            </a:r>
            <a:r>
              <a:rPr lang="en-US" sz="2400" b="1" dirty="0">
                <a:solidFill>
                  <a:srgbClr val="00B050"/>
                </a:solidFill>
                <a:latin typeface="Arial" panose="020B0604020202020204" pitchFamily="34" charset="0"/>
                <a:cs typeface="Arial" panose="020B0604020202020204" pitchFamily="34" charset="0"/>
              </a:rPr>
              <a:t> = </a:t>
            </a:r>
            <a:r>
              <a:rPr lang="en-US" sz="2400" b="1" dirty="0" err="1">
                <a:solidFill>
                  <a:srgbClr val="00B050"/>
                </a:solidFill>
                <a:latin typeface="Arial" panose="020B0604020202020204" pitchFamily="34" charset="0"/>
                <a:cs typeface="Arial" panose="020B0604020202020204" pitchFamily="34" charset="0"/>
              </a:rPr>
              <a:t>P</a:t>
            </a:r>
            <a:r>
              <a:rPr lang="en-US" sz="2400" b="1" baseline="-25000" dirty="0" err="1">
                <a:solidFill>
                  <a:srgbClr val="00B050"/>
                </a:solidFill>
                <a:latin typeface="Arial" panose="020B0604020202020204" pitchFamily="34" charset="0"/>
                <a:cs typeface="Arial" panose="020B0604020202020204" pitchFamily="34" charset="0"/>
              </a:rPr>
              <a:t>g</a:t>
            </a:r>
            <a:r>
              <a:rPr lang="en-US" sz="2400" b="1" dirty="0">
                <a:solidFill>
                  <a:srgbClr val="00B050"/>
                </a:solidFill>
                <a:latin typeface="Arial" panose="020B0604020202020204" pitchFamily="34" charset="0"/>
                <a:cs typeface="Arial" panose="020B0604020202020204" pitchFamily="34" charset="0"/>
              </a:rPr>
              <a:t> – T</a:t>
            </a:r>
            <a:r>
              <a:rPr lang="en-US" sz="2400" b="1" baseline="-25000" dirty="0">
                <a:solidFill>
                  <a:srgbClr val="00B050"/>
                </a:solidFill>
                <a:latin typeface="Arial" panose="020B0604020202020204" pitchFamily="34" charset="0"/>
                <a:cs typeface="Arial" panose="020B0604020202020204" pitchFamily="34" charset="0"/>
              </a:rPr>
              <a:t>h</a:t>
            </a:r>
            <a:r>
              <a:rPr lang="en-US" sz="2400" b="1" dirty="0">
                <a:solidFill>
                  <a:srgbClr val="00B050"/>
                </a:solidFill>
                <a:latin typeface="Arial" panose="020B0604020202020204" pitchFamily="34" charset="0"/>
                <a:cs typeface="Arial" panose="020B0604020202020204" pitchFamily="34" charset="0"/>
              </a:rPr>
              <a:t> – S</a:t>
            </a:r>
            <a:r>
              <a:rPr lang="en-US" sz="2400" b="1" baseline="-25000" dirty="0">
                <a:solidFill>
                  <a:srgbClr val="00B050"/>
                </a:solidFill>
                <a:latin typeface="Arial" panose="020B0604020202020204" pitchFamily="34" charset="0"/>
                <a:cs typeface="Arial" panose="020B0604020202020204" pitchFamily="34" charset="0"/>
              </a:rPr>
              <a:t>f</a:t>
            </a:r>
          </a:p>
          <a:p>
            <a:pPr marL="0" indent="0">
              <a:lnSpc>
                <a:spcPct val="110000"/>
              </a:lnSpc>
              <a:buNone/>
            </a:pPr>
            <a:r>
              <a:rPr lang="en-US" sz="2400" dirty="0">
                <a:latin typeface="Arial" panose="020B0604020202020204" pitchFamily="34" charset="0"/>
                <a:cs typeface="Arial" panose="020B0604020202020204" pitchFamily="34" charset="0"/>
              </a:rPr>
              <a:t>Net precipitation,                      </a:t>
            </a:r>
            <a:r>
              <a:rPr lang="en-US" sz="2400" dirty="0" err="1">
                <a:latin typeface="Arial" panose="020B0604020202020204" pitchFamily="34" charset="0"/>
                <a:cs typeface="Arial" panose="020B0604020202020204" pitchFamily="34" charset="0"/>
              </a:rPr>
              <a:t>P</a:t>
            </a:r>
            <a:r>
              <a:rPr lang="en-US" sz="2400"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T</a:t>
            </a:r>
            <a:r>
              <a:rPr lang="en-US" sz="2400" baseline="-250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 S</a:t>
            </a:r>
            <a:r>
              <a:rPr lang="en-US" sz="2400" baseline="-25000" dirty="0">
                <a:latin typeface="Arial" panose="020B0604020202020204" pitchFamily="34" charset="0"/>
                <a:cs typeface="Arial" panose="020B0604020202020204" pitchFamily="34" charset="0"/>
              </a:rPr>
              <a:t>f </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l</a:t>
            </a:r>
          </a:p>
          <a:p>
            <a:pPr marL="0" indent="0">
              <a:lnSpc>
                <a:spcPct val="110000"/>
              </a:lnSpc>
              <a:buNone/>
            </a:pPr>
            <a:r>
              <a:rPr lang="en-US" sz="2400" dirty="0">
                <a:latin typeface="Arial" panose="020B0604020202020204" pitchFamily="34" charset="0"/>
                <a:cs typeface="Arial" panose="020B0604020202020204" pitchFamily="34" charset="0"/>
              </a:rPr>
              <a:t>Total net pp/n ,                          </a:t>
            </a:r>
            <a:r>
              <a:rPr lang="en-US" sz="2400" dirty="0" err="1">
                <a:latin typeface="Arial" panose="020B0604020202020204" pitchFamily="34" charset="0"/>
                <a:cs typeface="Arial" panose="020B0604020202020204" pitchFamily="34" charset="0"/>
              </a:rPr>
              <a:t>P</a:t>
            </a:r>
            <a:r>
              <a:rPr lang="en-US" sz="2400"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P</a:t>
            </a:r>
            <a:r>
              <a:rPr lang="en-US" sz="2400"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I</a:t>
            </a:r>
          </a:p>
          <a:p>
            <a:pPr marL="0" indent="0">
              <a:buNone/>
            </a:pPr>
            <a:endParaRPr lang="en-US" dirty="0"/>
          </a:p>
        </p:txBody>
      </p:sp>
      <p:pic>
        <p:nvPicPr>
          <p:cNvPr id="4" name="Picture 2">
            <a:extLst>
              <a:ext uri="{FF2B5EF4-FFF2-40B4-BE49-F238E27FC236}">
                <a16:creationId xmlns:a16="http://schemas.microsoft.com/office/drawing/2014/main" id="{EE79B023-C917-4A1A-8BD2-D40F214B6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982" y="1786598"/>
            <a:ext cx="5008096" cy="38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3EFB74F6-565F-4A3D-AF4B-3901AE3C5BC3}"/>
              </a:ext>
            </a:extLst>
          </p:cNvPr>
          <p:cNvSpPr/>
          <p:nvPr/>
        </p:nvSpPr>
        <p:spPr>
          <a:xfrm>
            <a:off x="970671" y="4632517"/>
            <a:ext cx="4318784" cy="2246769"/>
          </a:xfrm>
          <a:prstGeom prst="rect">
            <a:avLst/>
          </a:prstGeom>
          <a:solidFill>
            <a:schemeClr val="bg1">
              <a:lumMod val="85000"/>
            </a:schemeClr>
          </a:solidFill>
        </p:spPr>
        <p:txBody>
          <a:bodyPr wrap="square">
            <a:spAutoFit/>
          </a:bodyPr>
          <a:lstStyle/>
          <a:p>
            <a:r>
              <a:rPr lang="en-US" sz="2000" dirty="0">
                <a:latin typeface="Arial" panose="020B0604020202020204" pitchFamily="34" charset="0"/>
                <a:cs typeface="Arial" panose="020B0604020202020204" pitchFamily="34" charset="0"/>
              </a:rPr>
              <a:t>Where,</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baseline="-25000" dirty="0" err="1">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 canopy interception loss; </a:t>
            </a:r>
          </a:p>
          <a:p>
            <a:r>
              <a:rPr lang="en-US" sz="2000" dirty="0">
                <a:latin typeface="Arial" panose="020B0604020202020204" pitchFamily="34" charset="0"/>
                <a:cs typeface="Arial" panose="020B0604020202020204" pitchFamily="34" charset="0"/>
              </a:rPr>
              <a:t>I</a:t>
            </a:r>
            <a:r>
              <a:rPr lang="en-US" sz="2000" baseline="-25000" dirty="0">
                <a:latin typeface="Arial" panose="020B0604020202020204" pitchFamily="34" charset="0"/>
                <a:cs typeface="Arial" panose="020B0604020202020204" pitchFamily="34" charset="0"/>
              </a:rPr>
              <a:t>l</a:t>
            </a:r>
            <a:r>
              <a:rPr lang="en-US" sz="2000" dirty="0">
                <a:latin typeface="Arial" panose="020B0604020202020204" pitchFamily="34" charset="0"/>
                <a:cs typeface="Arial" panose="020B0604020202020204" pitchFamily="34" charset="0"/>
              </a:rPr>
              <a:t> = litter interception; </a:t>
            </a:r>
          </a:p>
          <a:p>
            <a:r>
              <a:rPr lang="en-US" sz="2000" dirty="0" err="1">
                <a:latin typeface="Arial" panose="020B0604020202020204" pitchFamily="34" charset="0"/>
                <a:cs typeface="Arial" panose="020B0604020202020204" pitchFamily="34" charset="0"/>
              </a:rPr>
              <a:t>P</a:t>
            </a:r>
            <a:r>
              <a:rPr lang="en-US" sz="2000" baseline="-25000" dirty="0" err="1">
                <a:latin typeface="Arial" panose="020B0604020202020204" pitchFamily="34" charset="0"/>
                <a:cs typeface="Arial" panose="020B0604020202020204" pitchFamily="34" charset="0"/>
              </a:rPr>
              <a:t>g</a:t>
            </a:r>
            <a:r>
              <a:rPr lang="en-US" sz="2000" dirty="0">
                <a:latin typeface="Arial" panose="020B0604020202020204" pitchFamily="34" charset="0"/>
                <a:cs typeface="Arial" panose="020B0604020202020204" pitchFamily="34" charset="0"/>
              </a:rPr>
              <a:t> = gross precipitation;</a:t>
            </a:r>
          </a:p>
          <a:p>
            <a:r>
              <a:rPr lang="en-US" sz="2000" dirty="0" err="1">
                <a:latin typeface="Arial" panose="020B0604020202020204" pitchFamily="34" charset="0"/>
                <a:cs typeface="Arial" panose="020B0604020202020204" pitchFamily="34" charset="0"/>
              </a:rPr>
              <a:t>P</a:t>
            </a:r>
            <a:r>
              <a:rPr lang="en-US" sz="2000" baseline="-25000" dirty="0" err="1">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 net precipitation;</a:t>
            </a:r>
          </a:p>
          <a:p>
            <a:r>
              <a:rPr lang="en-US" sz="2000" dirty="0">
                <a:latin typeface="Arial" panose="020B0604020202020204" pitchFamily="34" charset="0"/>
                <a:cs typeface="Arial" panose="020B0604020202020204" pitchFamily="34" charset="0"/>
              </a:rPr>
              <a:t>S</a:t>
            </a:r>
            <a:r>
              <a:rPr lang="en-US" sz="2000" baseline="-25000" dirty="0">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 = stem flow; </a:t>
            </a:r>
          </a:p>
          <a:p>
            <a:r>
              <a:rPr lang="en-US" sz="2000" dirty="0">
                <a:latin typeface="Arial" panose="020B0604020202020204" pitchFamily="34" charset="0"/>
                <a:cs typeface="Arial" panose="020B0604020202020204" pitchFamily="34" charset="0"/>
              </a:rPr>
              <a:t>T</a:t>
            </a:r>
            <a:r>
              <a:rPr lang="en-US" sz="2000"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throughfall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711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420D-FFCC-411B-A631-AB3B09C39BB9}"/>
              </a:ext>
            </a:extLst>
          </p:cNvPr>
          <p:cNvSpPr>
            <a:spLocks noGrp="1"/>
          </p:cNvSpPr>
          <p:nvPr>
            <p:ph type="title"/>
          </p:nvPr>
        </p:nvSpPr>
        <p:spPr>
          <a:xfrm>
            <a:off x="838200" y="106018"/>
            <a:ext cx="10515600" cy="575020"/>
          </a:xfrm>
        </p:spPr>
        <p:txBody>
          <a:bodyPr>
            <a:normAutofit/>
          </a:bodyPr>
          <a:lstStyle/>
          <a:p>
            <a:pPr algn="just"/>
            <a:r>
              <a:rPr lang="en-US" sz="2400" b="1" dirty="0">
                <a:latin typeface="Arial" panose="020B0604020202020204" pitchFamily="34" charset="0"/>
                <a:cs typeface="Arial" panose="020B0604020202020204" pitchFamily="34" charset="0"/>
              </a:rPr>
              <a:t>EVAPORATION FROM SOIL SURFACES</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2FE006-FBDE-41CE-8FB1-7E183B02634E}"/>
              </a:ext>
            </a:extLst>
          </p:cNvPr>
          <p:cNvSpPr>
            <a:spLocks noGrp="1"/>
          </p:cNvSpPr>
          <p:nvPr>
            <p:ph idx="1"/>
          </p:nvPr>
        </p:nvSpPr>
        <p:spPr>
          <a:xfrm>
            <a:off x="384312" y="681038"/>
            <a:ext cx="11622157" cy="6070944"/>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Evaporation from a soil is a more complex phenomenon than evaporation from a water body.</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evaporation occurs, the lost water is replaced by water moving up from below the evaporating surface through the connecting water films around soil particles and through capillary pores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the soil surface dries, the gradient in total water potential in the soil increases with water moving through the soil from the zone of higher potential (lower layer, wet zone) to the region of lower potential (upper layer, drier evaporating surface)</a:t>
            </a:r>
          </a:p>
        </p:txBody>
      </p:sp>
    </p:spTree>
    <p:extLst>
      <p:ext uri="{BB962C8B-B14F-4D97-AF65-F5344CB8AC3E}">
        <p14:creationId xmlns:p14="http://schemas.microsoft.com/office/powerpoint/2010/main" val="1023194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2874A0-EBB6-46C9-9404-5232EFF03221}"/>
              </a:ext>
            </a:extLst>
          </p:cNvPr>
          <p:cNvPicPr>
            <a:picLocks noGrp="1" noChangeAspect="1"/>
          </p:cNvPicPr>
          <p:nvPr>
            <p:ph idx="1"/>
          </p:nvPr>
        </p:nvPicPr>
        <p:blipFill>
          <a:blip r:embed="rId2"/>
          <a:stretch>
            <a:fillRect/>
          </a:stretch>
        </p:blipFill>
        <p:spPr>
          <a:xfrm>
            <a:off x="6404608" y="119270"/>
            <a:ext cx="4846488" cy="6599582"/>
          </a:xfrm>
          <a:prstGeom prst="rect">
            <a:avLst/>
          </a:prstGeom>
        </p:spPr>
      </p:pic>
      <p:sp>
        <p:nvSpPr>
          <p:cNvPr id="5" name="Rectangle 4">
            <a:extLst>
              <a:ext uri="{FF2B5EF4-FFF2-40B4-BE49-F238E27FC236}">
                <a16:creationId xmlns:a16="http://schemas.microsoft.com/office/drawing/2014/main" id="{FC363732-BA1E-4D5C-B2CE-0E6E2B913EBD}"/>
              </a:ext>
            </a:extLst>
          </p:cNvPr>
          <p:cNvSpPr/>
          <p:nvPr/>
        </p:nvSpPr>
        <p:spPr>
          <a:xfrm>
            <a:off x="215842" y="316829"/>
            <a:ext cx="6188765" cy="5078313"/>
          </a:xfrm>
          <a:prstGeom prst="rect">
            <a:avLst/>
          </a:prstGeom>
          <a:solidFill>
            <a:schemeClr val="bg1">
              <a:lumMod val="85000"/>
            </a:schemeClr>
          </a:solidFill>
        </p:spPr>
        <p:txBody>
          <a:bodyPr wrap="square">
            <a:spAutoFit/>
          </a:bodyPr>
          <a:lstStyle/>
          <a:p>
            <a:pPr marL="342900" indent="-34290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flow through soil moves from a higher water potential (</a:t>
            </a:r>
            <a:r>
              <a:rPr lang="en-US" sz="2400" i="1" dirty="0">
                <a:latin typeface="Arial" panose="020B0604020202020204" pitchFamily="34" charset="0"/>
                <a:cs typeface="Arial" panose="020B0604020202020204" pitchFamily="34" charset="0"/>
              </a:rPr>
              <a:t>ψ</a:t>
            </a:r>
            <a:r>
              <a:rPr lang="en-US" sz="2400" dirty="0">
                <a:latin typeface="Arial" panose="020B0604020202020204" pitchFamily="34" charset="0"/>
                <a:cs typeface="Arial" panose="020B0604020202020204" pitchFamily="34" charset="0"/>
              </a:rPr>
              <a:t>) or wetter soil to a lower water potential or drier soil. </a:t>
            </a:r>
          </a:p>
          <a:p>
            <a:pPr marL="342900" indent="-34290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 the soil dries at the soil surface (or at the soil–root interface), the resistance to water flow (</a:t>
            </a:r>
            <a:r>
              <a:rPr lang="en-US" sz="2400" i="1"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increases as a result of the more tortuous/winding pathway of flow through the thinner water films surrounding soil particles</a:t>
            </a:r>
          </a:p>
        </p:txBody>
      </p:sp>
    </p:spTree>
    <p:extLst>
      <p:ext uri="{BB962C8B-B14F-4D97-AF65-F5344CB8AC3E}">
        <p14:creationId xmlns:p14="http://schemas.microsoft.com/office/powerpoint/2010/main" val="2155860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B068D-D0E2-4F7C-B2A9-5B3246D00715}"/>
              </a:ext>
            </a:extLst>
          </p:cNvPr>
          <p:cNvSpPr>
            <a:spLocks noGrp="1"/>
          </p:cNvSpPr>
          <p:nvPr>
            <p:ph idx="1"/>
          </p:nvPr>
        </p:nvSpPr>
        <p:spPr>
          <a:xfrm>
            <a:off x="278295" y="212035"/>
            <a:ext cx="11529391" cy="6453808"/>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films around the soil particles become thin, and the pathway through which water must move to reach the evaporating surface becomes more winding, thereby reducing hydraulic conductivity.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After a period of drying, the rate of water flow through the soil limits the rate of evaporation at the soil surface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flow in moist soil is primarily liquid but as soils dry, vapor diffusion through pores becomes more dominant.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At about −1500 kPa water potential, water flow occurs mainly as vapor or some combination of vapor and liquid.</a:t>
            </a:r>
          </a:p>
        </p:txBody>
      </p:sp>
    </p:spTree>
    <p:extLst>
      <p:ext uri="{BB962C8B-B14F-4D97-AF65-F5344CB8AC3E}">
        <p14:creationId xmlns:p14="http://schemas.microsoft.com/office/powerpoint/2010/main" val="1064358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5D9E5-3CE0-450D-825E-A484DC3A7EB9}"/>
              </a:ext>
            </a:extLst>
          </p:cNvPr>
          <p:cNvSpPr>
            <a:spLocks noGrp="1"/>
          </p:cNvSpPr>
          <p:nvPr>
            <p:ph idx="1"/>
          </p:nvPr>
        </p:nvSpPr>
        <p:spPr>
          <a:xfrm>
            <a:off x="225287" y="106017"/>
            <a:ext cx="11728174" cy="6639340"/>
          </a:xfrm>
        </p:spPr>
        <p:txBody>
          <a:bodyPr>
            <a:normAutofit fontScale="92500"/>
          </a:bodyPr>
          <a:lstStyle/>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Liquid flow is reduced greatly at −1500 kPa because the continuity of capillary water and water films becomes disrupted; at which most plants become wilted</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Water cannot move as rapidly through soils in vapor form as in liquid form as a consequence, deficient soil moisture limits evaporation at the active surface regardless of the energy input. </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With time, evaporation rates decrease because the water flow to the active evaporating surface is too slow to keep pace with the energy input</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Fine-textured soils retain pore water continuity at lower water contents than coarse-textured soils. </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Therefore, soil evaporation diminishes sooner in sandy soils than in clay soils, which have smaller pores that permit water films to remain intact for a longer period</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0559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D92FC-C03D-47A2-83E9-CF226068E831}"/>
              </a:ext>
            </a:extLst>
          </p:cNvPr>
          <p:cNvSpPr>
            <a:spLocks noGrp="1"/>
          </p:cNvSpPr>
          <p:nvPr>
            <p:ph idx="1"/>
          </p:nvPr>
        </p:nvSpPr>
        <p:spPr>
          <a:xfrm>
            <a:off x="119271" y="92766"/>
            <a:ext cx="6069494" cy="6639337"/>
          </a:xfrm>
          <a:solidFill>
            <a:schemeClr val="bg1">
              <a:lumMod val="85000"/>
            </a:schemeClr>
          </a:solidFill>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TRANSPIRATION</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Transpiration (T)</a:t>
            </a:r>
            <a:r>
              <a:rPr lang="en-US" dirty="0">
                <a:latin typeface="Arial" panose="020B0604020202020204" pitchFamily="34" charset="0"/>
                <a:cs typeface="Arial" panose="020B0604020202020204" pitchFamily="34" charset="0"/>
              </a:rPr>
              <a:t>: indirect transfer of water from (soil–plant–atmosphere) or  root-stomatal system</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analogous to the flow of electrical current in an electrical circuit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representation of soil–plant–atmospheric resistances to water flow and corresponding flow through the roots and leaves</a:t>
            </a:r>
          </a:p>
          <a:p>
            <a:endParaRPr lang="en-US" dirty="0"/>
          </a:p>
        </p:txBody>
      </p:sp>
      <p:pic>
        <p:nvPicPr>
          <p:cNvPr id="4" name="Picture 3">
            <a:extLst>
              <a:ext uri="{FF2B5EF4-FFF2-40B4-BE49-F238E27FC236}">
                <a16:creationId xmlns:a16="http://schemas.microsoft.com/office/drawing/2014/main" id="{0605EC7C-7083-42AE-8264-F04B4F8A1E82}"/>
              </a:ext>
            </a:extLst>
          </p:cNvPr>
          <p:cNvPicPr>
            <a:picLocks noChangeAspect="1"/>
          </p:cNvPicPr>
          <p:nvPr/>
        </p:nvPicPr>
        <p:blipFill>
          <a:blip r:embed="rId2"/>
          <a:stretch>
            <a:fillRect/>
          </a:stretch>
        </p:blipFill>
        <p:spPr>
          <a:xfrm>
            <a:off x="6188765" y="92766"/>
            <a:ext cx="6003235" cy="6639337"/>
          </a:xfrm>
          <a:prstGeom prst="rect">
            <a:avLst/>
          </a:prstGeom>
        </p:spPr>
      </p:pic>
    </p:spTree>
    <p:extLst>
      <p:ext uri="{BB962C8B-B14F-4D97-AF65-F5344CB8AC3E}">
        <p14:creationId xmlns:p14="http://schemas.microsoft.com/office/powerpoint/2010/main" val="420255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B9136-1A15-4D3D-A3E2-E4CAA212A16E}"/>
              </a:ext>
            </a:extLst>
          </p:cNvPr>
          <p:cNvSpPr>
            <a:spLocks noGrp="1"/>
          </p:cNvSpPr>
          <p:nvPr>
            <p:ph idx="1"/>
          </p:nvPr>
        </p:nvSpPr>
        <p:spPr>
          <a:xfrm>
            <a:off x="98473" y="168812"/>
            <a:ext cx="6485207" cy="6689188"/>
          </a:xfrm>
          <a:solidFill>
            <a:schemeClr val="bg1">
              <a:lumMod val="95000"/>
            </a:schemeClr>
          </a:solidFill>
        </p:spPr>
        <p:txBody>
          <a:bodyPr>
            <a:normAutofit fontScale="92500"/>
          </a:bodyPr>
          <a:lstStyle/>
          <a:p>
            <a:pPr>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figure shows the structure of a typical leaf. </a:t>
            </a:r>
          </a:p>
          <a:p>
            <a:pPr>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An epidermis (a waterproof cuticle) is present on both the upper and the lower sides of a leaf. </a:t>
            </a:r>
          </a:p>
          <a:p>
            <a:pPr>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Between the two epidermal layers is the leaf mesophyll, </a:t>
            </a:r>
          </a:p>
          <a:p>
            <a:pPr lvl="1">
              <a:lnSpc>
                <a:spcPts val="3200"/>
              </a:lnSpc>
              <a:buFont typeface="Wingdings" panose="05000000000000000000" pitchFamily="2" charset="2"/>
              <a:buChar char="Ø"/>
            </a:pPr>
            <a:r>
              <a:rPr lang="en-US" dirty="0">
                <a:latin typeface="Arial" panose="020B0604020202020204" pitchFamily="34" charset="0"/>
                <a:cs typeface="Arial" panose="020B0604020202020204" pitchFamily="34" charset="0"/>
              </a:rPr>
              <a:t>the elongated, orderly palisade cells and </a:t>
            </a:r>
          </a:p>
          <a:p>
            <a:pPr lvl="1">
              <a:lnSpc>
                <a:spcPts val="3200"/>
              </a:lnSpc>
              <a:buFont typeface="Wingdings" panose="05000000000000000000" pitchFamily="2" charset="2"/>
              <a:buChar char="Ø"/>
            </a:pPr>
            <a:r>
              <a:rPr lang="en-US" dirty="0">
                <a:latin typeface="Arial" panose="020B0604020202020204" pitchFamily="34" charset="0"/>
                <a:cs typeface="Arial" panose="020B0604020202020204" pitchFamily="34" charset="0"/>
              </a:rPr>
              <a:t>the more loosely packed, spongy mesophyll cells. </a:t>
            </a:r>
          </a:p>
          <a:p>
            <a:pPr>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unstructured spongy mesophyll cells allows the intercellular formation of airspaces, which are the primary sites for transpiration. </a:t>
            </a:r>
          </a:p>
          <a:p>
            <a:pPr>
              <a:lnSpc>
                <a:spcPts val="32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pore that connects the intercellular spaces with the atmosphere is called a </a:t>
            </a:r>
            <a:r>
              <a:rPr lang="en-US" sz="2400" i="1" dirty="0">
                <a:latin typeface="Arial" panose="020B0604020202020204" pitchFamily="34" charset="0"/>
                <a:cs typeface="Arial" panose="020B0604020202020204" pitchFamily="34" charset="0"/>
              </a:rPr>
              <a:t>stoma </a:t>
            </a:r>
            <a:r>
              <a:rPr lang="en-US" sz="2400" dirty="0">
                <a:latin typeface="Arial" panose="020B0604020202020204" pitchFamily="34" charset="0"/>
                <a:cs typeface="Arial" panose="020B0604020202020204" pitchFamily="34" charset="0"/>
              </a:rPr>
              <a:t>or </a:t>
            </a:r>
            <a:r>
              <a:rPr lang="en-US" sz="2400" i="1" dirty="0">
                <a:latin typeface="Arial" panose="020B0604020202020204" pitchFamily="34" charset="0"/>
                <a:cs typeface="Arial" panose="020B0604020202020204" pitchFamily="34" charset="0"/>
              </a:rPr>
              <a:t>stomata</a:t>
            </a:r>
          </a:p>
        </p:txBody>
      </p:sp>
      <p:pic>
        <p:nvPicPr>
          <p:cNvPr id="4" name="Picture 3">
            <a:extLst>
              <a:ext uri="{FF2B5EF4-FFF2-40B4-BE49-F238E27FC236}">
                <a16:creationId xmlns:a16="http://schemas.microsoft.com/office/drawing/2014/main" id="{EEB3FB81-A92D-4B46-9FA1-33BA8B8DFBCF}"/>
              </a:ext>
            </a:extLst>
          </p:cNvPr>
          <p:cNvPicPr>
            <a:picLocks noChangeAspect="1"/>
          </p:cNvPicPr>
          <p:nvPr/>
        </p:nvPicPr>
        <p:blipFill>
          <a:blip r:embed="rId2"/>
          <a:stretch>
            <a:fillRect/>
          </a:stretch>
        </p:blipFill>
        <p:spPr>
          <a:xfrm>
            <a:off x="6583679" y="596203"/>
            <a:ext cx="5509847" cy="4285286"/>
          </a:xfrm>
          <a:prstGeom prst="rect">
            <a:avLst/>
          </a:prstGeom>
        </p:spPr>
      </p:pic>
    </p:spTree>
    <p:extLst>
      <p:ext uri="{BB962C8B-B14F-4D97-AF65-F5344CB8AC3E}">
        <p14:creationId xmlns:p14="http://schemas.microsoft.com/office/powerpoint/2010/main" val="407687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35454C-EDD6-4D64-9777-B581474BA896}"/>
              </a:ext>
            </a:extLst>
          </p:cNvPr>
          <p:cNvPicPr>
            <a:picLocks noGrp="1" noChangeAspect="1"/>
          </p:cNvPicPr>
          <p:nvPr>
            <p:ph idx="1"/>
          </p:nvPr>
        </p:nvPicPr>
        <p:blipFill>
          <a:blip r:embed="rId2"/>
          <a:stretch>
            <a:fillRect/>
          </a:stretch>
        </p:blipFill>
        <p:spPr>
          <a:xfrm>
            <a:off x="5430129" y="112485"/>
            <a:ext cx="6761871" cy="6745515"/>
          </a:xfrm>
          <a:prstGeom prst="rect">
            <a:avLst/>
          </a:prstGeom>
        </p:spPr>
      </p:pic>
      <p:pic>
        <p:nvPicPr>
          <p:cNvPr id="5" name="Picture 4">
            <a:extLst>
              <a:ext uri="{FF2B5EF4-FFF2-40B4-BE49-F238E27FC236}">
                <a16:creationId xmlns:a16="http://schemas.microsoft.com/office/drawing/2014/main" id="{69469A04-CD2B-4C5A-B670-690B187F36D5}"/>
              </a:ext>
            </a:extLst>
          </p:cNvPr>
          <p:cNvPicPr>
            <a:picLocks noChangeAspect="1"/>
          </p:cNvPicPr>
          <p:nvPr/>
        </p:nvPicPr>
        <p:blipFill>
          <a:blip r:embed="rId3"/>
          <a:stretch>
            <a:fillRect/>
          </a:stretch>
        </p:blipFill>
        <p:spPr>
          <a:xfrm>
            <a:off x="188686" y="450166"/>
            <a:ext cx="5355771" cy="6049108"/>
          </a:xfrm>
          <a:prstGeom prst="rect">
            <a:avLst/>
          </a:prstGeom>
        </p:spPr>
      </p:pic>
    </p:spTree>
    <p:extLst>
      <p:ext uri="{BB962C8B-B14F-4D97-AF65-F5344CB8AC3E}">
        <p14:creationId xmlns:p14="http://schemas.microsoft.com/office/powerpoint/2010/main" val="2032170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F615A-1E0C-494A-847D-24D45F76BBF5}"/>
              </a:ext>
            </a:extLst>
          </p:cNvPr>
          <p:cNvSpPr>
            <a:spLocks noGrp="1"/>
          </p:cNvSpPr>
          <p:nvPr>
            <p:ph idx="1"/>
          </p:nvPr>
        </p:nvSpPr>
        <p:spPr>
          <a:xfrm>
            <a:off x="265043" y="225287"/>
            <a:ext cx="11701670" cy="6520070"/>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soil can be represented as a variable resistor that changes with soil water content and soil–root interfaces.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More resistance is offered to flow as the soil dries; however, the resistance to flow is offset when roots grow into moist soil.</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Transpiration requires that liquid water must flow through the soil to plant roots up the plant and to the </a:t>
            </a:r>
            <a:r>
              <a:rPr lang="en-US" sz="2400" i="1" dirty="0">
                <a:latin typeface="Arial" panose="020B0604020202020204" pitchFamily="34" charset="0"/>
                <a:cs typeface="Arial" panose="020B0604020202020204" pitchFamily="34" charset="0"/>
              </a:rPr>
              <a:t>leaf–atmosphere </a:t>
            </a:r>
            <a:r>
              <a:rPr lang="en-US" sz="2400" dirty="0">
                <a:latin typeface="Arial" panose="020B0604020202020204" pitchFamily="34" charset="0"/>
                <a:cs typeface="Arial" panose="020B0604020202020204" pitchFamily="34" charset="0"/>
              </a:rPr>
              <a:t>interface.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Water flow through soils is relatively passive until intercepted by the roots of plants.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Once the root absorbs soil water, different forces become operative by water potential and its potential gradient that drives the flow of water through the plant.</a:t>
            </a:r>
          </a:p>
        </p:txBody>
      </p:sp>
    </p:spTree>
    <p:extLst>
      <p:ext uri="{BB962C8B-B14F-4D97-AF65-F5344CB8AC3E}">
        <p14:creationId xmlns:p14="http://schemas.microsoft.com/office/powerpoint/2010/main" val="1263686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AE5FB-DC2B-4229-A6A3-7C88C0337AEF}"/>
              </a:ext>
            </a:extLst>
          </p:cNvPr>
          <p:cNvSpPr>
            <a:spLocks noGrp="1"/>
          </p:cNvSpPr>
          <p:nvPr>
            <p:ph idx="1"/>
          </p:nvPr>
        </p:nvSpPr>
        <p:spPr>
          <a:xfrm>
            <a:off x="225287" y="251790"/>
            <a:ext cx="11648661" cy="645380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Measurement of Transpiration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Most methods of measuring transpiration have been developed for agricultural crop plants, few of which are applicable for field measurements of trees or shrubs.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For the most part, transpiration cannot be measured directly in the field without some type of disturbance to the plant.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brief overview of some of the most common methods used in the field are hereunder.</a:t>
            </a:r>
          </a:p>
        </p:txBody>
      </p:sp>
    </p:spTree>
    <p:extLst>
      <p:ext uri="{BB962C8B-B14F-4D97-AF65-F5344CB8AC3E}">
        <p14:creationId xmlns:p14="http://schemas.microsoft.com/office/powerpoint/2010/main" val="1552131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C1BCD-927A-4819-8885-81E6D56FC1EE}"/>
              </a:ext>
            </a:extLst>
          </p:cNvPr>
          <p:cNvSpPr>
            <a:spLocks noGrp="1"/>
          </p:cNvSpPr>
          <p:nvPr>
            <p:ph idx="1"/>
          </p:nvPr>
        </p:nvSpPr>
        <p:spPr>
          <a:xfrm>
            <a:off x="132522" y="145774"/>
            <a:ext cx="11940207" cy="6712226"/>
          </a:xfrm>
        </p:spPr>
        <p:txBody>
          <a:bodyPr>
            <a:normAutofit lnSpcReduction="10000"/>
          </a:bodyPr>
          <a:lstStyle/>
          <a:p>
            <a:pPr algn="just">
              <a:lnSpc>
                <a:spcPct val="150000"/>
              </a:lnSpc>
              <a:buFont typeface="Wingdings" panose="05000000000000000000" pitchFamily="2" charset="2"/>
              <a:buChar char="q"/>
            </a:pPr>
            <a:r>
              <a:rPr lang="en-US" sz="2400" b="1" i="1" dirty="0">
                <a:latin typeface="Arial" panose="020B0604020202020204" pitchFamily="34" charset="0"/>
                <a:cs typeface="Arial" panose="020B0604020202020204" pitchFamily="34" charset="0"/>
              </a:rPr>
              <a:t>Potted Plants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potted-plant method is suited for small individual plants.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bottom of the pot is perforated to allow water to drain freely.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Typically, the soil is wetted thoroughly, the soil surface is covered (usually with plastic sheeting) to prevent </a:t>
            </a:r>
            <a:r>
              <a:rPr lang="en-US" dirty="0">
                <a:solidFill>
                  <a:srgbClr val="0070C0"/>
                </a:solidFill>
                <a:latin typeface="Arial" panose="020B0604020202020204" pitchFamily="34" charset="0"/>
                <a:cs typeface="Arial" panose="020B0604020202020204" pitchFamily="34" charset="0"/>
              </a:rPr>
              <a:t>soil evaporation</a:t>
            </a:r>
            <a:r>
              <a:rPr lang="en-US" dirty="0">
                <a:latin typeface="Arial" panose="020B0604020202020204" pitchFamily="34" charset="0"/>
                <a:cs typeface="Arial" panose="020B0604020202020204" pitchFamily="34" charset="0"/>
              </a:rPr>
              <a:t>, and the soil is allowed to drain.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After </a:t>
            </a:r>
            <a:r>
              <a:rPr lang="en-US" dirty="0">
                <a:solidFill>
                  <a:srgbClr val="0070C0"/>
                </a:solidFill>
                <a:latin typeface="Arial" panose="020B0604020202020204" pitchFamily="34" charset="0"/>
                <a:cs typeface="Arial" panose="020B0604020202020204" pitchFamily="34" charset="0"/>
              </a:rPr>
              <a:t>all free water </a:t>
            </a:r>
            <a:r>
              <a:rPr lang="en-US" dirty="0">
                <a:latin typeface="Arial" panose="020B0604020202020204" pitchFamily="34" charset="0"/>
                <a:cs typeface="Arial" panose="020B0604020202020204" pitchFamily="34" charset="0"/>
              </a:rPr>
              <a:t>drains from the soil, the potted plant is weighed;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soil is assumed to be near </a:t>
            </a:r>
            <a:r>
              <a:rPr lang="en-US" sz="2400" i="1" dirty="0">
                <a:latin typeface="Arial" panose="020B0604020202020204" pitchFamily="34" charset="0"/>
                <a:cs typeface="Arial" panose="020B0604020202020204" pitchFamily="34" charset="0"/>
              </a:rPr>
              <a:t>field capacity </a:t>
            </a:r>
            <a:r>
              <a:rPr lang="en-US" sz="2400" dirty="0">
                <a:latin typeface="Arial" panose="020B0604020202020204" pitchFamily="34" charset="0"/>
                <a:cs typeface="Arial" panose="020B0604020202020204" pitchFamily="34" charset="0"/>
              </a:rPr>
              <a:t>at this point.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At some determined time, the potted plant is reweighed, and </a:t>
            </a:r>
            <a:r>
              <a:rPr lang="en-US" dirty="0">
                <a:solidFill>
                  <a:srgbClr val="0070C0"/>
                </a:solidFill>
                <a:latin typeface="Arial" panose="020B0604020202020204" pitchFamily="34" charset="0"/>
                <a:cs typeface="Arial" panose="020B0604020202020204" pitchFamily="34" charset="0"/>
              </a:rPr>
              <a:t>the difference in weights is equated to transpiration loss over the period.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method is not suited for large plants, but small trees and shrubs can be measured and transpiration rates can be compared for different environmental conditions or treatments.</a:t>
            </a:r>
          </a:p>
        </p:txBody>
      </p:sp>
    </p:spTree>
    <p:extLst>
      <p:ext uri="{BB962C8B-B14F-4D97-AF65-F5344CB8AC3E}">
        <p14:creationId xmlns:p14="http://schemas.microsoft.com/office/powerpoint/2010/main" val="2743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8A3AF9-CDF5-48C2-90B9-C45A52B5DDAF}"/>
              </a:ext>
            </a:extLst>
          </p:cNvPr>
          <p:cNvSpPr>
            <a:spLocks noGrp="1"/>
          </p:cNvSpPr>
          <p:nvPr>
            <p:ph idx="1"/>
          </p:nvPr>
        </p:nvSpPr>
        <p:spPr>
          <a:xfrm>
            <a:off x="562708" y="590844"/>
            <a:ext cx="10791092" cy="6105378"/>
          </a:xfrm>
        </p:spPr>
        <p:txBody>
          <a:bodyPr>
            <a:normAutofit/>
          </a:bodyPr>
          <a:lstStyle/>
          <a:p>
            <a:pPr>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partitioning of a given quantity of rainfall into the above pathways depends on vegetative cover characteristics such as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leaf type,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leaf and branch surface area,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branch attitude,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shape of the canopy, and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roughness of the bark</a:t>
            </a:r>
          </a:p>
        </p:txBody>
      </p:sp>
    </p:spTree>
    <p:extLst>
      <p:ext uri="{BB962C8B-B14F-4D97-AF65-F5344CB8AC3E}">
        <p14:creationId xmlns:p14="http://schemas.microsoft.com/office/powerpoint/2010/main" val="683115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FF2A4-8108-4762-8276-B2A6B644A22F}"/>
              </a:ext>
            </a:extLst>
          </p:cNvPr>
          <p:cNvSpPr>
            <a:spLocks noGrp="1"/>
          </p:cNvSpPr>
          <p:nvPr>
            <p:ph idx="1"/>
          </p:nvPr>
        </p:nvSpPr>
        <p:spPr>
          <a:xfrm>
            <a:off x="251791" y="251790"/>
            <a:ext cx="11688418" cy="6427305"/>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Lysimeters method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Lysimeters are tanks designed to hold a larger mass of soil and usually more than one plant and can be either a weighing type (similar to the potted-plant method) or a drainage type.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With the drainage type, any surface runoff or drainage from the bottom is collected and measured.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only unmeasured part of the water budget is transpiration or total </a:t>
            </a:r>
            <a:r>
              <a:rPr lang="en-US" i="1" dirty="0">
                <a:latin typeface="Arial" panose="020B0604020202020204" pitchFamily="34" charset="0"/>
                <a:cs typeface="Arial" panose="020B0604020202020204" pitchFamily="34" charset="0"/>
              </a:rPr>
              <a:t>ET</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soil surface must be covered to obtain estimates of transpiration.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Lysimeters are more commonly used to measure total </a:t>
            </a:r>
            <a:r>
              <a:rPr lang="en-US" i="1" dirty="0">
                <a:latin typeface="Arial" panose="020B0604020202020204" pitchFamily="34" charset="0"/>
                <a:cs typeface="Arial" panose="020B0604020202020204" pitchFamily="34" charset="0"/>
              </a:rPr>
              <a:t>ET </a:t>
            </a:r>
            <a:r>
              <a:rPr lang="en-US" dirty="0">
                <a:latin typeface="Arial" panose="020B0604020202020204" pitchFamily="34" charset="0"/>
                <a:cs typeface="Arial" panose="020B0604020202020204" pitchFamily="34" charset="0"/>
              </a:rPr>
              <a:t>for agricultural crops.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Because of the greater volume of soil, lysimeters allow plant roots to develop </a:t>
            </a:r>
            <a:r>
              <a:rPr lang="en-US" dirty="0">
                <a:solidFill>
                  <a:srgbClr val="00B050"/>
                </a:solidFill>
                <a:latin typeface="Arial" panose="020B0604020202020204" pitchFamily="34" charset="0"/>
                <a:cs typeface="Arial" panose="020B0604020202020204" pitchFamily="34" charset="0"/>
              </a:rPr>
              <a:t>more naturally</a:t>
            </a:r>
            <a:r>
              <a:rPr lang="en-US" dirty="0">
                <a:latin typeface="Arial" panose="020B0604020202020204" pitchFamily="34" charset="0"/>
                <a:cs typeface="Arial" panose="020B0604020202020204" pitchFamily="34" charset="0"/>
              </a:rPr>
              <a:t>, and boundary conditions are not as severe as with potted plants</a:t>
            </a:r>
          </a:p>
        </p:txBody>
      </p:sp>
    </p:spTree>
    <p:extLst>
      <p:ext uri="{BB962C8B-B14F-4D97-AF65-F5344CB8AC3E}">
        <p14:creationId xmlns:p14="http://schemas.microsoft.com/office/powerpoint/2010/main" val="1361696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AA803B-7AFC-4A87-9911-D796C32EB333}"/>
              </a:ext>
            </a:extLst>
          </p:cNvPr>
          <p:cNvPicPr>
            <a:picLocks noGrp="1" noChangeAspect="1"/>
          </p:cNvPicPr>
          <p:nvPr>
            <p:ph idx="1"/>
          </p:nvPr>
        </p:nvPicPr>
        <p:blipFill>
          <a:blip r:embed="rId2"/>
          <a:stretch>
            <a:fillRect/>
          </a:stretch>
        </p:blipFill>
        <p:spPr>
          <a:xfrm>
            <a:off x="5645426" y="1245704"/>
            <a:ext cx="6166225" cy="4062053"/>
          </a:xfrm>
          <a:prstGeom prst="rect">
            <a:avLst/>
          </a:prstGeom>
        </p:spPr>
      </p:pic>
      <p:sp>
        <p:nvSpPr>
          <p:cNvPr id="5" name="Rectangle 4">
            <a:extLst>
              <a:ext uri="{FF2B5EF4-FFF2-40B4-BE49-F238E27FC236}">
                <a16:creationId xmlns:a16="http://schemas.microsoft.com/office/drawing/2014/main" id="{5294142B-01A7-4DCF-901E-24649D049BCF}"/>
              </a:ext>
            </a:extLst>
          </p:cNvPr>
          <p:cNvSpPr/>
          <p:nvPr/>
        </p:nvSpPr>
        <p:spPr>
          <a:xfrm>
            <a:off x="380349" y="2451652"/>
            <a:ext cx="5596380" cy="2239844"/>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weighing lysimeter sitting flush with the surface. </a:t>
            </a:r>
          </a:p>
          <a:p>
            <a:pPr marL="342900" indent="-342900"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cylinder is filled with soil and vegetation similar to the surroundings</a:t>
            </a:r>
          </a:p>
        </p:txBody>
      </p:sp>
    </p:spTree>
    <p:extLst>
      <p:ext uri="{BB962C8B-B14F-4D97-AF65-F5344CB8AC3E}">
        <p14:creationId xmlns:p14="http://schemas.microsoft.com/office/powerpoint/2010/main" val="4077169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6AC60F-0C29-4FBC-83FE-D794872E3749}"/>
              </a:ext>
            </a:extLst>
          </p:cNvPr>
          <p:cNvPicPr>
            <a:picLocks noGrp="1" noChangeAspect="1"/>
          </p:cNvPicPr>
          <p:nvPr>
            <p:ph idx="1"/>
          </p:nvPr>
        </p:nvPicPr>
        <p:blipFill>
          <a:blip r:embed="rId2"/>
          <a:stretch>
            <a:fillRect/>
          </a:stretch>
        </p:blipFill>
        <p:spPr>
          <a:xfrm>
            <a:off x="233140" y="279955"/>
            <a:ext cx="6046525" cy="4420688"/>
          </a:xfrm>
          <a:prstGeom prst="rect">
            <a:avLst/>
          </a:prstGeom>
        </p:spPr>
      </p:pic>
      <p:pic>
        <p:nvPicPr>
          <p:cNvPr id="5" name="Picture 4">
            <a:extLst>
              <a:ext uri="{FF2B5EF4-FFF2-40B4-BE49-F238E27FC236}">
                <a16:creationId xmlns:a16="http://schemas.microsoft.com/office/drawing/2014/main" id="{A57EFB02-7273-44C8-B29C-8E10AFEB35D6}"/>
              </a:ext>
            </a:extLst>
          </p:cNvPr>
          <p:cNvPicPr>
            <a:picLocks noChangeAspect="1"/>
          </p:cNvPicPr>
          <p:nvPr/>
        </p:nvPicPr>
        <p:blipFill>
          <a:blip r:embed="rId3"/>
          <a:stretch>
            <a:fillRect/>
          </a:stretch>
        </p:blipFill>
        <p:spPr>
          <a:xfrm>
            <a:off x="6387517" y="330767"/>
            <a:ext cx="5804483" cy="4369876"/>
          </a:xfrm>
          <a:prstGeom prst="rect">
            <a:avLst/>
          </a:prstGeom>
        </p:spPr>
      </p:pic>
      <p:sp>
        <p:nvSpPr>
          <p:cNvPr id="6" name="Rectangle 5">
            <a:extLst>
              <a:ext uri="{FF2B5EF4-FFF2-40B4-BE49-F238E27FC236}">
                <a16:creationId xmlns:a16="http://schemas.microsoft.com/office/drawing/2014/main" id="{1ACE1B11-E149-4FD1-B769-B8480003FAE3}"/>
              </a:ext>
            </a:extLst>
          </p:cNvPr>
          <p:cNvSpPr/>
          <p:nvPr/>
        </p:nvSpPr>
        <p:spPr>
          <a:xfrm>
            <a:off x="233140" y="5038267"/>
            <a:ext cx="11958860"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Large Chinese weighing lysimeters. A. The underside of the lysimeters. B. Research plots at the surface.</a:t>
            </a:r>
          </a:p>
        </p:txBody>
      </p:sp>
    </p:spTree>
    <p:extLst>
      <p:ext uri="{BB962C8B-B14F-4D97-AF65-F5344CB8AC3E}">
        <p14:creationId xmlns:p14="http://schemas.microsoft.com/office/powerpoint/2010/main" val="3992816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25664-31EC-48A2-BE02-F3F97AE0BD39}"/>
              </a:ext>
            </a:extLst>
          </p:cNvPr>
          <p:cNvSpPr>
            <a:spLocks noGrp="1"/>
          </p:cNvSpPr>
          <p:nvPr>
            <p:ph idx="1"/>
          </p:nvPr>
        </p:nvSpPr>
        <p:spPr>
          <a:xfrm>
            <a:off x="291547" y="172278"/>
            <a:ext cx="11555895" cy="6520069"/>
          </a:xfrm>
        </p:spPr>
        <p:txBody>
          <a:bodyPr>
            <a:normAutofit/>
          </a:bodyPr>
          <a:lstStyle/>
          <a:p>
            <a:pPr algn="just">
              <a:lnSpc>
                <a:spcPct val="150000"/>
              </a:lnSpc>
              <a:buFont typeface="Wingdings" panose="05000000000000000000" pitchFamily="2" charset="2"/>
              <a:buChar char="q"/>
            </a:pPr>
            <a:r>
              <a:rPr lang="en-US" b="1" i="1" dirty="0">
                <a:latin typeface="Arial" panose="020B0604020202020204" pitchFamily="34" charset="0"/>
                <a:cs typeface="Arial" panose="020B0604020202020204" pitchFamily="34" charset="0"/>
              </a:rPr>
              <a:t>Tent Method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the tent method, a plant is enclosed with plastic sheeting, and the rate and the moisture content of air entering and leaving the tent are monitored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When the amount of moisture in the air leaving the tent exceeds that entering the tent, the difference is due to transpiration if the soil surface is covered or </a:t>
            </a:r>
            <a:r>
              <a:rPr lang="en-US" i="1" dirty="0">
                <a:latin typeface="Arial" panose="020B0604020202020204" pitchFamily="34" charset="0"/>
                <a:cs typeface="Arial" panose="020B0604020202020204" pitchFamily="34" charset="0"/>
              </a:rPr>
              <a:t>ET </a:t>
            </a:r>
            <a:r>
              <a:rPr lang="en-US" dirty="0">
                <a:latin typeface="Arial" panose="020B0604020202020204" pitchFamily="34" charset="0"/>
                <a:cs typeface="Arial" panose="020B0604020202020204" pitchFamily="34" charset="0"/>
              </a:rPr>
              <a:t>if soil evaporation is permitted.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method excludes rainfall interception from the </a:t>
            </a:r>
            <a:r>
              <a:rPr lang="en-US" i="1" dirty="0">
                <a:latin typeface="Arial" panose="020B0604020202020204" pitchFamily="34" charset="0"/>
                <a:cs typeface="Arial" panose="020B0604020202020204" pitchFamily="34" charset="0"/>
              </a:rPr>
              <a:t>ET </a:t>
            </a:r>
            <a:r>
              <a:rPr lang="en-US" dirty="0">
                <a:latin typeface="Arial" panose="020B0604020202020204" pitchFamily="34" charset="0"/>
                <a:cs typeface="Arial" panose="020B0604020202020204" pitchFamily="34" charset="0"/>
              </a:rPr>
              <a:t>process.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One disadvantage is the buildup of heat in the tent caused by the trapping of radiation, that is, the greenhouse effect.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problem can be partly overcome by maintaining adequate air circulation in the tent.</a:t>
            </a:r>
          </a:p>
        </p:txBody>
      </p:sp>
    </p:spTree>
    <p:extLst>
      <p:ext uri="{BB962C8B-B14F-4D97-AF65-F5344CB8AC3E}">
        <p14:creationId xmlns:p14="http://schemas.microsoft.com/office/powerpoint/2010/main" val="1556745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7C0474-5BA9-436A-8984-26BCF9D45080}"/>
              </a:ext>
            </a:extLst>
          </p:cNvPr>
          <p:cNvPicPr>
            <a:picLocks noGrp="1" noChangeAspect="1"/>
          </p:cNvPicPr>
          <p:nvPr>
            <p:ph idx="1"/>
          </p:nvPr>
        </p:nvPicPr>
        <p:blipFill>
          <a:blip r:embed="rId2"/>
          <a:stretch>
            <a:fillRect/>
          </a:stretch>
        </p:blipFill>
        <p:spPr>
          <a:xfrm>
            <a:off x="5501248" y="848139"/>
            <a:ext cx="6399204" cy="4706617"/>
          </a:xfrm>
          <a:prstGeom prst="rect">
            <a:avLst/>
          </a:prstGeom>
        </p:spPr>
      </p:pic>
      <p:sp>
        <p:nvSpPr>
          <p:cNvPr id="5" name="Rectangle 4">
            <a:extLst>
              <a:ext uri="{FF2B5EF4-FFF2-40B4-BE49-F238E27FC236}">
                <a16:creationId xmlns:a16="http://schemas.microsoft.com/office/drawing/2014/main" id="{DC6D29F1-0AD7-4B09-81B4-97B3ACEADE6C}"/>
              </a:ext>
            </a:extLst>
          </p:cNvPr>
          <p:cNvSpPr/>
          <p:nvPr/>
        </p:nvSpPr>
        <p:spPr>
          <a:xfrm>
            <a:off x="490331" y="1951672"/>
            <a:ext cx="5010917" cy="3901837"/>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Triple-inlet evaporation tent. </a:t>
            </a:r>
          </a:p>
          <a:p>
            <a:pPr algn="just">
              <a:lnSpc>
                <a:spcPct val="150000"/>
              </a:lnSpc>
            </a:pPr>
            <a:r>
              <a:rPr lang="en-US" sz="2400" dirty="0">
                <a:latin typeface="Arial" panose="020B0604020202020204" pitchFamily="34" charset="0"/>
                <a:cs typeface="Arial" panose="020B0604020202020204" pitchFamily="34" charset="0"/>
              </a:rPr>
              <a:t>1, inlet;</a:t>
            </a:r>
          </a:p>
          <a:p>
            <a:pPr algn="just">
              <a:lnSpc>
                <a:spcPct val="150000"/>
              </a:lnSpc>
            </a:pPr>
            <a:r>
              <a:rPr lang="en-US" sz="2400" dirty="0">
                <a:latin typeface="Arial" panose="020B0604020202020204" pitchFamily="34" charset="0"/>
                <a:cs typeface="Arial" panose="020B0604020202020204" pitchFamily="34" charset="0"/>
              </a:rPr>
              <a:t>2, squirrel-cage blower; </a:t>
            </a:r>
          </a:p>
          <a:p>
            <a:pPr algn="just">
              <a:lnSpc>
                <a:spcPct val="150000"/>
              </a:lnSpc>
            </a:pPr>
            <a:r>
              <a:rPr lang="en-US" sz="2400" dirty="0">
                <a:latin typeface="Arial" panose="020B0604020202020204" pitchFamily="34" charset="0"/>
                <a:cs typeface="Arial" panose="020B0604020202020204" pitchFamily="34" charset="0"/>
              </a:rPr>
              <a:t>3, inlet humidity thermometer; </a:t>
            </a:r>
          </a:p>
          <a:p>
            <a:pPr algn="just">
              <a:lnSpc>
                <a:spcPct val="150000"/>
              </a:lnSpc>
            </a:pPr>
            <a:r>
              <a:rPr lang="en-US" sz="2400" dirty="0">
                <a:latin typeface="Arial" panose="020B0604020202020204" pitchFamily="34" charset="0"/>
                <a:cs typeface="Arial" panose="020B0604020202020204" pitchFamily="34" charset="0"/>
              </a:rPr>
              <a:t>4, perforated polyvinyl curtain;</a:t>
            </a:r>
          </a:p>
          <a:p>
            <a:pPr algn="just">
              <a:lnSpc>
                <a:spcPct val="150000"/>
              </a:lnSpc>
            </a:pPr>
            <a:r>
              <a:rPr lang="en-US" sz="2400" dirty="0">
                <a:latin typeface="Arial" panose="020B0604020202020204" pitchFamily="34" charset="0"/>
                <a:cs typeface="Arial" panose="020B0604020202020204" pitchFamily="34" charset="0"/>
              </a:rPr>
              <a:t>5, outlet; and </a:t>
            </a:r>
          </a:p>
          <a:p>
            <a:pPr algn="just">
              <a:lnSpc>
                <a:spcPct val="150000"/>
              </a:lnSpc>
            </a:pPr>
            <a:r>
              <a:rPr lang="en-US" sz="2400" dirty="0">
                <a:latin typeface="Arial" panose="020B0604020202020204" pitchFamily="34" charset="0"/>
                <a:cs typeface="Arial" panose="020B0604020202020204" pitchFamily="34" charset="0"/>
              </a:rPr>
              <a:t>6, outlet humidity thermometer</a:t>
            </a:r>
          </a:p>
        </p:txBody>
      </p:sp>
    </p:spTree>
    <p:extLst>
      <p:ext uri="{BB962C8B-B14F-4D97-AF65-F5344CB8AC3E}">
        <p14:creationId xmlns:p14="http://schemas.microsoft.com/office/powerpoint/2010/main" val="2119241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79C59-05B2-431D-B3A9-7DB0CA2FE07F}"/>
              </a:ext>
            </a:extLst>
          </p:cNvPr>
          <p:cNvSpPr>
            <a:spLocks noGrp="1"/>
          </p:cNvSpPr>
          <p:nvPr>
            <p:ph idx="1"/>
          </p:nvPr>
        </p:nvSpPr>
        <p:spPr>
          <a:xfrm>
            <a:off x="185530" y="185530"/>
            <a:ext cx="11828279" cy="6533322"/>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Effects of Vegetative Cover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
            </a:r>
            <a:r>
              <a:rPr lang="en-US" b="1" dirty="0">
                <a:solidFill>
                  <a:srgbClr val="00B050"/>
                </a:solidFill>
                <a:latin typeface="Arial" panose="020B0604020202020204" pitchFamily="34" charset="0"/>
                <a:cs typeface="Arial" panose="020B0604020202020204" pitchFamily="34" charset="0"/>
              </a:rPr>
              <a:t>type, density, and coverage </a:t>
            </a:r>
            <a:r>
              <a:rPr lang="en-US" dirty="0">
                <a:latin typeface="Arial" panose="020B0604020202020204" pitchFamily="34" charset="0"/>
                <a:cs typeface="Arial" panose="020B0604020202020204" pitchFamily="34" charset="0"/>
              </a:rPr>
              <a:t>of plants influence transpiration losses.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Differences in transpiration rates among individual plants and plant communities can be attributed largely to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differences in rooting characteristics,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stomatal response, and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albedo of plant surfaces.</a:t>
            </a:r>
          </a:p>
        </p:txBody>
      </p:sp>
    </p:spTree>
    <p:extLst>
      <p:ext uri="{BB962C8B-B14F-4D97-AF65-F5344CB8AC3E}">
        <p14:creationId xmlns:p14="http://schemas.microsoft.com/office/powerpoint/2010/main" val="1355027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A1C10-2AFB-41BF-AE21-FB4B35FD1D41}"/>
              </a:ext>
            </a:extLst>
          </p:cNvPr>
          <p:cNvSpPr>
            <a:spLocks noGrp="1"/>
          </p:cNvSpPr>
          <p:nvPr>
            <p:ph idx="1"/>
          </p:nvPr>
        </p:nvSpPr>
        <p:spPr>
          <a:xfrm>
            <a:off x="251791" y="225287"/>
            <a:ext cx="11622157" cy="6493565"/>
          </a:xfrm>
        </p:spPr>
        <p:txBody>
          <a:bodyPr>
            <a:normAutofit/>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Annual transpiration losses are also affected by the duration of a plant’s growing season.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Herbaceous vegetation generally has shorter growing seasons and, as a result, shorter active transpiration seasons than woody shrubs and forest vegetation.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Likewise, deciduous forests normally transpire in a shorter season than conifers.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Transpiration rates of trees are usually higher than most other plants.</a:t>
            </a:r>
          </a:p>
          <a:p>
            <a:endParaRPr lang="en-US" dirty="0"/>
          </a:p>
        </p:txBody>
      </p:sp>
    </p:spTree>
    <p:extLst>
      <p:ext uri="{BB962C8B-B14F-4D97-AF65-F5344CB8AC3E}">
        <p14:creationId xmlns:p14="http://schemas.microsoft.com/office/powerpoint/2010/main" val="2539725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C41D6-43B0-4702-8687-BD7CADD2A078}"/>
              </a:ext>
            </a:extLst>
          </p:cNvPr>
          <p:cNvSpPr>
            <a:spLocks noGrp="1"/>
          </p:cNvSpPr>
          <p:nvPr>
            <p:ph idx="1"/>
          </p:nvPr>
        </p:nvSpPr>
        <p:spPr>
          <a:xfrm>
            <a:off x="132522" y="92765"/>
            <a:ext cx="11807687" cy="6652591"/>
          </a:xfrm>
        </p:spPr>
        <p:txBody>
          <a:bodyPr>
            <a:no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Comparing a bare soil, a herbaceous grassland, and a mature forest can illustrate the effects of changing vegetative cover on transpiration and total </a:t>
            </a:r>
            <a:r>
              <a:rPr lang="en-US" sz="2400" i="1" dirty="0">
                <a:latin typeface="Arial" panose="020B0604020202020204" pitchFamily="34" charset="0"/>
                <a:cs typeface="Arial" panose="020B0604020202020204" pitchFamily="34" charset="0"/>
              </a:rPr>
              <a:t>ET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soil water is abundant in all three sites and other conditions are constant,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Transpiration by plants with a large leaf area and a canopy extending higher above ground can surpass that of smaller plants in such instances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Plant canopies can also increase the rate of vapor flow by creating more turbulent airflow around transpiring surfaces.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effect would be pronounced with some conifers, whose needlelike leaves create numerous small eddies.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Therefore, larger canopied trees can potentially transpire larger amounts of water than from communities dominated by grasses and forbs.</a:t>
            </a:r>
          </a:p>
        </p:txBody>
      </p:sp>
    </p:spTree>
    <p:extLst>
      <p:ext uri="{BB962C8B-B14F-4D97-AF65-F5344CB8AC3E}">
        <p14:creationId xmlns:p14="http://schemas.microsoft.com/office/powerpoint/2010/main" val="4195026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72B7C-79CC-4D64-86E1-DCB8E6EEC26F}"/>
              </a:ext>
            </a:extLst>
          </p:cNvPr>
          <p:cNvSpPr>
            <a:spLocks noGrp="1"/>
          </p:cNvSpPr>
          <p:nvPr>
            <p:ph idx="1"/>
          </p:nvPr>
        </p:nvSpPr>
        <p:spPr>
          <a:xfrm>
            <a:off x="286603" y="163773"/>
            <a:ext cx="11764370" cy="6537278"/>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Once the soil begins to dry, the slower rate of water movement through the drier soil limits the rate of evaporation at the soil surface.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Soil water depletion can occur only to a depth of </a:t>
            </a:r>
            <a:r>
              <a:rPr lang="en-US" sz="2400" dirty="0">
                <a:solidFill>
                  <a:srgbClr val="00B050"/>
                </a:solidFill>
                <a:latin typeface="Arial" panose="020B0604020202020204" pitchFamily="34" charset="0"/>
                <a:cs typeface="Arial" panose="020B0604020202020204" pitchFamily="34" charset="0"/>
              </a:rPr>
              <a:t>0.4 -0.6m </a:t>
            </a:r>
            <a:r>
              <a:rPr lang="en-US" sz="2400" dirty="0">
                <a:latin typeface="Arial" panose="020B0604020202020204" pitchFamily="34" charset="0"/>
                <a:cs typeface="Arial" panose="020B0604020202020204" pitchFamily="34" charset="0"/>
              </a:rPr>
              <a:t>after a given period</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flow of water to the evaporating–transpiring surface of herbaceous vegetation can continue for a longer time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because plant roots grow and extend into greater </a:t>
            </a:r>
            <a:r>
              <a:rPr lang="en-US" dirty="0">
                <a:solidFill>
                  <a:srgbClr val="00B050"/>
                </a:solidFill>
                <a:latin typeface="Arial" panose="020B0604020202020204" pitchFamily="34" charset="0"/>
                <a:cs typeface="Arial" panose="020B0604020202020204" pitchFamily="34" charset="0"/>
              </a:rPr>
              <a:t>depths (1m) </a:t>
            </a:r>
            <a:r>
              <a:rPr lang="en-US" dirty="0">
                <a:latin typeface="Arial" panose="020B0604020202020204" pitchFamily="34" charset="0"/>
                <a:cs typeface="Arial" panose="020B0604020202020204" pitchFamily="34" charset="0"/>
              </a:rPr>
              <a:t>and extract water that </a:t>
            </a:r>
            <a:r>
              <a:rPr lang="en-US" dirty="0">
                <a:solidFill>
                  <a:srgbClr val="00B050"/>
                </a:solidFill>
                <a:latin typeface="Arial" panose="020B0604020202020204" pitchFamily="34" charset="0"/>
                <a:cs typeface="Arial" panose="020B0604020202020204" pitchFamily="34" charset="0"/>
              </a:rPr>
              <a:t>would not evaporate from a bare soil </a:t>
            </a:r>
            <a:r>
              <a:rPr lang="en-US" dirty="0">
                <a:latin typeface="Arial" panose="020B0604020202020204" pitchFamily="34" charset="0"/>
                <a:cs typeface="Arial" panose="020B0604020202020204" pitchFamily="34" charset="0"/>
              </a:rPr>
              <a:t>in the given time.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Deep-rooted forest vegetation is capable of extracting water to depths greater than 2 m and, therefore, has greater access to the soil water reservoir.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Over time, the differences in evaporation from a bare soil versus </a:t>
            </a:r>
            <a:r>
              <a:rPr lang="en-US" sz="2400" i="1" dirty="0">
                <a:latin typeface="Arial" panose="020B0604020202020204" pitchFamily="34" charset="0"/>
                <a:cs typeface="Arial" panose="020B0604020202020204" pitchFamily="34" charset="0"/>
              </a:rPr>
              <a:t>ET </a:t>
            </a:r>
            <a:r>
              <a:rPr lang="en-US" sz="2400" dirty="0">
                <a:latin typeface="Arial" panose="020B0604020202020204" pitchFamily="34" charset="0"/>
                <a:cs typeface="Arial" panose="020B0604020202020204" pitchFamily="34" charset="0"/>
              </a:rPr>
              <a:t>from a forest can be large and s</a:t>
            </a:r>
            <a:r>
              <a:rPr lang="en-US" dirty="0"/>
              <a:t>uch differences can result in differences in </a:t>
            </a:r>
            <a:r>
              <a:rPr lang="en-US" dirty="0">
                <a:solidFill>
                  <a:srgbClr val="00B050"/>
                </a:solidFill>
              </a:rPr>
              <a:t>water yield</a:t>
            </a:r>
            <a:r>
              <a:rPr lang="en-US" dirty="0"/>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583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34AC84-8768-46D4-BBB7-5F2127954FFB}"/>
              </a:ext>
            </a:extLst>
          </p:cNvPr>
          <p:cNvPicPr>
            <a:picLocks noGrp="1" noChangeAspect="1"/>
          </p:cNvPicPr>
          <p:nvPr>
            <p:ph idx="1"/>
          </p:nvPr>
        </p:nvPicPr>
        <p:blipFill>
          <a:blip r:embed="rId3"/>
          <a:stretch>
            <a:fillRect/>
          </a:stretch>
        </p:blipFill>
        <p:spPr>
          <a:xfrm>
            <a:off x="973220" y="197401"/>
            <a:ext cx="9601200" cy="3848431"/>
          </a:xfrm>
          <a:prstGeom prst="rect">
            <a:avLst/>
          </a:prstGeom>
        </p:spPr>
      </p:pic>
      <p:sp>
        <p:nvSpPr>
          <p:cNvPr id="5" name="Rectangle 4">
            <a:extLst>
              <a:ext uri="{FF2B5EF4-FFF2-40B4-BE49-F238E27FC236}">
                <a16:creationId xmlns:a16="http://schemas.microsoft.com/office/drawing/2014/main" id="{2550D756-33C2-45D5-83A1-FF190D7C0210}"/>
              </a:ext>
            </a:extLst>
          </p:cNvPr>
          <p:cNvSpPr/>
          <p:nvPr/>
        </p:nvSpPr>
        <p:spPr>
          <a:xfrm>
            <a:off x="224165" y="4177800"/>
            <a:ext cx="11743669" cy="2862322"/>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Effects of changing vegetative cover on transpiration and total </a:t>
            </a:r>
            <a:r>
              <a:rPr lang="en-US" sz="2400" i="1" dirty="0">
                <a:latin typeface="Arial" panose="020B0604020202020204" pitchFamily="34" charset="0"/>
                <a:cs typeface="Arial" panose="020B0604020202020204" pitchFamily="34" charset="0"/>
              </a:rPr>
              <a:t>ET</a:t>
            </a:r>
            <a:r>
              <a:rPr lang="en-US" sz="2400" dirty="0">
                <a:latin typeface="Arial" panose="020B0604020202020204" pitchFamily="34" charset="0"/>
                <a:cs typeface="Arial" panose="020B0604020202020204" pitchFamily="34" charset="0"/>
              </a:rPr>
              <a:t>. </a:t>
            </a:r>
          </a:p>
          <a:p>
            <a:pPr marL="457200" indent="-457200" algn="just">
              <a:lnSpc>
                <a:spcPct val="150000"/>
              </a:lnSpc>
              <a:buAutoNum type="alphaLcParenBoth"/>
            </a:pPr>
            <a:r>
              <a:rPr lang="en-US" sz="2400" dirty="0">
                <a:latin typeface="Arial" panose="020B0604020202020204" pitchFamily="34" charset="0"/>
                <a:cs typeface="Arial" panose="020B0604020202020204" pitchFamily="34" charset="0"/>
              </a:rPr>
              <a:t>Soil water depletion (cross-hatched areas) of a bare soil, a grassland, and a mature forest (vertical scale exaggerated). </a:t>
            </a:r>
          </a:p>
          <a:p>
            <a:pPr algn="just">
              <a:lnSpc>
                <a:spcPct val="150000"/>
              </a:lnSpc>
            </a:pPr>
            <a:r>
              <a:rPr lang="en-US" sz="2400" b="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The associated accumulated evaporation– evapotranspiration for bare soil conditions</a:t>
            </a:r>
          </a:p>
        </p:txBody>
      </p:sp>
    </p:spTree>
    <p:extLst>
      <p:ext uri="{BB962C8B-B14F-4D97-AF65-F5344CB8AC3E}">
        <p14:creationId xmlns:p14="http://schemas.microsoft.com/office/powerpoint/2010/main" val="415120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3529C-380B-4291-9D7D-AA93DDC9A766}"/>
              </a:ext>
            </a:extLst>
          </p:cNvPr>
          <p:cNvSpPr>
            <a:spLocks noGrp="1"/>
          </p:cNvSpPr>
          <p:nvPr>
            <p:ph idx="1"/>
          </p:nvPr>
        </p:nvSpPr>
        <p:spPr>
          <a:xfrm>
            <a:off x="140677" y="98474"/>
            <a:ext cx="11844997" cy="6759526"/>
          </a:xfrm>
        </p:spPr>
        <p:txBody>
          <a:bodyPr>
            <a:normAutofit fontScale="92500" lnSpcReduction="10000"/>
          </a:bodyPr>
          <a:lstStyle/>
          <a:p>
            <a:pPr>
              <a:lnSpc>
                <a:spcPct val="150000"/>
              </a:lnSpc>
              <a:buFont typeface="Wingdings" panose="05000000000000000000" pitchFamily="2" charset="2"/>
              <a:buChar char="q"/>
            </a:pPr>
            <a:r>
              <a:rPr lang="en-US" sz="2600" dirty="0">
                <a:latin typeface="Arial" panose="020B0604020202020204" pitchFamily="34" charset="0"/>
                <a:cs typeface="Arial" panose="020B0604020202020204" pitchFamily="34" charset="0"/>
              </a:rPr>
              <a:t>The interception components of a growing forest from </a:t>
            </a:r>
            <a:r>
              <a:rPr lang="en-US" sz="2600" b="1" dirty="0">
                <a:solidFill>
                  <a:srgbClr val="00B050"/>
                </a:solidFill>
                <a:latin typeface="Arial" panose="020B0604020202020204" pitchFamily="34" charset="0"/>
                <a:cs typeface="Arial" panose="020B0604020202020204" pitchFamily="34" charset="0"/>
              </a:rPr>
              <a:t>seedling stage to maturity </a:t>
            </a:r>
            <a:r>
              <a:rPr lang="en-US" sz="2600" dirty="0">
                <a:latin typeface="Arial" panose="020B0604020202020204" pitchFamily="34" charset="0"/>
                <a:cs typeface="Arial" panose="020B0604020202020204" pitchFamily="34" charset="0"/>
              </a:rPr>
              <a:t>change as follows:</a:t>
            </a:r>
          </a:p>
          <a:p>
            <a:pPr lvl="1">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a:t>
            </a:r>
            <a:r>
              <a:rPr lang="en-US" sz="2600" baseline="-25000" dirty="0">
                <a:latin typeface="Arial" panose="020B0604020202020204" pitchFamily="34" charset="0"/>
                <a:cs typeface="Arial" panose="020B0604020202020204" pitchFamily="34" charset="0"/>
              </a:rPr>
              <a:t>h</a:t>
            </a:r>
            <a:r>
              <a:rPr lang="en-US" sz="2600" dirty="0">
                <a:latin typeface="Arial" panose="020B0604020202020204" pitchFamily="34" charset="0"/>
                <a:cs typeface="Arial" panose="020B0604020202020204" pitchFamily="34" charset="0"/>
              </a:rPr>
              <a:t> diminishes over time as the canopy cover increases.</a:t>
            </a:r>
          </a:p>
          <a:p>
            <a:pPr lvl="1">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S</a:t>
            </a:r>
            <a:r>
              <a:rPr lang="en-US" sz="2600" baseline="-25000" dirty="0">
                <a:latin typeface="Arial" panose="020B0604020202020204" pitchFamily="34" charset="0"/>
                <a:cs typeface="Arial" panose="020B0604020202020204" pitchFamily="34" charset="0"/>
              </a:rPr>
              <a:t>f</a:t>
            </a:r>
            <a:r>
              <a:rPr lang="en-US" sz="2600" dirty="0">
                <a:latin typeface="Arial" panose="020B0604020202020204" pitchFamily="34" charset="0"/>
                <a:cs typeface="Arial" panose="020B0604020202020204" pitchFamily="34" charset="0"/>
              </a:rPr>
              <a:t> increases over time but is always a small quantity.</a:t>
            </a:r>
          </a:p>
          <a:p>
            <a:pPr lvl="1">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 Storage capacity of vegetation (leaf surface area) and litter increases.</a:t>
            </a:r>
          </a:p>
          <a:p>
            <a:pPr>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Canopy interception </a:t>
            </a:r>
            <a:r>
              <a:rPr lang="en-US" sz="2400" dirty="0">
                <a:latin typeface="Arial" panose="020B0604020202020204" pitchFamily="34" charset="0"/>
                <a:cs typeface="Arial" panose="020B0604020202020204" pitchFamily="34" charset="0"/>
              </a:rPr>
              <a:t>is the rain water that is stored on the leaves and branches of a tree which is subsequently evaporated.</a:t>
            </a:r>
          </a:p>
          <a:p>
            <a:pPr>
              <a:lnSpc>
                <a:spcPct val="150000"/>
              </a:lnSpc>
              <a:buFont typeface="Wingdings" panose="05000000000000000000" pitchFamily="2" charset="2"/>
              <a:buChar char="q"/>
            </a:pPr>
            <a:r>
              <a:rPr lang="en-US" sz="2600" b="1" dirty="0">
                <a:solidFill>
                  <a:srgbClr val="00B050"/>
                </a:solidFill>
                <a:latin typeface="Arial" panose="020B0604020202020204" pitchFamily="34" charset="0"/>
                <a:cs typeface="Arial" panose="020B0604020202020204" pitchFamily="34" charset="0"/>
              </a:rPr>
              <a:t>Forest floor interception </a:t>
            </a:r>
            <a:r>
              <a:rPr lang="en-US" sz="2600" dirty="0">
                <a:latin typeface="Arial" panose="020B0604020202020204" pitchFamily="34" charset="0"/>
                <a:cs typeface="Arial" panose="020B0604020202020204" pitchFamily="34" charset="0"/>
              </a:rPr>
              <a:t>is the part of the </a:t>
            </a:r>
            <a:r>
              <a:rPr lang="en-US" sz="2600" dirty="0" err="1">
                <a:latin typeface="Arial" panose="020B0604020202020204" pitchFamily="34" charset="0"/>
                <a:cs typeface="Arial" panose="020B0604020202020204" pitchFamily="34" charset="0"/>
              </a:rPr>
              <a:t>throughfall</a:t>
            </a:r>
            <a:r>
              <a:rPr lang="en-US" sz="2600" dirty="0">
                <a:latin typeface="Arial" panose="020B0604020202020204" pitchFamily="34" charset="0"/>
                <a:cs typeface="Arial" panose="020B0604020202020204" pitchFamily="34" charset="0"/>
              </a:rPr>
              <a:t> that is temporarily stored in the top layer of the forest floor successively evaporated within a few hours or days during and after the rainfall event. </a:t>
            </a:r>
          </a:p>
          <a:p>
            <a:pPr>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The forest floor can consist of short vegetation (like grasses, mosses, bushes, creeping vegetation),  litter and   bare soil</a:t>
            </a:r>
          </a:p>
        </p:txBody>
      </p:sp>
    </p:spTree>
    <p:extLst>
      <p:ext uri="{BB962C8B-B14F-4D97-AF65-F5344CB8AC3E}">
        <p14:creationId xmlns:p14="http://schemas.microsoft.com/office/powerpoint/2010/main" val="2082661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0D16D-F56B-4E4B-BDC3-67C1EBD3FB1C}"/>
              </a:ext>
            </a:extLst>
          </p:cNvPr>
          <p:cNvSpPr>
            <a:spLocks noGrp="1"/>
          </p:cNvSpPr>
          <p:nvPr>
            <p:ph idx="1"/>
          </p:nvPr>
        </p:nvSpPr>
        <p:spPr>
          <a:xfrm>
            <a:off x="290286" y="188686"/>
            <a:ext cx="11582400" cy="6487885"/>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POTENTIAL EVAPOTRANSPIRATION (PET)</a:t>
            </a:r>
          </a:p>
          <a:p>
            <a:pPr lvl="1" algn="just">
              <a:lnSpc>
                <a:spcPct val="150000"/>
              </a:lnSpc>
              <a:buFont typeface="Wingdings" panose="05000000000000000000" pitchFamily="2" charset="2"/>
              <a:buChar char="v"/>
            </a:pPr>
            <a:r>
              <a:rPr lang="en-US" i="1" dirty="0">
                <a:latin typeface="Arial" panose="020B0604020202020204" pitchFamily="34" charset="0"/>
                <a:cs typeface="Arial" panose="020B0604020202020204" pitchFamily="34" charset="0"/>
              </a:rPr>
              <a:t>PET </a:t>
            </a:r>
            <a:r>
              <a:rPr lang="en-US" dirty="0">
                <a:latin typeface="Arial" panose="020B0604020202020204" pitchFamily="34" charset="0"/>
                <a:cs typeface="Arial" panose="020B0604020202020204" pitchFamily="34" charset="0"/>
              </a:rPr>
              <a:t>was defined as the amount of water transpired in a unit of time by </a:t>
            </a:r>
            <a:r>
              <a:rPr lang="en-US" dirty="0">
                <a:solidFill>
                  <a:srgbClr val="00B050"/>
                </a:solidFill>
                <a:latin typeface="Arial" panose="020B0604020202020204" pitchFamily="34" charset="0"/>
                <a:cs typeface="Arial" panose="020B0604020202020204" pitchFamily="34" charset="0"/>
              </a:rPr>
              <a:t>a short green crop</a:t>
            </a:r>
            <a:r>
              <a:rPr lang="en-US" dirty="0">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completely shading the ground</a:t>
            </a:r>
            <a:r>
              <a:rPr lang="en-US" dirty="0">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of uniform height, and never short of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an expression of the maximum ET that could occur and was </a:t>
            </a:r>
            <a:r>
              <a:rPr lang="en-US" dirty="0">
                <a:solidFill>
                  <a:srgbClr val="00B050"/>
                </a:solidFill>
                <a:latin typeface="Arial" panose="020B0604020202020204" pitchFamily="34" charset="0"/>
                <a:cs typeface="Arial" panose="020B0604020202020204" pitchFamily="34" charset="0"/>
              </a:rPr>
              <a:t>limited only by available energy or radiation </a:t>
            </a:r>
            <a:r>
              <a:rPr lang="en-US" dirty="0">
                <a:latin typeface="Arial" panose="020B0604020202020204" pitchFamily="34" charset="0"/>
                <a:cs typeface="Arial" panose="020B0604020202020204" pitchFamily="34" charset="0"/>
              </a:rPr>
              <a:t>in the case of a short plant crop.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led to thinking that all well-watered soil–plant systems and open bodies of water will lose equal amounts of water with these amounts controlled by available energy</a:t>
            </a:r>
          </a:p>
        </p:txBody>
      </p:sp>
    </p:spTree>
    <p:extLst>
      <p:ext uri="{BB962C8B-B14F-4D97-AF65-F5344CB8AC3E}">
        <p14:creationId xmlns:p14="http://schemas.microsoft.com/office/powerpoint/2010/main" val="2600314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DFC78-C376-4D2D-9B29-C4C4BC3AE7FE}"/>
              </a:ext>
            </a:extLst>
          </p:cNvPr>
          <p:cNvSpPr>
            <a:spLocks noGrp="1"/>
          </p:cNvSpPr>
          <p:nvPr>
            <p:ph idx="1"/>
          </p:nvPr>
        </p:nvSpPr>
        <p:spPr>
          <a:xfrm>
            <a:off x="109182" y="156406"/>
            <a:ext cx="6291618" cy="6701594"/>
          </a:xfrm>
          <a:solidFill>
            <a:schemeClr val="bg1">
              <a:lumMod val="85000"/>
            </a:schemeClr>
          </a:solidFill>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Potential evapotranspiration (PET) is a maximum ET assuming a sufficient supply of soil water to meet the highest demand by plants.</a:t>
            </a:r>
          </a:p>
        </p:txBody>
      </p:sp>
      <p:pic>
        <p:nvPicPr>
          <p:cNvPr id="4" name="Picture 3">
            <a:extLst>
              <a:ext uri="{FF2B5EF4-FFF2-40B4-BE49-F238E27FC236}">
                <a16:creationId xmlns:a16="http://schemas.microsoft.com/office/drawing/2014/main" id="{7F9A2192-7F60-474B-8C21-85181D57CF73}"/>
              </a:ext>
            </a:extLst>
          </p:cNvPr>
          <p:cNvPicPr>
            <a:picLocks noChangeAspect="1"/>
          </p:cNvPicPr>
          <p:nvPr/>
        </p:nvPicPr>
        <p:blipFill>
          <a:blip r:embed="rId2"/>
          <a:stretch>
            <a:fillRect/>
          </a:stretch>
        </p:blipFill>
        <p:spPr>
          <a:xfrm>
            <a:off x="1726176" y="1883391"/>
            <a:ext cx="4579090" cy="4974609"/>
          </a:xfrm>
          <a:prstGeom prst="rect">
            <a:avLst/>
          </a:prstGeom>
        </p:spPr>
      </p:pic>
      <p:sp>
        <p:nvSpPr>
          <p:cNvPr id="6" name="Rectangle 5">
            <a:extLst>
              <a:ext uri="{FF2B5EF4-FFF2-40B4-BE49-F238E27FC236}">
                <a16:creationId xmlns:a16="http://schemas.microsoft.com/office/drawing/2014/main" id="{8FAA9682-28E0-40AE-A3DE-B81D867964DE}"/>
              </a:ext>
            </a:extLst>
          </p:cNvPr>
          <p:cNvSpPr/>
          <p:nvPr/>
        </p:nvSpPr>
        <p:spPr>
          <a:xfrm>
            <a:off x="6537278" y="156406"/>
            <a:ext cx="5545541" cy="1938992"/>
          </a:xfrm>
          <a:prstGeom prst="rect">
            <a:avLst/>
          </a:prstGeom>
        </p:spPr>
        <p:txBody>
          <a:bodyPr wrap="square">
            <a:spAutoFit/>
          </a:bodyPr>
          <a:lstStyle/>
          <a:p>
            <a:pPr marL="342900" indent="-342900" algn="just">
              <a:lnSpc>
                <a:spcPts val="3600"/>
              </a:lnSpc>
              <a:buFont typeface="Wingdings" panose="05000000000000000000" pitchFamily="2" charset="2"/>
              <a:buChar char="v"/>
            </a:pPr>
            <a:r>
              <a:rPr lang="en-US" sz="2400" b="1" dirty="0">
                <a:solidFill>
                  <a:srgbClr val="000000"/>
                </a:solidFill>
                <a:latin typeface="Arial" panose="020B0604020202020204" pitchFamily="34" charset="0"/>
              </a:rPr>
              <a:t>Actual evapotranspiration(AET) </a:t>
            </a:r>
            <a:r>
              <a:rPr lang="en-US" sz="2400" dirty="0">
                <a:solidFill>
                  <a:srgbClr val="000000"/>
                </a:solidFill>
                <a:latin typeface="Arial" panose="020B0604020202020204" pitchFamily="34" charset="0"/>
              </a:rPr>
              <a:t>is the actual ET that occurs under natural field conditions (i.e., variable soil water contents). </a:t>
            </a:r>
            <a:endParaRPr lang="en-US" sz="2400" dirty="0"/>
          </a:p>
        </p:txBody>
      </p:sp>
      <p:pic>
        <p:nvPicPr>
          <p:cNvPr id="7" name="Picture 6">
            <a:extLst>
              <a:ext uri="{FF2B5EF4-FFF2-40B4-BE49-F238E27FC236}">
                <a16:creationId xmlns:a16="http://schemas.microsoft.com/office/drawing/2014/main" id="{623E75B2-0DDF-41FB-8561-6A6CFAE438BF}"/>
              </a:ext>
            </a:extLst>
          </p:cNvPr>
          <p:cNvPicPr>
            <a:picLocks noChangeAspect="1"/>
          </p:cNvPicPr>
          <p:nvPr/>
        </p:nvPicPr>
        <p:blipFill>
          <a:blip r:embed="rId3"/>
          <a:stretch>
            <a:fillRect/>
          </a:stretch>
        </p:blipFill>
        <p:spPr>
          <a:xfrm>
            <a:off x="6537278" y="2688608"/>
            <a:ext cx="3125772" cy="4012986"/>
          </a:xfrm>
          <a:prstGeom prst="rect">
            <a:avLst/>
          </a:prstGeom>
        </p:spPr>
      </p:pic>
      <p:pic>
        <p:nvPicPr>
          <p:cNvPr id="8" name="Picture 7">
            <a:extLst>
              <a:ext uri="{FF2B5EF4-FFF2-40B4-BE49-F238E27FC236}">
                <a16:creationId xmlns:a16="http://schemas.microsoft.com/office/drawing/2014/main" id="{99796584-5EB5-4BAB-BD6A-CF6266C1001A}"/>
              </a:ext>
            </a:extLst>
          </p:cNvPr>
          <p:cNvPicPr>
            <a:picLocks noChangeAspect="1"/>
          </p:cNvPicPr>
          <p:nvPr/>
        </p:nvPicPr>
        <p:blipFill>
          <a:blip r:embed="rId4"/>
          <a:stretch>
            <a:fillRect/>
          </a:stretch>
        </p:blipFill>
        <p:spPr>
          <a:xfrm>
            <a:off x="9663050" y="1944534"/>
            <a:ext cx="2528950" cy="1938992"/>
          </a:xfrm>
          <a:prstGeom prst="rect">
            <a:avLst/>
          </a:prstGeom>
        </p:spPr>
      </p:pic>
      <p:sp>
        <p:nvSpPr>
          <p:cNvPr id="9" name="Rectangle 8">
            <a:extLst>
              <a:ext uri="{FF2B5EF4-FFF2-40B4-BE49-F238E27FC236}">
                <a16:creationId xmlns:a16="http://schemas.microsoft.com/office/drawing/2014/main" id="{AD3A809A-23B7-4FD1-8042-DCA5A982E0EC}"/>
              </a:ext>
            </a:extLst>
          </p:cNvPr>
          <p:cNvSpPr/>
          <p:nvPr/>
        </p:nvSpPr>
        <p:spPr>
          <a:xfrm>
            <a:off x="9908274" y="4180131"/>
            <a:ext cx="2174543" cy="1754326"/>
          </a:xfrm>
          <a:prstGeom prst="rect">
            <a:avLst/>
          </a:prstGeom>
        </p:spPr>
        <p:txBody>
          <a:bodyPr wrap="square">
            <a:spAutoFit/>
          </a:bodyPr>
          <a:lstStyle/>
          <a:p>
            <a:r>
              <a:rPr lang="en-US" dirty="0">
                <a:solidFill>
                  <a:srgbClr val="000000"/>
                </a:solidFill>
                <a:latin typeface="Arial" panose="020B0604020202020204" pitchFamily="34" charset="0"/>
              </a:rPr>
              <a:t>If the soil-water content is low, stomata openings will reduce in size and hence, lower transpiration. </a:t>
            </a:r>
            <a:endParaRPr lang="en-US" dirty="0"/>
          </a:p>
        </p:txBody>
      </p:sp>
    </p:spTree>
    <p:extLst>
      <p:ext uri="{BB962C8B-B14F-4D97-AF65-F5344CB8AC3E}">
        <p14:creationId xmlns:p14="http://schemas.microsoft.com/office/powerpoint/2010/main" val="4080554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D9FD-6202-4636-B99F-9603D55F13D6}"/>
              </a:ext>
            </a:extLst>
          </p:cNvPr>
          <p:cNvSpPr>
            <a:spLocks noGrp="1"/>
          </p:cNvSpPr>
          <p:nvPr>
            <p:ph idx="1"/>
          </p:nvPr>
        </p:nvSpPr>
        <p:spPr>
          <a:xfrm>
            <a:off x="191069" y="177421"/>
            <a:ext cx="11709779" cy="6291617"/>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Several methods of estimating </a:t>
            </a:r>
            <a:r>
              <a:rPr lang="en-US" sz="2400" i="1" dirty="0">
                <a:latin typeface="Arial" panose="020B0604020202020204" pitchFamily="34" charset="0"/>
                <a:cs typeface="Arial" panose="020B0604020202020204" pitchFamily="34" charset="0"/>
              </a:rPr>
              <a:t>PET </a:t>
            </a:r>
            <a:r>
              <a:rPr lang="en-US" sz="2400" dirty="0">
                <a:latin typeface="Arial" panose="020B0604020202020204" pitchFamily="34" charset="0"/>
                <a:cs typeface="Arial" panose="020B0604020202020204" pitchFamily="34" charset="0"/>
              </a:rPr>
              <a:t>are available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equations and relationships used to approximate </a:t>
            </a:r>
            <a:r>
              <a:rPr lang="en-US" sz="2400" i="1" dirty="0">
                <a:latin typeface="Arial" panose="020B0604020202020204" pitchFamily="34" charset="0"/>
                <a:cs typeface="Arial" panose="020B0604020202020204" pitchFamily="34" charset="0"/>
              </a:rPr>
              <a:t>PET </a:t>
            </a:r>
            <a:r>
              <a:rPr lang="en-US" sz="2400" dirty="0">
                <a:latin typeface="Arial" panose="020B0604020202020204" pitchFamily="34" charset="0"/>
                <a:cs typeface="Arial" panose="020B0604020202020204" pitchFamily="34" charset="0"/>
              </a:rPr>
              <a:t>should be considered only as indices of </a:t>
            </a:r>
            <a:r>
              <a:rPr lang="en-US" sz="2400" i="1" dirty="0">
                <a:latin typeface="Arial" panose="020B0604020202020204" pitchFamily="34" charset="0"/>
                <a:cs typeface="Arial" panose="020B0604020202020204" pitchFamily="34" charset="0"/>
              </a:rPr>
              <a:t>PET</a:t>
            </a:r>
            <a:r>
              <a:rPr lang="en-US" sz="24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Empirical relationships can be used to approximate </a:t>
            </a:r>
            <a:r>
              <a:rPr lang="en-US" sz="2400" i="1" dirty="0">
                <a:latin typeface="Arial" panose="020B0604020202020204" pitchFamily="34" charset="0"/>
                <a:cs typeface="Arial" panose="020B0604020202020204" pitchFamily="34" charset="0"/>
              </a:rPr>
              <a:t>PET</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Those relationships that require only air </a:t>
            </a:r>
            <a:r>
              <a:rPr lang="en-US" sz="2400" dirty="0">
                <a:solidFill>
                  <a:srgbClr val="00B050"/>
                </a:solidFill>
                <a:latin typeface="Arial" panose="020B0604020202020204" pitchFamily="34" charset="0"/>
                <a:cs typeface="Arial" panose="020B0604020202020204" pitchFamily="34" charset="0"/>
              </a:rPr>
              <a:t>temperature data </a:t>
            </a:r>
            <a:r>
              <a:rPr lang="en-US" sz="2400" dirty="0">
                <a:latin typeface="Arial" panose="020B0604020202020204" pitchFamily="34" charset="0"/>
                <a:cs typeface="Arial" panose="020B0604020202020204" pitchFamily="34" charset="0"/>
              </a:rPr>
              <a:t>are attractive to hydrologists because they are simple and the data are readily available in most areas.</a:t>
            </a:r>
          </a:p>
        </p:txBody>
      </p:sp>
    </p:spTree>
    <p:extLst>
      <p:ext uri="{BB962C8B-B14F-4D97-AF65-F5344CB8AC3E}">
        <p14:creationId xmlns:p14="http://schemas.microsoft.com/office/powerpoint/2010/main" val="2703372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0B5A4-41CF-42FD-AD28-A428E6947AF8}"/>
              </a:ext>
            </a:extLst>
          </p:cNvPr>
          <p:cNvSpPr>
            <a:spLocks noGrp="1"/>
          </p:cNvSpPr>
          <p:nvPr>
            <p:ph idx="1"/>
          </p:nvPr>
        </p:nvSpPr>
        <p:spPr>
          <a:xfrm>
            <a:off x="272954" y="272954"/>
            <a:ext cx="11737075" cy="6332561"/>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ESTIMATING ACTUAL EVAPOTRANSPIRATION</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At the watershed scale, </a:t>
            </a:r>
            <a:r>
              <a:rPr lang="en-US" i="1" dirty="0">
                <a:latin typeface="Arial" panose="020B0604020202020204" pitchFamily="34" charset="0"/>
                <a:cs typeface="Arial" panose="020B0604020202020204" pitchFamily="34" charset="0"/>
              </a:rPr>
              <a:t>ET </a:t>
            </a:r>
            <a:r>
              <a:rPr lang="en-US" dirty="0">
                <a:latin typeface="Arial" panose="020B0604020202020204" pitchFamily="34" charset="0"/>
                <a:cs typeface="Arial" panose="020B0604020202020204" pitchFamily="34" charset="0"/>
              </a:rPr>
              <a:t>losses are affected by net radiation, advection, turbulent transport, and vegetative characteristics including plant structure, leaf area, stomatal resistance, canopy resistance, and plant water availability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 a result of the variable factors that affect actual </a:t>
            </a:r>
            <a:r>
              <a:rPr lang="en-US" i="1" dirty="0">
                <a:latin typeface="Arial" panose="020B0604020202020204" pitchFamily="34" charset="0"/>
                <a:cs typeface="Arial" panose="020B0604020202020204" pitchFamily="34" charset="0"/>
              </a:rPr>
              <a:t>ET</a:t>
            </a:r>
            <a:r>
              <a:rPr lang="en-US" dirty="0">
                <a:latin typeface="Arial" panose="020B0604020202020204" pitchFamily="34" charset="0"/>
                <a:cs typeface="Arial" panose="020B0604020202020204" pitchFamily="34" charset="0"/>
              </a:rPr>
              <a:t>, there are no practical field methods available to measure </a:t>
            </a:r>
            <a:r>
              <a:rPr lang="en-US" i="1" dirty="0">
                <a:latin typeface="Arial" panose="020B0604020202020204" pitchFamily="34" charset="0"/>
                <a:cs typeface="Arial" panose="020B0604020202020204" pitchFamily="34" charset="0"/>
              </a:rPr>
              <a:t>ET </a:t>
            </a:r>
            <a:r>
              <a:rPr lang="en-US" dirty="0">
                <a:latin typeface="Arial" panose="020B0604020202020204" pitchFamily="34" charset="0"/>
                <a:cs typeface="Arial" panose="020B0604020202020204" pitchFamily="34" charset="0"/>
              </a:rPr>
              <a:t>on a watershed landscape.</a:t>
            </a:r>
          </a:p>
        </p:txBody>
      </p:sp>
    </p:spTree>
    <p:extLst>
      <p:ext uri="{BB962C8B-B14F-4D97-AF65-F5344CB8AC3E}">
        <p14:creationId xmlns:p14="http://schemas.microsoft.com/office/powerpoint/2010/main" val="1441563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30E57-AAAF-4541-ACD7-3488E1C853EF}"/>
              </a:ext>
            </a:extLst>
          </p:cNvPr>
          <p:cNvSpPr>
            <a:spLocks noGrp="1"/>
          </p:cNvSpPr>
          <p:nvPr>
            <p:ph idx="1"/>
          </p:nvPr>
        </p:nvSpPr>
        <p:spPr>
          <a:xfrm>
            <a:off x="286603" y="122830"/>
            <a:ext cx="11682484" cy="6469039"/>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most watershed-level studies, the best estimates of vegetative effects on actual </a:t>
            </a:r>
            <a:r>
              <a:rPr lang="en-US" sz="2400" i="1" dirty="0">
                <a:latin typeface="Arial" panose="020B0604020202020204" pitchFamily="34" charset="0"/>
                <a:cs typeface="Arial" panose="020B0604020202020204" pitchFamily="34" charset="0"/>
              </a:rPr>
              <a:t>ET </a:t>
            </a:r>
            <a:r>
              <a:rPr lang="en-US" sz="2400" dirty="0">
                <a:latin typeface="Arial" panose="020B0604020202020204" pitchFamily="34" charset="0"/>
                <a:cs typeface="Arial" panose="020B0604020202020204" pitchFamily="34" charset="0"/>
              </a:rPr>
              <a:t>come from a combination of </a:t>
            </a:r>
            <a:r>
              <a:rPr lang="en-US" sz="2400" b="1" dirty="0">
                <a:solidFill>
                  <a:srgbClr val="00B050"/>
                </a:solidFill>
                <a:latin typeface="Arial" panose="020B0604020202020204" pitchFamily="34" charset="0"/>
                <a:cs typeface="Arial" panose="020B0604020202020204" pitchFamily="34" charset="0"/>
              </a:rPr>
              <a:t>process studies, water budget analyses and paired-watershed experiments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Example of paired-watershed experiments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two similar watersheds with mixed hardwood forests were calibrated and one was subsequently cleared of all living vegetation</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By suppressing vegetative regrowth with herbicides on the cleared watershed, water yield was increased on average of 290 mm/ year over a 3-year period; these changes were largely due to reduced transpiration.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An accurate determination of total transpiration was not possible because evaporation from soil and litter was not suppressed.</a:t>
            </a:r>
          </a:p>
        </p:txBody>
      </p:sp>
    </p:spTree>
    <p:extLst>
      <p:ext uri="{BB962C8B-B14F-4D97-AF65-F5344CB8AC3E}">
        <p14:creationId xmlns:p14="http://schemas.microsoft.com/office/powerpoint/2010/main" val="1775243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A8EF1-802E-447E-82D9-2E1983A14DFC}"/>
              </a:ext>
            </a:extLst>
          </p:cNvPr>
          <p:cNvSpPr>
            <a:spLocks noGrp="1"/>
          </p:cNvSpPr>
          <p:nvPr>
            <p:ph sz="half" idx="1"/>
          </p:nvPr>
        </p:nvSpPr>
        <p:spPr>
          <a:xfrm>
            <a:off x="341195" y="163773"/>
            <a:ext cx="6305265" cy="2470245"/>
          </a:xfrm>
          <a:solidFill>
            <a:schemeClr val="bg1">
              <a:lumMod val="95000"/>
            </a:schemeClr>
          </a:solidFill>
        </p:spPr>
        <p:txBody>
          <a:bodyPr>
            <a:normAutofit fontScale="92500" lnSpcReduction="2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treatment period following vegetation clearing shows an increase in streamflow at watershed B.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change in streamflow is largely attributed to changes in </a:t>
            </a:r>
            <a:r>
              <a:rPr lang="en-US" sz="2400" i="1" dirty="0">
                <a:latin typeface="Arial" panose="020B0604020202020204" pitchFamily="34" charset="0"/>
                <a:cs typeface="Arial" panose="020B0604020202020204" pitchFamily="34" charset="0"/>
              </a:rPr>
              <a:t>ET</a:t>
            </a:r>
            <a:endParaRPr lang="en-US" sz="2400" dirty="0">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4EE7C470-8263-4D5A-B6EB-27C3E428EAF7}"/>
              </a:ext>
            </a:extLst>
          </p:cNvPr>
          <p:cNvPicPr>
            <a:picLocks noGrp="1" noChangeAspect="1"/>
          </p:cNvPicPr>
          <p:nvPr>
            <p:ph sz="half" idx="2"/>
          </p:nvPr>
        </p:nvPicPr>
        <p:blipFill>
          <a:blip r:embed="rId2"/>
          <a:stretch>
            <a:fillRect/>
          </a:stretch>
        </p:blipFill>
        <p:spPr>
          <a:xfrm>
            <a:off x="6755642" y="163773"/>
            <a:ext cx="5254388" cy="6496333"/>
          </a:xfrm>
          <a:prstGeom prst="rect">
            <a:avLst/>
          </a:prstGeom>
        </p:spPr>
      </p:pic>
      <p:pic>
        <p:nvPicPr>
          <p:cNvPr id="9" name="Picture 8">
            <a:extLst>
              <a:ext uri="{FF2B5EF4-FFF2-40B4-BE49-F238E27FC236}">
                <a16:creationId xmlns:a16="http://schemas.microsoft.com/office/drawing/2014/main" id="{3B24A179-E9F0-46F3-ADFA-72CE9B289871}"/>
              </a:ext>
            </a:extLst>
          </p:cNvPr>
          <p:cNvPicPr>
            <a:picLocks noChangeAspect="1"/>
          </p:cNvPicPr>
          <p:nvPr/>
        </p:nvPicPr>
        <p:blipFill>
          <a:blip r:embed="rId3"/>
          <a:stretch>
            <a:fillRect/>
          </a:stretch>
        </p:blipFill>
        <p:spPr>
          <a:xfrm>
            <a:off x="181970" y="2797791"/>
            <a:ext cx="6464489" cy="3896437"/>
          </a:xfrm>
          <a:prstGeom prst="rect">
            <a:avLst/>
          </a:prstGeom>
        </p:spPr>
      </p:pic>
    </p:spTree>
    <p:extLst>
      <p:ext uri="{BB962C8B-B14F-4D97-AF65-F5344CB8AC3E}">
        <p14:creationId xmlns:p14="http://schemas.microsoft.com/office/powerpoint/2010/main" val="3214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1BB88-132D-43AE-BE6E-AAF5263CF7D1}"/>
              </a:ext>
            </a:extLst>
          </p:cNvPr>
          <p:cNvSpPr>
            <a:spLocks noGrp="1"/>
          </p:cNvSpPr>
          <p:nvPr>
            <p:ph idx="1"/>
          </p:nvPr>
        </p:nvSpPr>
        <p:spPr>
          <a:xfrm>
            <a:off x="267285" y="225084"/>
            <a:ext cx="11563643" cy="6457070"/>
          </a:xfrm>
        </p:spPr>
        <p:txBody>
          <a:bodyPr>
            <a:normAutofit/>
          </a:bodyPr>
          <a:lstStyle/>
          <a:p>
            <a:pPr algn="just">
              <a:lnSpc>
                <a:spcPct val="150000"/>
              </a:lnSpc>
              <a:buFont typeface="Wingdings" panose="05000000000000000000" pitchFamily="2" charset="2"/>
              <a:buChar char="q"/>
            </a:pPr>
            <a:r>
              <a:rPr lang="en-US" sz="2400" b="1" dirty="0" err="1">
                <a:solidFill>
                  <a:srgbClr val="00B050"/>
                </a:solidFill>
                <a:latin typeface="Arial" panose="020B0604020202020204" pitchFamily="34" charset="0"/>
                <a:cs typeface="Arial" pitchFamily="34" charset="0"/>
              </a:rPr>
              <a:t>Throughfall</a:t>
            </a:r>
            <a:endParaRPr lang="en-US" sz="2400" b="1" dirty="0">
              <a:solidFill>
                <a:srgbClr val="00B050"/>
              </a:solidFill>
              <a:latin typeface="Arial" panose="020B0604020202020204" pitchFamily="34" charset="0"/>
              <a:cs typeface="Arial"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itchFamily="34" charset="0"/>
              </a:rPr>
              <a:t>The water which falls through spaces in the vegetation canopy, or which drips from the leaves, twigs and stems and falls to the ground</a:t>
            </a:r>
          </a:p>
          <a:p>
            <a:pPr lvl="1" algn="just">
              <a:lnSpc>
                <a:spcPct val="150000"/>
              </a:lnSpc>
              <a:buFont typeface="Wingdings" panose="05000000000000000000" pitchFamily="2" charset="2"/>
              <a:buChar char="v"/>
            </a:pPr>
            <a:r>
              <a:rPr lang="en-US" dirty="0">
                <a:latin typeface="Arial" panose="020B0604020202020204" pitchFamily="34" charset="0"/>
                <a:cs typeface="Arial" pitchFamily="34" charset="0"/>
              </a:rPr>
              <a:t>Canopy coverage, total leaf area, the number of layers of vegetation, and rainfall intensity determine how much of the gross rainfall reaches the forest floor. </a:t>
            </a:r>
          </a:p>
          <a:p>
            <a:pPr lvl="1" algn="just">
              <a:lnSpc>
                <a:spcPct val="150000"/>
              </a:lnSpc>
              <a:buFont typeface="Wingdings" panose="05000000000000000000" pitchFamily="2" charset="2"/>
              <a:buChar char="v"/>
            </a:pPr>
            <a:r>
              <a:rPr lang="en-US" dirty="0">
                <a:latin typeface="Arial" panose="020B0604020202020204" pitchFamily="34" charset="0"/>
                <a:cs typeface="Arial" pitchFamily="34" charset="0"/>
              </a:rPr>
              <a:t>The size and shape of canopy openings affect the amount, intensity, and spatial distribution of </a:t>
            </a:r>
            <a:r>
              <a:rPr lang="en-US" dirty="0" err="1">
                <a:latin typeface="Arial" panose="020B0604020202020204" pitchFamily="34" charset="0"/>
                <a:cs typeface="Arial" panose="020B0604020202020204" pitchFamily="34" charset="0"/>
              </a:rPr>
              <a:t>throughfall</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shape of the forest overstory, particularly the branch and leaf angles, can concentrate </a:t>
            </a:r>
            <a:r>
              <a:rPr lang="en-US" dirty="0" err="1">
                <a:latin typeface="Arial" panose="020B0604020202020204" pitchFamily="34" charset="0"/>
                <a:cs typeface="Arial" panose="020B0604020202020204" pitchFamily="34" charset="0"/>
              </a:rPr>
              <a:t>throughfall</a:t>
            </a:r>
            <a:r>
              <a:rPr lang="en-US" dirty="0">
                <a:latin typeface="Arial" panose="020B0604020202020204" pitchFamily="34" charset="0"/>
                <a:cs typeface="Arial" panose="020B0604020202020204" pitchFamily="34" charset="0"/>
              </a:rPr>
              <a:t> in drip points with larger drop sizes, velocities, and kinetic energy than from rainfall in adjacent open areas.</a:t>
            </a:r>
          </a:p>
        </p:txBody>
      </p:sp>
    </p:spTree>
    <p:extLst>
      <p:ext uri="{BB962C8B-B14F-4D97-AF65-F5344CB8AC3E}">
        <p14:creationId xmlns:p14="http://schemas.microsoft.com/office/powerpoint/2010/main" val="371084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F6C75-1EF1-463B-9C66-CAA686B92CCF}"/>
              </a:ext>
            </a:extLst>
          </p:cNvPr>
          <p:cNvSpPr>
            <a:spLocks noGrp="1"/>
          </p:cNvSpPr>
          <p:nvPr>
            <p:ph idx="1"/>
          </p:nvPr>
        </p:nvSpPr>
        <p:spPr>
          <a:xfrm>
            <a:off x="211015" y="182880"/>
            <a:ext cx="11802794" cy="6555545"/>
          </a:xfrm>
        </p:spPr>
        <p:txBody>
          <a:bodyPr>
            <a:noAutofit/>
          </a:bodyPr>
          <a:lstStyle/>
          <a:p>
            <a:pPr>
              <a:lnSpc>
                <a:spcPct val="150000"/>
              </a:lnSpc>
              <a:buFont typeface="Wingdings" panose="05000000000000000000" pitchFamily="2" charset="2"/>
              <a:buChar char="q"/>
            </a:pPr>
            <a:r>
              <a:rPr lang="en-US" sz="2400" dirty="0">
                <a:latin typeface="Arial" pitchFamily="34" charset="0"/>
                <a:cs typeface="Arial" pitchFamily="34" charset="0"/>
              </a:rPr>
              <a:t>Stemflow</a:t>
            </a:r>
          </a:p>
          <a:p>
            <a:pPr lvl="1">
              <a:lnSpc>
                <a:spcPct val="150000"/>
              </a:lnSpc>
              <a:buFont typeface="Wingdings" panose="05000000000000000000" pitchFamily="2" charset="2"/>
              <a:buChar char="v"/>
            </a:pPr>
            <a:r>
              <a:rPr lang="en-US" dirty="0">
                <a:latin typeface="Arial" pitchFamily="34" charset="0"/>
                <a:cs typeface="Arial" pitchFamily="34" charset="0"/>
              </a:rPr>
              <a:t>The water which trickles along the stems and branches and down the main </a:t>
            </a:r>
            <a:r>
              <a:rPr lang="en-US" dirty="0">
                <a:solidFill>
                  <a:srgbClr val="00B050"/>
                </a:solidFill>
                <a:latin typeface="Arial" pitchFamily="34" charset="0"/>
                <a:cs typeface="Arial" pitchFamily="34" charset="0"/>
              </a:rPr>
              <a:t>stem or trunk </a:t>
            </a:r>
            <a:r>
              <a:rPr lang="en-US" dirty="0">
                <a:latin typeface="Arial" pitchFamily="34" charset="0"/>
                <a:cs typeface="Arial" pitchFamily="34" charset="0"/>
              </a:rPr>
              <a:t>to the ground surface. </a:t>
            </a:r>
          </a:p>
          <a:p>
            <a:pPr lvl="1">
              <a:lnSpc>
                <a:spcPct val="150000"/>
              </a:lnSpc>
              <a:buFont typeface="Wingdings" panose="05000000000000000000" pitchFamily="2" charset="2"/>
              <a:buChar char="v"/>
            </a:pPr>
            <a:r>
              <a:rPr lang="en-US" dirty="0">
                <a:latin typeface="Arial" pitchFamily="34" charset="0"/>
                <a:cs typeface="Arial" pitchFamily="34" charset="0"/>
              </a:rPr>
              <a:t>It usually less than 2% of gross annual precipitation, is affected by </a:t>
            </a:r>
            <a:r>
              <a:rPr lang="en-US" b="1" dirty="0">
                <a:solidFill>
                  <a:srgbClr val="00B050"/>
                </a:solidFill>
                <a:latin typeface="Arial" pitchFamily="34" charset="0"/>
                <a:cs typeface="Arial" pitchFamily="34" charset="0"/>
              </a:rPr>
              <a:t>branch attitude, shape of tree crowns, and roughness of bark. </a:t>
            </a:r>
          </a:p>
          <a:p>
            <a:pPr lvl="1">
              <a:lnSpc>
                <a:spcPct val="150000"/>
              </a:lnSpc>
              <a:buFont typeface="Wingdings" panose="05000000000000000000" pitchFamily="2" charset="2"/>
              <a:buChar char="v"/>
            </a:pPr>
            <a:r>
              <a:rPr lang="en-US" dirty="0">
                <a:latin typeface="Arial" pitchFamily="34" charset="0"/>
                <a:cs typeface="Arial" pitchFamily="34" charset="0"/>
              </a:rPr>
              <a:t>Tree with rough bark generally retain more water and exhibit less stemflow than those with smooth bark.</a:t>
            </a:r>
          </a:p>
          <a:p>
            <a:pPr lvl="1">
              <a:lnSpc>
                <a:spcPct val="150000"/>
              </a:lnSpc>
              <a:buFont typeface="Wingdings" panose="05000000000000000000" pitchFamily="2" charset="2"/>
              <a:buChar char="v"/>
            </a:pPr>
            <a:r>
              <a:rPr lang="en-US" dirty="0">
                <a:latin typeface="Arial" pitchFamily="34" charset="0"/>
                <a:cs typeface="Arial" pitchFamily="34" charset="0"/>
              </a:rPr>
              <a:t>Although it is not a large quantity in terms of an annual water budget, the process  can be an important mechanism of replenishing soil moisture. </a:t>
            </a:r>
          </a:p>
          <a:p>
            <a:pPr lvl="1">
              <a:lnSpc>
                <a:spcPct val="150000"/>
              </a:lnSpc>
              <a:buFont typeface="Wingdings" panose="05000000000000000000" pitchFamily="2" charset="2"/>
              <a:buChar char="v"/>
            </a:pPr>
            <a:r>
              <a:rPr lang="en-US" dirty="0">
                <a:latin typeface="Arial" pitchFamily="34" charset="0"/>
                <a:cs typeface="Arial" pitchFamily="34" charset="0"/>
              </a:rPr>
              <a:t>Stemflow concentrates water in a small area near the base of the tree stem; that can </a:t>
            </a:r>
            <a:r>
              <a:rPr lang="en-US" b="1" dirty="0">
                <a:solidFill>
                  <a:srgbClr val="00B050"/>
                </a:solidFill>
                <a:latin typeface="Arial" pitchFamily="34" charset="0"/>
                <a:cs typeface="Arial" pitchFamily="34" charset="0"/>
              </a:rPr>
              <a:t>flow quickly and penetrate deeply into the soil through root channels</a:t>
            </a:r>
            <a:endParaRPr lang="en-US" b="1" dirty="0">
              <a:solidFill>
                <a:srgbClr val="00B050"/>
              </a:solidFill>
            </a:endParaRPr>
          </a:p>
        </p:txBody>
      </p:sp>
    </p:spTree>
    <p:extLst>
      <p:ext uri="{BB962C8B-B14F-4D97-AF65-F5344CB8AC3E}">
        <p14:creationId xmlns:p14="http://schemas.microsoft.com/office/powerpoint/2010/main" val="2964242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11546</TotalTime>
  <Words>5584</Words>
  <Application>Microsoft Office PowerPoint</Application>
  <PresentationFormat>Widescreen</PresentationFormat>
  <Paragraphs>392</Paragraphs>
  <Slides>75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Types of Interception</vt:lpstr>
      <vt:lpstr>Components of Interception</vt:lpstr>
      <vt:lpstr>PowerPoint Presentation</vt:lpstr>
      <vt:lpstr>PowerPoint Presentation</vt:lpstr>
      <vt:lpstr>PowerPoint Presentation</vt:lpstr>
      <vt:lpstr>PowerPoint Presentation</vt:lpstr>
      <vt:lpstr>Hydrologic Importance of Interception</vt:lpstr>
      <vt:lpstr>PowerPoint Presentation</vt:lpstr>
      <vt:lpstr>PowerPoint Presentation</vt:lpstr>
      <vt:lpstr>PowerPoint Presentation</vt:lpstr>
      <vt:lpstr>The role of interception in the water balance</vt:lpstr>
      <vt:lpstr>2. Net Loss of Water /Negative relation</vt:lpstr>
      <vt:lpstr>3. Net Gain of Water /positive  relation.</vt:lpstr>
      <vt:lpstr>Fog drip occurs on the windward edge of upstanding vegetation, and on high crests and ridges.  </vt:lpstr>
      <vt:lpstr>PowerPoint Presentation</vt:lpstr>
      <vt:lpstr>Factors affecting interception</vt:lpstr>
      <vt:lpstr>PowerPoint Presentation</vt:lpstr>
      <vt:lpstr>PowerPoint Presentation</vt:lpstr>
      <vt:lpstr>PowerPoint Presentation</vt:lpstr>
      <vt:lpstr>PowerPoint Presentation</vt:lpstr>
      <vt:lpstr>Measurement of interception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EVAPORATION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 Evaporation Method</vt:lpstr>
      <vt:lpstr>PowerPoint Presentation</vt:lpstr>
      <vt:lpstr>PowerPoint Presentation</vt:lpstr>
      <vt:lpstr>PowerPoint Presentation</vt:lpstr>
      <vt:lpstr>EVAPORATION FROM SOIL SURFACES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194</cp:revision>
  <dcterms:created xsi:type="dcterms:W3CDTF">2018-05-16T11:57:09Z</dcterms:created>
  <dcterms:modified xsi:type="dcterms:W3CDTF">2019-11-22T12:06:52Z</dcterms:modified>
</cp:coreProperties>
</file>