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7"/>
  </p:notesMasterIdLst>
  <p:handoutMasterIdLst>
    <p:handoutMasterId r:id="rId128"/>
  </p:handoutMasterIdLst>
  <p:sldIdLst>
    <p:sldId id="304" r:id="rId2"/>
    <p:sldId id="259" r:id="rId3"/>
    <p:sldId id="258" r:id="rId4"/>
    <p:sldId id="301" r:id="rId5"/>
    <p:sldId id="302" r:id="rId6"/>
    <p:sldId id="303" r:id="rId7"/>
    <p:sldId id="262" r:id="rId8"/>
    <p:sldId id="263" r:id="rId9"/>
    <p:sldId id="264" r:id="rId10"/>
    <p:sldId id="265" r:id="rId11"/>
    <p:sldId id="266" r:id="rId12"/>
    <p:sldId id="267" r:id="rId13"/>
    <p:sldId id="268" r:id="rId14"/>
    <p:sldId id="269" r:id="rId15"/>
    <p:sldId id="270" r:id="rId16"/>
    <p:sldId id="287" r:id="rId17"/>
    <p:sldId id="271" r:id="rId18"/>
    <p:sldId id="289" r:id="rId19"/>
    <p:sldId id="306" r:id="rId20"/>
    <p:sldId id="290" r:id="rId21"/>
    <p:sldId id="291" r:id="rId22"/>
    <p:sldId id="292" r:id="rId23"/>
    <p:sldId id="305" r:id="rId24"/>
    <p:sldId id="293" r:id="rId25"/>
    <p:sldId id="294" r:id="rId26"/>
    <p:sldId id="295" r:id="rId27"/>
    <p:sldId id="296" r:id="rId28"/>
    <p:sldId id="297" r:id="rId29"/>
    <p:sldId id="299" r:id="rId30"/>
    <p:sldId id="300" r:id="rId31"/>
    <p:sldId id="307"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4" r:id="rId47"/>
    <p:sldId id="325" r:id="rId48"/>
    <p:sldId id="326" r:id="rId49"/>
    <p:sldId id="327" r:id="rId50"/>
    <p:sldId id="328" r:id="rId51"/>
    <p:sldId id="329" r:id="rId52"/>
    <p:sldId id="330" r:id="rId53"/>
    <p:sldId id="331" r:id="rId54"/>
    <p:sldId id="332" r:id="rId55"/>
    <p:sldId id="333" r:id="rId56"/>
    <p:sldId id="334" r:id="rId57"/>
    <p:sldId id="335" r:id="rId58"/>
    <p:sldId id="336" r:id="rId59"/>
    <p:sldId id="337" r:id="rId60"/>
    <p:sldId id="338" r:id="rId61"/>
    <p:sldId id="339" r:id="rId62"/>
    <p:sldId id="340" r:id="rId63"/>
    <p:sldId id="341" r:id="rId64"/>
    <p:sldId id="342" r:id="rId65"/>
    <p:sldId id="343" r:id="rId66"/>
    <p:sldId id="344" r:id="rId67"/>
    <p:sldId id="345" r:id="rId68"/>
    <p:sldId id="346" r:id="rId69"/>
    <p:sldId id="347" r:id="rId70"/>
    <p:sldId id="348" r:id="rId71"/>
    <p:sldId id="349" r:id="rId72"/>
    <p:sldId id="350" r:id="rId73"/>
    <p:sldId id="351" r:id="rId74"/>
    <p:sldId id="352" r:id="rId75"/>
    <p:sldId id="353" r:id="rId76"/>
    <p:sldId id="354" r:id="rId77"/>
    <p:sldId id="355" r:id="rId78"/>
    <p:sldId id="356" r:id="rId79"/>
    <p:sldId id="357" r:id="rId80"/>
    <p:sldId id="358" r:id="rId81"/>
    <p:sldId id="359" r:id="rId82"/>
    <p:sldId id="360" r:id="rId83"/>
    <p:sldId id="361" r:id="rId84"/>
    <p:sldId id="362" r:id="rId85"/>
    <p:sldId id="363" r:id="rId86"/>
    <p:sldId id="364" r:id="rId87"/>
    <p:sldId id="365" r:id="rId88"/>
    <p:sldId id="366" r:id="rId89"/>
    <p:sldId id="367" r:id="rId90"/>
    <p:sldId id="368" r:id="rId91"/>
    <p:sldId id="369" r:id="rId92"/>
    <p:sldId id="370" r:id="rId93"/>
    <p:sldId id="371" r:id="rId94"/>
    <p:sldId id="372" r:id="rId95"/>
    <p:sldId id="373" r:id="rId96"/>
    <p:sldId id="374" r:id="rId97"/>
    <p:sldId id="375" r:id="rId98"/>
    <p:sldId id="376" r:id="rId99"/>
    <p:sldId id="377" r:id="rId100"/>
    <p:sldId id="378" r:id="rId101"/>
    <p:sldId id="379" r:id="rId102"/>
    <p:sldId id="380" r:id="rId103"/>
    <p:sldId id="381" r:id="rId104"/>
    <p:sldId id="382" r:id="rId105"/>
    <p:sldId id="383" r:id="rId106"/>
    <p:sldId id="384" r:id="rId107"/>
    <p:sldId id="385" r:id="rId108"/>
    <p:sldId id="386" r:id="rId109"/>
    <p:sldId id="387" r:id="rId110"/>
    <p:sldId id="388" r:id="rId111"/>
    <p:sldId id="389" r:id="rId112"/>
    <p:sldId id="390" r:id="rId113"/>
    <p:sldId id="391" r:id="rId114"/>
    <p:sldId id="392" r:id="rId115"/>
    <p:sldId id="393" r:id="rId116"/>
    <p:sldId id="394" r:id="rId117"/>
    <p:sldId id="395" r:id="rId118"/>
    <p:sldId id="396" r:id="rId119"/>
    <p:sldId id="397" r:id="rId120"/>
    <p:sldId id="398" r:id="rId121"/>
    <p:sldId id="399" r:id="rId122"/>
    <p:sldId id="400" r:id="rId123"/>
    <p:sldId id="401" r:id="rId124"/>
    <p:sldId id="402" r:id="rId125"/>
    <p:sldId id="403" r:id="rId1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054CA50-4582-4A12-8F03-0442696450D6}" type="datetimeFigureOut">
              <a:rPr lang="en-US" smtClean="0"/>
              <a:pPr/>
              <a:t>5/15/2020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C44AA9F-9F7B-492B-BD34-533AA108C08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DB13A8A-8D13-4B7D-829D-65025CEF48F9}" type="datetimeFigureOut">
              <a:rPr lang="en-US" smtClean="0"/>
              <a:pPr/>
              <a:t>5/15/2020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135C6B9-B8F5-4E0D-95B1-47D3D4EBA18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5C6B9-B8F5-4E0D-95B1-47D3D4EBA1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2631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F867F6-10B9-4E38-A1AE-D98BAEC78B1A}" type="datetime1">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E8406-0FB6-4CEE-B9E3-1DBE99B9EC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8274C6-7850-475C-ADEE-D568B88778F7}" type="datetime1">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E8406-0FB6-4CEE-B9E3-1DBE99B9EC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F72D1-649B-441E-AC2E-412C8DF8BB48}" type="datetime1">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E8406-0FB6-4CEE-B9E3-1DBE99B9EC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8B5A49-6C20-4881-B513-C43A3EB30B8D}" type="datetime1">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E8406-0FB6-4CEE-B9E3-1DBE99B9EC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F9B4E-700E-40D4-A169-E5AB9EFF8E5E}" type="datetime1">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E8406-0FB6-4CEE-B9E3-1DBE99B9EC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65AAD8-FB76-448E-AC20-E08237681036}" type="datetime1">
              <a:rPr lang="en-US" smtClean="0"/>
              <a:pPr/>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E8406-0FB6-4CEE-B9E3-1DBE99B9EC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6AB30D-F962-4356-90E0-128715F2B6E4}" type="datetime1">
              <a:rPr lang="en-US" smtClean="0"/>
              <a:pPr/>
              <a:t>5/15/2020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3E8406-0FB6-4CEE-B9E3-1DBE99B9EC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4B98FB-3167-44B9-A4D6-7B6C14D05556}" type="datetime1">
              <a:rPr lang="en-US" smtClean="0"/>
              <a:pPr/>
              <a:t>5/15/2020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3E8406-0FB6-4CEE-B9E3-1DBE99B9EC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471A6-3A56-4755-960A-2200ED2DEB27}" type="datetime1">
              <a:rPr lang="en-US" smtClean="0"/>
              <a:pPr/>
              <a:t>5/15/2020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3E8406-0FB6-4CEE-B9E3-1DBE99B9EC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D7DABB-04D8-426D-9995-F1B1806B68E6}" type="datetime1">
              <a:rPr lang="en-US" smtClean="0"/>
              <a:pPr/>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E8406-0FB6-4CEE-B9E3-1DBE99B9EC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2A3712-4FF2-4A1C-A6F3-0AF9B49C1DE8}" type="datetime1">
              <a:rPr lang="en-US" smtClean="0"/>
              <a:pPr/>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E8406-0FB6-4CEE-B9E3-1DBE99B9EC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BA375-5260-4DFA-98A6-95985934A862}" type="datetime1">
              <a:rPr lang="en-US" smtClean="0"/>
              <a:pPr/>
              <a:t>5/15/2020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3E8406-0FB6-4CEE-B9E3-1DBE99B9EC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Reason" TargetMode="External"/><Relationship Id="rId2" Type="http://schemas.openxmlformats.org/officeDocument/2006/relationships/hyperlink" Target="https://en.wikipedia.org/wiki/Philosophical_theory" TargetMode="External"/><Relationship Id="rId1" Type="http://schemas.openxmlformats.org/officeDocument/2006/relationships/slideLayout" Target="../slideLayouts/slideLayout2.xml"/><Relationship Id="rId5" Type="http://schemas.openxmlformats.org/officeDocument/2006/relationships/hyperlink" Target="https://en.wikipedia.org/wiki/Empiricism" TargetMode="External"/><Relationship Id="rId4" Type="http://schemas.openxmlformats.org/officeDocument/2006/relationships/hyperlink" Target="https://en.wikipedia.org/wiki/Empirical_eviden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en.wikipedia.org/wiki/Points_of_view_(philosophy)"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Ch3%20Additional.ppt"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2381250"/>
          </a:xfrm>
        </p:spPr>
        <p:txBody>
          <a:bodyPr>
            <a:normAutofit/>
          </a:bodyPr>
          <a:lstStyle/>
          <a:p>
            <a:r>
              <a:rPr lang="en-US" dirty="0" smtClean="0"/>
              <a:t>Agricultural Knowledge and Innovation system</a:t>
            </a:r>
            <a:br>
              <a:rPr lang="en-US" dirty="0" smtClean="0"/>
            </a:br>
            <a:endParaRPr lang="en-US" dirty="0"/>
          </a:p>
        </p:txBody>
      </p:sp>
      <p:sp>
        <p:nvSpPr>
          <p:cNvPr id="4" name="Slide Number Placeholder 3"/>
          <p:cNvSpPr>
            <a:spLocks noGrp="1"/>
          </p:cNvSpPr>
          <p:nvPr>
            <p:ph type="sldNum" sz="quarter" idx="12"/>
          </p:nvPr>
        </p:nvSpPr>
        <p:spPr/>
        <p:txBody>
          <a:bodyPr/>
          <a:lstStyle/>
          <a:p>
            <a:fld id="{F73E8406-0FB6-4CEE-B9E3-1DBE99B9EC64}"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3200" b="1" dirty="0" smtClean="0"/>
              <a:t>Closed system</a:t>
            </a:r>
            <a:endParaRPr lang="en-US" dirty="0"/>
          </a:p>
        </p:txBody>
      </p:sp>
      <p:sp>
        <p:nvSpPr>
          <p:cNvPr id="3" name="Content Placeholder 2"/>
          <p:cNvSpPr>
            <a:spLocks noGrp="1"/>
          </p:cNvSpPr>
          <p:nvPr>
            <p:ph idx="1"/>
          </p:nvPr>
        </p:nvSpPr>
        <p:spPr>
          <a:xfrm>
            <a:off x="152400" y="838200"/>
            <a:ext cx="8763000" cy="5287963"/>
          </a:xfrm>
        </p:spPr>
        <p:txBody>
          <a:bodyPr>
            <a:normAutofit/>
          </a:bodyPr>
          <a:lstStyle/>
          <a:p>
            <a:pPr algn="just"/>
            <a:r>
              <a:rPr lang="en-US" sz="2800" dirty="0" smtClean="0"/>
              <a:t>is </a:t>
            </a:r>
            <a:r>
              <a:rPr lang="en-US" sz="2800" dirty="0"/>
              <a:t>an isolated system that has no interaction with its external environment</a:t>
            </a:r>
            <a:r>
              <a:rPr lang="en-US" sz="2800" dirty="0" smtClean="0"/>
              <a:t>.</a:t>
            </a:r>
          </a:p>
          <a:p>
            <a:pPr algn="just"/>
            <a:r>
              <a:rPr lang="en-US" sz="2800" smtClean="0"/>
              <a:t>Closed </a:t>
            </a:r>
            <a:r>
              <a:rPr lang="en-US" sz="2800" dirty="0"/>
              <a:t>systems with outputs are knowable only </a:t>
            </a:r>
            <a:r>
              <a:rPr lang="en-US" sz="2800" dirty="0" smtClean="0"/>
              <a:t>through </a:t>
            </a:r>
            <a:r>
              <a:rPr lang="en-US" sz="2800" dirty="0"/>
              <a:t>their outputs which are not dependent on the system being a closed or open system. </a:t>
            </a:r>
            <a:endParaRPr lang="en-US" sz="2800" dirty="0" smtClean="0"/>
          </a:p>
          <a:p>
            <a:pPr algn="just"/>
            <a:r>
              <a:rPr lang="en-US" sz="2800" dirty="0" smtClean="0"/>
              <a:t>Closed </a:t>
            </a:r>
            <a:r>
              <a:rPr lang="en-US" sz="2800" dirty="0"/>
              <a:t>systems without any output are knowable only from within. </a:t>
            </a:r>
          </a:p>
          <a:p>
            <a:pPr lvl="0" algn="just"/>
            <a:r>
              <a:rPr lang="en-US" sz="2800" dirty="0">
                <a:solidFill>
                  <a:srgbClr val="00B050"/>
                </a:solidFill>
              </a:rPr>
              <a:t>Closed system: no interaction/influence</a:t>
            </a:r>
          </a:p>
          <a:p>
            <a:pPr lvl="0" algn="just"/>
            <a:r>
              <a:rPr lang="en-US" sz="2800" dirty="0" smtClean="0">
                <a:solidFill>
                  <a:srgbClr val="00B050"/>
                </a:solidFill>
              </a:rPr>
              <a:t>Open system</a:t>
            </a:r>
            <a:r>
              <a:rPr lang="en-US" sz="2800" dirty="0">
                <a:solidFill>
                  <a:srgbClr val="00B050"/>
                </a:solidFill>
              </a:rPr>
              <a:t>: dynamically interacts: Inputs-Transform/Process-Outputs</a:t>
            </a:r>
          </a:p>
          <a:p>
            <a:pPr algn="just"/>
            <a:endParaRPr lang="en-US" sz="2800" dirty="0"/>
          </a:p>
        </p:txBody>
      </p:sp>
      <p:sp>
        <p:nvSpPr>
          <p:cNvPr id="4" name="Slide Number Placeholder 3"/>
          <p:cNvSpPr>
            <a:spLocks noGrp="1"/>
          </p:cNvSpPr>
          <p:nvPr>
            <p:ph type="sldNum" sz="quarter" idx="12"/>
          </p:nvPr>
        </p:nvSpPr>
        <p:spPr/>
        <p:txBody>
          <a:bodyPr/>
          <a:lstStyle/>
          <a:p>
            <a:fld id="{F73E8406-0FB6-4CEE-B9E3-1DBE99B9EC64}" type="slidenum">
              <a:rPr lang="en-US" smtClean="0"/>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Autofit/>
          </a:bodyPr>
          <a:lstStyle/>
          <a:p>
            <a:r>
              <a:rPr lang="en-US" sz="3200" b="1" dirty="0" smtClean="0"/>
              <a:t>Stages 1 &amp; 2: Finding out (Sense making</a:t>
            </a:r>
            <a:r>
              <a:rPr lang="en-US" sz="3200" dirty="0" smtClean="0"/>
              <a:t>)</a:t>
            </a:r>
            <a:endParaRPr lang="en-US" sz="3200" dirty="0"/>
          </a:p>
        </p:txBody>
      </p:sp>
      <p:sp>
        <p:nvSpPr>
          <p:cNvPr id="3" name="Content Placeholder 2"/>
          <p:cNvSpPr>
            <a:spLocks noGrp="1"/>
          </p:cNvSpPr>
          <p:nvPr>
            <p:ph idx="1"/>
          </p:nvPr>
        </p:nvSpPr>
        <p:spPr>
          <a:xfrm>
            <a:off x="228600" y="838200"/>
            <a:ext cx="8686800" cy="6019800"/>
          </a:xfrm>
        </p:spPr>
        <p:txBody>
          <a:bodyPr>
            <a:noAutofit/>
          </a:bodyPr>
          <a:lstStyle/>
          <a:p>
            <a:pPr algn="just"/>
            <a:r>
              <a:rPr lang="en-US" sz="2800" dirty="0" smtClean="0"/>
              <a:t>combines entering the considered problematic situation and expressing the problem situation.</a:t>
            </a:r>
          </a:p>
          <a:p>
            <a:pPr algn="just">
              <a:buNone/>
            </a:pPr>
            <a:r>
              <a:rPr lang="en-US" sz="2800" dirty="0" smtClean="0"/>
              <a:t>There are three phases in these stages</a:t>
            </a:r>
          </a:p>
          <a:p>
            <a:pPr algn="just">
              <a:buNone/>
            </a:pPr>
            <a:r>
              <a:rPr lang="en-US" sz="2800" dirty="0" smtClean="0"/>
              <a:t>1.	Pictures of the situation are assembled by recording elements of slow- to-change structure. Which gaps on knowledge exist?</a:t>
            </a:r>
          </a:p>
          <a:p>
            <a:pPr algn="just">
              <a:buNone/>
            </a:pPr>
            <a:r>
              <a:rPr lang="en-US" sz="2800" dirty="0" smtClean="0"/>
              <a:t>2.	Recording the dynamic elements of continuously changing process in identifying aspects sensitive to time, for instance, new innovation, and </a:t>
            </a:r>
          </a:p>
          <a:p>
            <a:pPr algn="just">
              <a:buNone/>
            </a:pPr>
            <a:r>
              <a:rPr lang="en-US" sz="2800" dirty="0" smtClean="0"/>
              <a:t>3.	Forming a view of relating structure to process (looking into the knowledge level of the actors and how it affects work process in an organization) to create a climate of the situation.</a:t>
            </a:r>
          </a:p>
          <a:p>
            <a:pPr algn="just"/>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072463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2800" dirty="0" smtClean="0"/>
              <a:t>Cont…</a:t>
            </a:r>
            <a:endParaRPr lang="en-US" sz="2800" dirty="0"/>
          </a:p>
        </p:txBody>
      </p:sp>
      <p:sp>
        <p:nvSpPr>
          <p:cNvPr id="3" name="Content Placeholder 2"/>
          <p:cNvSpPr>
            <a:spLocks noGrp="1"/>
          </p:cNvSpPr>
          <p:nvPr>
            <p:ph idx="1"/>
          </p:nvPr>
        </p:nvSpPr>
        <p:spPr>
          <a:xfrm>
            <a:off x="304800" y="990600"/>
            <a:ext cx="8534400" cy="5135563"/>
          </a:xfrm>
        </p:spPr>
        <p:txBody>
          <a:bodyPr>
            <a:normAutofit/>
          </a:bodyPr>
          <a:lstStyle/>
          <a:p>
            <a:pPr algn="just"/>
            <a:r>
              <a:rPr lang="en-US" sz="2800" dirty="0" smtClean="0"/>
              <a:t>These phases will lead to getting clear/rich picture of the situation of an organization.</a:t>
            </a:r>
          </a:p>
          <a:p>
            <a:pPr algn="just">
              <a:buNone/>
            </a:pPr>
            <a:endParaRPr lang="en-US" sz="2800" dirty="0" smtClean="0"/>
          </a:p>
          <a:p>
            <a:pPr algn="just">
              <a:buNone/>
            </a:pPr>
            <a:r>
              <a:rPr lang="en-US" sz="2800" b="1" dirty="0" smtClean="0"/>
              <a:t>Stage 3:  Formulating Root Definitions (</a:t>
            </a:r>
            <a:r>
              <a:rPr lang="en-US" sz="2800" b="1" dirty="0" err="1" smtClean="0"/>
              <a:t>Rds</a:t>
            </a:r>
            <a:r>
              <a:rPr lang="en-US" sz="2800" b="1" dirty="0" smtClean="0"/>
              <a:t>) </a:t>
            </a:r>
            <a:endParaRPr lang="en-US" sz="2800" dirty="0" smtClean="0"/>
          </a:p>
          <a:p>
            <a:pPr algn="just"/>
            <a:r>
              <a:rPr lang="en-US" sz="2800" dirty="0" smtClean="0"/>
              <a:t>The knowledge manager is expected to design mechanisms of solving the problem by designing the system. </a:t>
            </a:r>
          </a:p>
          <a:p>
            <a:pPr algn="just"/>
            <a:r>
              <a:rPr lang="en-US" sz="2800" dirty="0" smtClean="0"/>
              <a:t>An essential activity in this stage is trying to formulate root definitions based on the CATWOE questions from which models can be built. This can be described as:</a:t>
            </a:r>
          </a:p>
          <a:p>
            <a:pPr algn="just"/>
            <a:endParaRPr lang="en-US" sz="2800" dirty="0" smtClean="0"/>
          </a:p>
          <a:p>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4099385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a:bodyPr>
          <a:lstStyle/>
          <a:p>
            <a:r>
              <a:rPr lang="en-US" sz="2400" dirty="0" smtClean="0"/>
              <a:t>CATWOE</a:t>
            </a:r>
            <a:endParaRPr lang="en-US" sz="2400" dirty="0"/>
          </a:p>
        </p:txBody>
      </p:sp>
      <p:sp>
        <p:nvSpPr>
          <p:cNvPr id="3" name="Content Placeholder 2"/>
          <p:cNvSpPr>
            <a:spLocks noGrp="1"/>
          </p:cNvSpPr>
          <p:nvPr>
            <p:ph idx="1"/>
          </p:nvPr>
        </p:nvSpPr>
        <p:spPr>
          <a:xfrm>
            <a:off x="0" y="609600"/>
            <a:ext cx="8991600" cy="6248400"/>
          </a:xfrm>
        </p:spPr>
        <p:txBody>
          <a:bodyPr>
            <a:noAutofit/>
          </a:bodyPr>
          <a:lstStyle/>
          <a:p>
            <a:pPr lvl="0" algn="just"/>
            <a:r>
              <a:rPr lang="en-US" sz="2800" b="1" dirty="0" smtClean="0"/>
              <a:t>C-</a:t>
            </a:r>
            <a:r>
              <a:rPr lang="en-US" sz="2800" b="1" i="1" dirty="0" smtClean="0"/>
              <a:t>customer</a:t>
            </a:r>
            <a:r>
              <a:rPr lang="en-US" sz="2800" dirty="0" smtClean="0"/>
              <a:t>: a customer is an individual or organization which could be victims/beneficiaries of the purposeful activity</a:t>
            </a:r>
          </a:p>
          <a:p>
            <a:pPr lvl="0" algn="just"/>
            <a:r>
              <a:rPr lang="en-US" sz="2800" b="1" dirty="0" smtClean="0"/>
              <a:t>A- </a:t>
            </a:r>
            <a:r>
              <a:rPr lang="en-US" sz="2800" b="1" i="1" dirty="0" smtClean="0"/>
              <a:t>actors</a:t>
            </a:r>
            <a:r>
              <a:rPr lang="en-US" sz="2800" dirty="0" smtClean="0"/>
              <a:t>: these are again individuals or organizations or groups which will be involved in undertaking activities in inducing change. The knowledge manager could rise the question “Who would do the activities and what level of capacity exist?”</a:t>
            </a:r>
          </a:p>
          <a:p>
            <a:pPr lvl="0" algn="just"/>
            <a:r>
              <a:rPr lang="en-US" sz="2800" b="1" dirty="0" smtClean="0"/>
              <a:t>T- </a:t>
            </a:r>
            <a:r>
              <a:rPr lang="en-US" sz="2800" b="1" i="1" dirty="0" smtClean="0"/>
              <a:t>Transformation</a:t>
            </a:r>
            <a:r>
              <a:rPr lang="en-US" sz="2800" i="1" dirty="0" smtClean="0"/>
              <a:t>: </a:t>
            </a:r>
            <a:r>
              <a:rPr lang="en-US" sz="2800" dirty="0" smtClean="0"/>
              <a:t>which includes the conversion of inputs into outputs through a certain process. The changes to be introduced to undertake purposeful activity require different kinds of inputs for different levels and types of outputs. </a:t>
            </a:r>
            <a:r>
              <a:rPr lang="en-US" sz="2400" dirty="0" smtClean="0"/>
              <a:t>The knowledge manager asks the questions “What kinds of inputs generates which types of outputs?”</a:t>
            </a:r>
            <a:endParaRPr lang="en-US" sz="2800" dirty="0" smtClean="0"/>
          </a:p>
          <a:p>
            <a:pPr algn="just"/>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289613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400" dirty="0" smtClean="0"/>
              <a:t>Cont…</a:t>
            </a:r>
            <a:endParaRPr lang="en-US" sz="2400" dirty="0"/>
          </a:p>
        </p:txBody>
      </p:sp>
      <p:sp>
        <p:nvSpPr>
          <p:cNvPr id="3" name="Content Placeholder 2"/>
          <p:cNvSpPr>
            <a:spLocks noGrp="1"/>
          </p:cNvSpPr>
          <p:nvPr>
            <p:ph idx="1"/>
          </p:nvPr>
        </p:nvSpPr>
        <p:spPr>
          <a:xfrm>
            <a:off x="152400" y="533400"/>
            <a:ext cx="8763000" cy="6324600"/>
          </a:xfrm>
        </p:spPr>
        <p:txBody>
          <a:bodyPr>
            <a:noAutofit/>
          </a:bodyPr>
          <a:lstStyle/>
          <a:p>
            <a:pPr lvl="0" algn="just"/>
            <a:r>
              <a:rPr lang="en-US" sz="2400" b="1" dirty="0" smtClean="0"/>
              <a:t>W –</a:t>
            </a:r>
            <a:r>
              <a:rPr lang="en-US" sz="2400" b="1" i="1" dirty="0" smtClean="0"/>
              <a:t>Worldviews</a:t>
            </a:r>
            <a:r>
              <a:rPr lang="en-US" sz="2400" dirty="0" smtClean="0"/>
              <a:t>: different individuals do have different world views which are influenced by the previous exposure and expectations over outcomes of certain actions. Thus, the knowledge manager needs to understand the different world views (windows of thoughts) and asks the questions “What view of the world makes this definition meaningful?”</a:t>
            </a:r>
          </a:p>
          <a:p>
            <a:pPr lvl="0" algn="just"/>
            <a:r>
              <a:rPr lang="en-US" sz="2400" b="1" dirty="0" smtClean="0"/>
              <a:t>O – </a:t>
            </a:r>
            <a:r>
              <a:rPr lang="en-US" sz="2400" b="1" i="1" dirty="0" smtClean="0"/>
              <a:t>Owner</a:t>
            </a:r>
            <a:r>
              <a:rPr lang="en-US" sz="2400" dirty="0" smtClean="0"/>
              <a:t>: These are stakeholders who have shared concerns over the outcomes and may be a barrier or cooperator in the process of implementation of the changes. They need to be carefully identified at earlier stage. The knowledge manager could ask the question “who could stop undertaking a specific activity?”</a:t>
            </a:r>
          </a:p>
          <a:p>
            <a:pPr lvl="0" algn="just"/>
            <a:r>
              <a:rPr lang="en-US" sz="2400" b="1" dirty="0" smtClean="0"/>
              <a:t>E –</a:t>
            </a:r>
            <a:r>
              <a:rPr lang="en-US" sz="2400" b="1" i="1" dirty="0" smtClean="0"/>
              <a:t>Environment</a:t>
            </a:r>
            <a:r>
              <a:rPr lang="en-US" sz="2400" dirty="0" smtClean="0"/>
              <a:t>: there are several factors (social, ecological, economic, and political) external to the system but affect the smooth functioning of a particular system. A useful question is “Which constraints in our environment does this system take as given?</a:t>
            </a:r>
          </a:p>
          <a:p>
            <a:endParaRPr lang="en-US" sz="24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893480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r>
              <a:rPr lang="en-US" sz="3200" b="1" dirty="0" smtClean="0"/>
              <a:t>Stage 4:	Building Conceptual Models</a:t>
            </a:r>
            <a:endParaRPr lang="en-US" sz="3200" dirty="0"/>
          </a:p>
        </p:txBody>
      </p:sp>
      <p:sp>
        <p:nvSpPr>
          <p:cNvPr id="3" name="Content Placeholder 2"/>
          <p:cNvSpPr>
            <a:spLocks noGrp="1"/>
          </p:cNvSpPr>
          <p:nvPr>
            <p:ph idx="1"/>
          </p:nvPr>
        </p:nvSpPr>
        <p:spPr>
          <a:xfrm>
            <a:off x="228600" y="914400"/>
            <a:ext cx="8458200" cy="5211763"/>
          </a:xfrm>
        </p:spPr>
        <p:txBody>
          <a:bodyPr>
            <a:normAutofit/>
          </a:bodyPr>
          <a:lstStyle/>
          <a:p>
            <a:pPr algn="just"/>
            <a:r>
              <a:rPr lang="en-US" sz="2800" dirty="0" smtClean="0"/>
              <a:t>The building process consists of describing the activities that have to be carried out in the system named in the root definitions and structuring them according to logical dependencies.</a:t>
            </a:r>
          </a:p>
          <a:p>
            <a:pPr algn="just"/>
            <a:r>
              <a:rPr lang="en-US" sz="2800" dirty="0" smtClean="0"/>
              <a:t>In this case, emphasis would be placed on the operational part of the system that would achieve the transformation. </a:t>
            </a:r>
          </a:p>
          <a:p>
            <a:pPr algn="just"/>
            <a:r>
              <a:rPr lang="en-US" sz="2800" dirty="0" smtClean="0"/>
              <a:t>However, any system model is a combination of an operational system and a monitoring and controlling system. </a:t>
            </a:r>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8202413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sz="2400" dirty="0" smtClean="0"/>
              <a:t>Cont…</a:t>
            </a:r>
            <a:endParaRPr lang="en-US" sz="2400" dirty="0"/>
          </a:p>
        </p:txBody>
      </p:sp>
      <p:sp>
        <p:nvSpPr>
          <p:cNvPr id="3" name="Content Placeholder 2"/>
          <p:cNvSpPr>
            <a:spLocks noGrp="1"/>
          </p:cNvSpPr>
          <p:nvPr>
            <p:ph idx="1"/>
          </p:nvPr>
        </p:nvSpPr>
        <p:spPr>
          <a:xfrm>
            <a:off x="228600" y="914400"/>
            <a:ext cx="8686800" cy="5562600"/>
          </a:xfrm>
        </p:spPr>
        <p:txBody>
          <a:bodyPr>
            <a:normAutofit fontScale="85000" lnSpcReduction="10000"/>
          </a:bodyPr>
          <a:lstStyle/>
          <a:p>
            <a:pPr algn="just"/>
            <a:r>
              <a:rPr lang="en-US" dirty="0" smtClean="0"/>
              <a:t>how could the system fail? Along these, one can identify three aspects that can be considered as possible sources of a system’s failure, including:</a:t>
            </a:r>
          </a:p>
          <a:p>
            <a:pPr algn="just">
              <a:buNone/>
            </a:pPr>
            <a:endParaRPr lang="en-US" dirty="0" smtClean="0"/>
          </a:p>
          <a:p>
            <a:pPr lvl="0" algn="just"/>
            <a:r>
              <a:rPr lang="en-US" b="1" i="1" dirty="0" smtClean="0"/>
              <a:t>Effectiveness</a:t>
            </a:r>
            <a:r>
              <a:rPr lang="en-US" dirty="0" smtClean="0"/>
              <a:t>: which involves the right thing to do where one has to be linking objectives with outcomes</a:t>
            </a:r>
          </a:p>
          <a:p>
            <a:pPr lvl="0" algn="just"/>
            <a:r>
              <a:rPr lang="en-US" b="1" i="1" dirty="0" smtClean="0"/>
              <a:t>Efficiency</a:t>
            </a:r>
            <a:r>
              <a:rPr lang="en-US" dirty="0" smtClean="0"/>
              <a:t>: that indicates the identification of the resources needed and reducing costs needed to generate better outcomes, i.e. making the transformation processes easier and cheaper. For example, the use of information technology to monitor work processes.</a:t>
            </a:r>
          </a:p>
          <a:p>
            <a:pPr lvl="0" algn="just"/>
            <a:r>
              <a:rPr lang="en-US" b="1" i="1" dirty="0" smtClean="0"/>
              <a:t>Efficacy</a:t>
            </a:r>
            <a:r>
              <a:rPr lang="en-US" dirty="0" smtClean="0"/>
              <a:t>: this involves the use of appropriate means and instruments, as a measuring processes and performance.</a:t>
            </a:r>
          </a:p>
          <a:p>
            <a:pPr algn="just"/>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4140007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200" b="1" dirty="0" smtClean="0"/>
              <a:t>Stage   5: Comparing models and “Reality”</a:t>
            </a:r>
            <a:endParaRPr lang="en-US" sz="3200" dirty="0"/>
          </a:p>
        </p:txBody>
      </p:sp>
      <p:sp>
        <p:nvSpPr>
          <p:cNvPr id="3" name="Content Placeholder 2"/>
          <p:cNvSpPr>
            <a:spLocks noGrp="1"/>
          </p:cNvSpPr>
          <p:nvPr>
            <p:ph idx="1"/>
          </p:nvPr>
        </p:nvSpPr>
        <p:spPr>
          <a:xfrm>
            <a:off x="304800" y="990600"/>
            <a:ext cx="8534400" cy="5334000"/>
          </a:xfrm>
        </p:spPr>
        <p:txBody>
          <a:bodyPr>
            <a:normAutofit/>
          </a:bodyPr>
          <a:lstStyle/>
          <a:p>
            <a:pPr algn="just"/>
            <a:r>
              <a:rPr lang="en-US" sz="2800" dirty="0" smtClean="0"/>
              <a:t>At this stage, the models from stage 4 provide the knowledge manager a means for perceiving reality and initiating a discussion from which “changes” to improve the problem situation. </a:t>
            </a:r>
          </a:p>
          <a:p>
            <a:pPr algn="just">
              <a:buNone/>
            </a:pPr>
            <a:endParaRPr lang="en-US" sz="2800" dirty="0" smtClean="0"/>
          </a:p>
          <a:p>
            <a:pPr algn="just"/>
            <a:r>
              <a:rPr lang="en-US" sz="2800" dirty="0" smtClean="0"/>
              <a:t>The key tasks include focusing on differences between models and perceived reality. </a:t>
            </a:r>
          </a:p>
          <a:p>
            <a:pPr algn="just">
              <a:buNone/>
            </a:pPr>
            <a:endParaRPr lang="en-US" sz="2800" dirty="0" smtClean="0"/>
          </a:p>
          <a:p>
            <a:pPr algn="just"/>
            <a:r>
              <a:rPr lang="en-US" sz="2800" dirty="0" smtClean="0"/>
              <a:t>Such comparison of the differences help to refine further and narrowing the gap between the perceived reality and the models. </a:t>
            </a:r>
          </a:p>
          <a:p>
            <a:pPr algn="just"/>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512050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Stage 6. Defining changes</a:t>
            </a:r>
            <a:endParaRPr lang="en-US" sz="3200" dirty="0"/>
          </a:p>
        </p:txBody>
      </p:sp>
      <p:sp>
        <p:nvSpPr>
          <p:cNvPr id="3" name="Content Placeholder 2"/>
          <p:cNvSpPr>
            <a:spLocks noGrp="1"/>
          </p:cNvSpPr>
          <p:nvPr>
            <p:ph idx="1"/>
          </p:nvPr>
        </p:nvSpPr>
        <p:spPr/>
        <p:txBody>
          <a:bodyPr>
            <a:normAutofit/>
          </a:bodyPr>
          <a:lstStyle/>
          <a:p>
            <a:pPr algn="just"/>
            <a:r>
              <a:rPr lang="en-US" sz="2800" dirty="0" smtClean="0"/>
              <a:t>The purpose of comparison from stage 5 is to use the differences between models and reality to discuss possible changes which could bring about improvement in the problem situation. </a:t>
            </a:r>
          </a:p>
          <a:p>
            <a:pPr algn="just"/>
            <a:r>
              <a:rPr lang="en-US" sz="2800" dirty="0" smtClean="0"/>
              <a:t>to define changes comparisons made at stage 5 which ultimately leads to the question: how can we define systemically desirable and cultural feasible changes? </a:t>
            </a:r>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9905847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r>
              <a:rPr lang="en-US" sz="3200" b="1" dirty="0" smtClean="0"/>
              <a:t>Stage 7:	Taking action</a:t>
            </a:r>
            <a:endParaRPr lang="en-US" sz="3200" dirty="0"/>
          </a:p>
        </p:txBody>
      </p:sp>
      <p:sp>
        <p:nvSpPr>
          <p:cNvPr id="3" name="Content Placeholder 2"/>
          <p:cNvSpPr>
            <a:spLocks noGrp="1"/>
          </p:cNvSpPr>
          <p:nvPr>
            <p:ph idx="1"/>
          </p:nvPr>
        </p:nvSpPr>
        <p:spPr>
          <a:xfrm>
            <a:off x="304800" y="838200"/>
            <a:ext cx="8382000" cy="5287963"/>
          </a:xfrm>
        </p:spPr>
        <p:txBody>
          <a:bodyPr>
            <a:normAutofit/>
          </a:bodyPr>
          <a:lstStyle/>
          <a:p>
            <a:pPr algn="just"/>
            <a:r>
              <a:rPr lang="en-US" sz="2800" dirty="0" smtClean="0"/>
              <a:t> stage where implementation of the proposed action takes place</a:t>
            </a:r>
          </a:p>
          <a:p>
            <a:pPr algn="just">
              <a:buNone/>
            </a:pPr>
            <a:endParaRPr lang="en-US" sz="2800" dirty="0" smtClean="0"/>
          </a:p>
          <a:p>
            <a:pPr algn="just"/>
            <a:r>
              <a:rPr lang="en-US" sz="2800" dirty="0" smtClean="0"/>
              <a:t>It is the stage at which the knowledge manager ensures that the changes are accepted as “systemically desirable and culturally feasible “where the soft systems methodology in the knowledge management is completed by implementing changes. </a:t>
            </a:r>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454875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End </a:t>
            </a:r>
            <a:endParaRPr lang="en-US" sz="2800"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dirty="0" smtClean="0"/>
          </a:p>
          <a:p>
            <a:pPr algn="ctr">
              <a:buNone/>
            </a:pPr>
            <a:r>
              <a:rPr lang="en-US" dirty="0" smtClean="0"/>
              <a:t>End</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23520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pPr>
              <a:buNone/>
            </a:pPr>
            <a:r>
              <a:rPr lang="en-US" dirty="0" smtClean="0"/>
              <a:t>Explain:</a:t>
            </a:r>
          </a:p>
          <a:p>
            <a:pPr>
              <a:buNone/>
            </a:pPr>
            <a:r>
              <a:rPr lang="en-US" dirty="0" smtClean="0"/>
              <a:t>1. the  difference between open </a:t>
            </a:r>
            <a:r>
              <a:rPr lang="en-US" dirty="0"/>
              <a:t>and closed system</a:t>
            </a:r>
            <a:r>
              <a:rPr lang="en-US" dirty="0" smtClean="0"/>
              <a:t>.</a:t>
            </a:r>
          </a:p>
          <a:p>
            <a:pPr>
              <a:buNone/>
            </a:pPr>
            <a:r>
              <a:rPr lang="en-US" dirty="0" smtClean="0"/>
              <a:t>2. the advantages and disadvantages of open and closed system.</a:t>
            </a:r>
          </a:p>
          <a:p>
            <a:pPr>
              <a:buNone/>
            </a:pPr>
            <a:r>
              <a:rPr lang="en-US" dirty="0" smtClean="0"/>
              <a:t>Can you give examples for each?</a:t>
            </a:r>
          </a:p>
          <a:p>
            <a:endParaRPr lang="en-US" dirty="0"/>
          </a:p>
          <a:p>
            <a:endParaRPr lang="en-US" dirty="0"/>
          </a:p>
        </p:txBody>
      </p:sp>
      <p:sp>
        <p:nvSpPr>
          <p:cNvPr id="4" name="Slide Number Placeholder 3"/>
          <p:cNvSpPr>
            <a:spLocks noGrp="1"/>
          </p:cNvSpPr>
          <p:nvPr>
            <p:ph type="sldNum" sz="quarter" idx="12"/>
          </p:nvPr>
        </p:nvSpPr>
        <p:spPr/>
        <p:txBody>
          <a:bodyPr/>
          <a:lstStyle/>
          <a:p>
            <a:fld id="{F73E8406-0FB6-4CEE-B9E3-1DBE99B9EC64}" type="slidenum">
              <a:rPr lang="en-US" smtClean="0"/>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3200" b="1" dirty="0" smtClean="0"/>
              <a:t>Chapter Seven</a:t>
            </a:r>
            <a:br>
              <a:rPr lang="en-US" sz="3200" b="1" dirty="0" smtClean="0"/>
            </a:br>
            <a:r>
              <a:rPr lang="en-US" sz="3200" b="1" dirty="0" smtClean="0"/>
              <a:t>Indigenous and Scientific Knowledge Systems</a:t>
            </a:r>
            <a:br>
              <a:rPr lang="en-US" sz="3200" b="1" dirty="0" smtClean="0"/>
            </a:br>
            <a:endParaRPr lang="en-US" sz="3200" dirty="0"/>
          </a:p>
        </p:txBody>
      </p:sp>
      <p:sp>
        <p:nvSpPr>
          <p:cNvPr id="3" name="Content Placeholder 2"/>
          <p:cNvSpPr>
            <a:spLocks noGrp="1"/>
          </p:cNvSpPr>
          <p:nvPr>
            <p:ph idx="1"/>
          </p:nvPr>
        </p:nvSpPr>
        <p:spPr>
          <a:xfrm>
            <a:off x="228600" y="1295400"/>
            <a:ext cx="8763000" cy="5257800"/>
          </a:xfrm>
        </p:spPr>
        <p:txBody>
          <a:bodyPr>
            <a:normAutofit fontScale="92500" lnSpcReduction="20000"/>
          </a:bodyPr>
          <a:lstStyle/>
          <a:p>
            <a:pPr algn="just"/>
            <a:r>
              <a:rPr lang="en-US" sz="2800" dirty="0" smtClean="0"/>
              <a:t>Definition of Indigenous and Scientific Knowledge </a:t>
            </a:r>
          </a:p>
          <a:p>
            <a:pPr algn="just"/>
            <a:r>
              <a:rPr lang="en-US" sz="2800" dirty="0" smtClean="0"/>
              <a:t>IK is the ideas, experiences, practices and information that either have been generated locally or are generated elsewhere but have been transformed by local people and incorporated into their way of life.</a:t>
            </a:r>
          </a:p>
          <a:p>
            <a:pPr algn="just"/>
            <a:r>
              <a:rPr lang="en-US" sz="2800" dirty="0" smtClean="0"/>
              <a:t>The term scientific knowledge is attributed to some facts and principles that are acquired through the long process of inquiry and investigation. </a:t>
            </a:r>
          </a:p>
          <a:p>
            <a:pPr algn="just"/>
            <a:r>
              <a:rPr lang="en-US" sz="2800" dirty="0" smtClean="0"/>
              <a:t>The investigation takes a long time because it goes through various aspects to come to a conclusion and the aspects include all the laws, theories, concepts and models. </a:t>
            </a:r>
          </a:p>
          <a:p>
            <a:pPr algn="just"/>
            <a:r>
              <a:rPr lang="en-US" sz="2800" dirty="0" smtClean="0"/>
              <a:t>It is a kind of knowledge that is acquired by the systematic study and is organized in accordance with some general principles. </a:t>
            </a:r>
          </a:p>
          <a:p>
            <a:pPr lvl="0" algn="just"/>
            <a:endParaRPr lang="en-GB" sz="2800" dirty="0" smtClean="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335670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458200" cy="4525963"/>
          </a:xfrm>
        </p:spPr>
        <p:txBody>
          <a:bodyPr>
            <a:normAutofit lnSpcReduction="10000"/>
          </a:bodyPr>
          <a:lstStyle/>
          <a:p>
            <a:pPr algn="just"/>
            <a:r>
              <a:rPr lang="en-US" dirty="0" smtClean="0"/>
              <a:t>Indigenous knowledge is the knowledge that people in a given community have developed over time, and continue to develop.</a:t>
            </a:r>
          </a:p>
          <a:p>
            <a:pPr algn="just"/>
            <a:r>
              <a:rPr lang="en-US" dirty="0" smtClean="0"/>
              <a:t> It is:</a:t>
            </a:r>
          </a:p>
          <a:p>
            <a:pPr lvl="1" algn="just"/>
            <a:r>
              <a:rPr lang="en-US" dirty="0" smtClean="0"/>
              <a:t>Based on experience.</a:t>
            </a:r>
          </a:p>
          <a:p>
            <a:pPr lvl="1" algn="just"/>
            <a:r>
              <a:rPr lang="en-US" dirty="0" smtClean="0"/>
              <a:t>Often tested over centuries of use.</a:t>
            </a:r>
          </a:p>
          <a:p>
            <a:pPr lvl="1" algn="just"/>
            <a:r>
              <a:rPr lang="en-US" dirty="0" smtClean="0"/>
              <a:t>Adapted to local culture and</a:t>
            </a:r>
          </a:p>
          <a:p>
            <a:pPr lvl="1" algn="just"/>
            <a:r>
              <a:rPr lang="en-US" dirty="0" smtClean="0"/>
              <a:t>environment.</a:t>
            </a:r>
          </a:p>
          <a:p>
            <a:pPr lvl="1" algn="just"/>
            <a:r>
              <a:rPr lang="en-US" dirty="0" smtClean="0"/>
              <a:t>Dynamic and changing.</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712079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endParaRPr lang="en-US" sz="3200" dirty="0"/>
          </a:p>
        </p:txBody>
      </p:sp>
      <p:sp>
        <p:nvSpPr>
          <p:cNvPr id="3" name="Content Placeholder 2"/>
          <p:cNvSpPr>
            <a:spLocks noGrp="1"/>
          </p:cNvSpPr>
          <p:nvPr>
            <p:ph idx="1"/>
          </p:nvPr>
        </p:nvSpPr>
        <p:spPr>
          <a:xfrm>
            <a:off x="228600" y="1295400"/>
            <a:ext cx="8763000" cy="5257800"/>
          </a:xfrm>
        </p:spPr>
        <p:txBody>
          <a:bodyPr>
            <a:normAutofit/>
          </a:bodyPr>
          <a:lstStyle/>
          <a:p>
            <a:r>
              <a:rPr lang="en-US" sz="2800" dirty="0" smtClean="0"/>
              <a:t>Other names used / terms that seem to replace the word ‘indigenous knowledge’  include:</a:t>
            </a:r>
          </a:p>
          <a:p>
            <a:pPr lvl="1"/>
            <a:r>
              <a:rPr lang="en-US" dirty="0" smtClean="0"/>
              <a:t> traditional knowledge, </a:t>
            </a:r>
          </a:p>
          <a:p>
            <a:pPr lvl="1"/>
            <a:r>
              <a:rPr lang="en-US" dirty="0" smtClean="0"/>
              <a:t>local knowledge, </a:t>
            </a:r>
          </a:p>
          <a:p>
            <a:pPr lvl="1"/>
            <a:r>
              <a:rPr lang="en-US" dirty="0" smtClean="0"/>
              <a:t>“unscientific” knowledge </a:t>
            </a:r>
          </a:p>
          <a:p>
            <a:pPr lvl="1"/>
            <a:r>
              <a:rPr lang="en-US" dirty="0" smtClean="0"/>
              <a:t>farmers’ knowledge. </a:t>
            </a:r>
          </a:p>
          <a:p>
            <a:r>
              <a:rPr lang="en-US" sz="2800" dirty="0" smtClean="0"/>
              <a:t> “Scientific” knowledge is often referred to as western knowledge</a:t>
            </a:r>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339650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Autofit/>
          </a:bodyPr>
          <a:lstStyle/>
          <a:p>
            <a:r>
              <a:rPr lang="en-US" sz="3200" dirty="0" smtClean="0"/>
              <a:t>Differences between indigenous knowledge (IK) and scientific knowledge (SK)</a:t>
            </a:r>
            <a:endParaRPr lang="en-US" sz="3200" dirty="0"/>
          </a:p>
        </p:txBody>
      </p:sp>
      <p:sp>
        <p:nvSpPr>
          <p:cNvPr id="3" name="Content Placeholder 2"/>
          <p:cNvSpPr>
            <a:spLocks noGrp="1"/>
          </p:cNvSpPr>
          <p:nvPr>
            <p:ph idx="1"/>
          </p:nvPr>
        </p:nvSpPr>
        <p:spPr/>
        <p:txBody>
          <a:bodyPr>
            <a:normAutofit/>
          </a:bodyPr>
          <a:lstStyle/>
          <a:p>
            <a:r>
              <a:rPr lang="en-US" sz="2800" dirty="0" smtClean="0"/>
              <a:t>There are three basic differences:</a:t>
            </a:r>
          </a:p>
          <a:p>
            <a:pPr marL="514350" indent="-514350">
              <a:buFont typeface="+mj-lt"/>
              <a:buAutoNum type="alphaLcParenR"/>
            </a:pPr>
            <a:r>
              <a:rPr lang="en-US" sz="2800" dirty="0" smtClean="0"/>
              <a:t>Substantive grounds</a:t>
            </a:r>
          </a:p>
          <a:p>
            <a:pPr marL="514350" indent="-514350">
              <a:buFont typeface="+mj-lt"/>
              <a:buAutoNum type="alphaLcParenR"/>
            </a:pPr>
            <a:r>
              <a:rPr lang="en-US" sz="2800" dirty="0" smtClean="0"/>
              <a:t>Methodological and epistemological differences</a:t>
            </a:r>
          </a:p>
          <a:p>
            <a:pPr marL="514350" indent="-514350">
              <a:buFont typeface="+mj-lt"/>
              <a:buAutoNum type="alphaLcParenR"/>
            </a:pPr>
            <a:r>
              <a:rPr lang="en-US" sz="2800" dirty="0" smtClean="0"/>
              <a:t>Contextual differences</a:t>
            </a:r>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8100407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200" b="1" dirty="0" smtClean="0"/>
              <a:t>Substantive grounds</a:t>
            </a:r>
            <a:endParaRPr lang="en-US" sz="3200" b="1" dirty="0"/>
          </a:p>
        </p:txBody>
      </p:sp>
      <p:sp>
        <p:nvSpPr>
          <p:cNvPr id="3" name="Content Placeholder 2"/>
          <p:cNvSpPr>
            <a:spLocks noGrp="1"/>
          </p:cNvSpPr>
          <p:nvPr>
            <p:ph idx="1"/>
          </p:nvPr>
        </p:nvSpPr>
        <p:spPr>
          <a:xfrm>
            <a:off x="228600" y="1066800"/>
            <a:ext cx="8686800" cy="5059363"/>
          </a:xfrm>
        </p:spPr>
        <p:txBody>
          <a:bodyPr>
            <a:normAutofit fontScale="92500"/>
          </a:bodyPr>
          <a:lstStyle/>
          <a:p>
            <a:pPr algn="just"/>
            <a:r>
              <a:rPr lang="en-US" sz="3500" dirty="0" smtClean="0"/>
              <a:t>refers to the subject matter history and distinctive characteristics of IK and SK.</a:t>
            </a:r>
            <a:endParaRPr lang="en-US" sz="3000" dirty="0" smtClean="0"/>
          </a:p>
          <a:p>
            <a:pPr lvl="1" algn="just"/>
            <a:r>
              <a:rPr lang="en-US" sz="3200" dirty="0" smtClean="0"/>
              <a:t>IK is anchored to a particular “social group” in a particular “setting” at a particular time.</a:t>
            </a:r>
            <a:endParaRPr lang="en-US" dirty="0" smtClean="0"/>
          </a:p>
          <a:p>
            <a:pPr lvl="1" algn="just"/>
            <a:r>
              <a:rPr lang="en-US" sz="3200" dirty="0" smtClean="0"/>
              <a:t>IK is concerned with immediate and concrete necessities of people daily lives whereas SK makes (constructs) general explanation and does not give emphasis to daily lives.</a:t>
            </a:r>
            <a:endParaRPr lang="en-US" dirty="0" smtClean="0"/>
          </a:p>
          <a:p>
            <a:pPr lvl="1" algn="just"/>
            <a:r>
              <a:rPr lang="en-US" sz="3200" dirty="0" smtClean="0"/>
              <a:t>IK encompasses non-technical insights-ideas, wisdom, perceptions and innovative capabilities.</a:t>
            </a: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428010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868362"/>
          </a:xfrm>
        </p:spPr>
        <p:txBody>
          <a:bodyPr>
            <a:noAutofit/>
          </a:bodyPr>
          <a:lstStyle/>
          <a:p>
            <a:r>
              <a:rPr lang="en-US" sz="3200" b="1" dirty="0" smtClean="0"/>
              <a:t>Methodological and epistemological differences</a:t>
            </a:r>
            <a:endParaRPr lang="en-US" sz="3200" b="1" dirty="0"/>
          </a:p>
        </p:txBody>
      </p:sp>
      <p:sp>
        <p:nvSpPr>
          <p:cNvPr id="3" name="Content Placeholder 2"/>
          <p:cNvSpPr>
            <a:spLocks noGrp="1"/>
          </p:cNvSpPr>
          <p:nvPr>
            <p:ph idx="1"/>
          </p:nvPr>
        </p:nvSpPr>
        <p:spPr>
          <a:xfrm>
            <a:off x="228600" y="1295400"/>
            <a:ext cx="8763000" cy="5257800"/>
          </a:xfrm>
        </p:spPr>
        <p:txBody>
          <a:bodyPr>
            <a:normAutofit fontScale="92500"/>
          </a:bodyPr>
          <a:lstStyle/>
          <a:p>
            <a:pPr algn="just"/>
            <a:r>
              <a:rPr lang="en-US" sz="3000" dirty="0" smtClean="0"/>
              <a:t>SK is open, systematic, objective and analytical. It builds on prior achievements for advancement; however, IK is closed, non-systematic, holistic rather than analytical, without an overall conceptual framework. </a:t>
            </a:r>
          </a:p>
          <a:p>
            <a:pPr algn="just"/>
            <a:r>
              <a:rPr lang="en-US" sz="3000" dirty="0" smtClean="0"/>
              <a:t>IK advances on the basis of new experiences, not on the basis of deductive logic (</a:t>
            </a:r>
            <a:r>
              <a:rPr lang="en-US" sz="3000" dirty="0" err="1" smtClean="0"/>
              <a:t>Banuri</a:t>
            </a:r>
            <a:r>
              <a:rPr lang="en-US" sz="3000" dirty="0" smtClean="0"/>
              <a:t>, et al, 1993). </a:t>
            </a:r>
          </a:p>
          <a:p>
            <a:pPr algn="just"/>
            <a:r>
              <a:rPr lang="en-US" sz="3000" dirty="0" smtClean="0"/>
              <a:t>IK supporters attack on the dogmatism /rigidity and intolerance of scientists towards insights and methods of inquiry outside the established and institutionalized science. </a:t>
            </a:r>
          </a:p>
          <a:p>
            <a:pPr algn="just"/>
            <a:r>
              <a:rPr lang="en-US" sz="3000" dirty="0" smtClean="0"/>
              <a:t>IKs have of closed nature </a:t>
            </a:r>
          </a:p>
          <a:p>
            <a:pPr algn="just"/>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6112228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200" b="1" dirty="0" smtClean="0"/>
              <a:t>Contextual differences</a:t>
            </a:r>
            <a:endParaRPr lang="en-US" sz="3200" b="1" dirty="0"/>
          </a:p>
        </p:txBody>
      </p:sp>
      <p:sp>
        <p:nvSpPr>
          <p:cNvPr id="3" name="Content Placeholder 2"/>
          <p:cNvSpPr>
            <a:spLocks noGrp="1"/>
          </p:cNvSpPr>
          <p:nvPr>
            <p:ph idx="1"/>
          </p:nvPr>
        </p:nvSpPr>
        <p:spPr>
          <a:xfrm>
            <a:off x="381000" y="1295400"/>
            <a:ext cx="8305800" cy="4830763"/>
          </a:xfrm>
        </p:spPr>
        <p:txBody>
          <a:bodyPr/>
          <a:lstStyle/>
          <a:p>
            <a:pPr algn="just"/>
            <a:r>
              <a:rPr lang="en-US" sz="2800" dirty="0" smtClean="0"/>
              <a:t>IK is specific to local context in terms of social group and time (temporal and spatial differences) whereas SK is diverted from such epistemic framework to attain universal validity.</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8019080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Similarities between IK and SK</a:t>
            </a:r>
            <a:endParaRPr lang="en-US" dirty="0"/>
          </a:p>
        </p:txBody>
      </p:sp>
      <p:sp>
        <p:nvSpPr>
          <p:cNvPr id="3" name="Content Placeholder 2"/>
          <p:cNvSpPr>
            <a:spLocks noGrp="1"/>
          </p:cNvSpPr>
          <p:nvPr>
            <p:ph idx="1"/>
          </p:nvPr>
        </p:nvSpPr>
        <p:spPr/>
        <p:txBody>
          <a:bodyPr>
            <a:noAutofit/>
          </a:bodyPr>
          <a:lstStyle/>
          <a:p>
            <a:pPr algn="just"/>
            <a:r>
              <a:rPr lang="en-US" sz="2400" b="1" u="sng" dirty="0" smtClean="0"/>
              <a:t>The Danger of Dichotomizing/dividing between IK &amp; SK.</a:t>
            </a:r>
            <a:endParaRPr lang="en-US" sz="2400" b="1" dirty="0" smtClean="0"/>
          </a:p>
          <a:p>
            <a:pPr algn="just"/>
            <a:r>
              <a:rPr lang="en-US" sz="2800" dirty="0" smtClean="0"/>
              <a:t>This notion reflects the </a:t>
            </a:r>
            <a:r>
              <a:rPr lang="en-US" sz="2800" u="sng" dirty="0" smtClean="0"/>
              <a:t>similarities</a:t>
            </a:r>
            <a:r>
              <a:rPr lang="en-US" sz="2800" dirty="0" smtClean="0"/>
              <a:t>  between the two.</a:t>
            </a:r>
          </a:p>
          <a:p>
            <a:pPr algn="just"/>
            <a:r>
              <a:rPr lang="en-US" sz="2800" dirty="0" smtClean="0"/>
              <a:t>- In the face of evidence that suggests contact, diversity, exchange, communication, learning, and transformation among different systems of knowledge and beliefs, it is difficult to adhere to the view that separates IK&amp;SK.</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341630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endParaRPr lang="en-US" sz="2000" dirty="0"/>
          </a:p>
        </p:txBody>
      </p:sp>
      <p:sp>
        <p:nvSpPr>
          <p:cNvPr id="3" name="Content Placeholder 2"/>
          <p:cNvSpPr>
            <a:spLocks noGrp="1"/>
          </p:cNvSpPr>
          <p:nvPr>
            <p:ph idx="1"/>
          </p:nvPr>
        </p:nvSpPr>
        <p:spPr>
          <a:xfrm>
            <a:off x="304800" y="838200"/>
            <a:ext cx="8534400" cy="5791200"/>
          </a:xfrm>
        </p:spPr>
        <p:txBody>
          <a:bodyPr>
            <a:normAutofit fontScale="85000" lnSpcReduction="10000"/>
          </a:bodyPr>
          <a:lstStyle/>
          <a:p>
            <a:pPr algn="just"/>
            <a:r>
              <a:rPr lang="en-US" dirty="0" smtClean="0"/>
              <a:t>Evidences from the past indicate that the failure of </a:t>
            </a:r>
            <a:r>
              <a:rPr lang="en-US" u="sng" dirty="0" smtClean="0"/>
              <a:t>technical solution-oriented development policies </a:t>
            </a:r>
            <a:r>
              <a:rPr lang="en-US" dirty="0" smtClean="0"/>
              <a:t>and, </a:t>
            </a:r>
            <a:r>
              <a:rPr lang="en-US" u="sng" dirty="0" smtClean="0"/>
              <a:t>programs </a:t>
            </a:r>
            <a:r>
              <a:rPr lang="en-US" dirty="0" smtClean="0"/>
              <a:t>is attached to making a clear distinction b/n </a:t>
            </a:r>
            <a:r>
              <a:rPr lang="en-US" u="sng" dirty="0" smtClean="0"/>
              <a:t>IK&amp;SK.</a:t>
            </a:r>
            <a:r>
              <a:rPr lang="en-US" dirty="0" smtClean="0"/>
              <a:t>   This ignored the contexts in which they were implemented (</a:t>
            </a:r>
            <a:r>
              <a:rPr lang="en-US" dirty="0" err="1" smtClean="0"/>
              <a:t>Agrawal</a:t>
            </a:r>
            <a:r>
              <a:rPr lang="en-US" dirty="0" smtClean="0"/>
              <a:t>, 1995). </a:t>
            </a:r>
          </a:p>
          <a:p>
            <a:pPr algn="just"/>
            <a:r>
              <a:rPr lang="en-US" dirty="0" smtClean="0"/>
              <a:t>- Thus emphasis must be given to the </a:t>
            </a:r>
            <a:r>
              <a:rPr lang="en-US" u="sng" dirty="0" smtClean="0"/>
              <a:t>continuous interaction</a:t>
            </a:r>
            <a:r>
              <a:rPr lang="en-US" dirty="0" smtClean="0"/>
              <a:t> or interweaving of IK &amp; SK in which SK provides theoretical framework and IK helps to discern the cultural situation in which policies are implemented.</a:t>
            </a:r>
          </a:p>
          <a:p>
            <a:pPr algn="just"/>
            <a:r>
              <a:rPr lang="en-US" dirty="0" smtClean="0"/>
              <a:t>Bridging the dichotomy implies associating science with culture making the indigenous of the ‘ western’ knowledge.</a:t>
            </a:r>
          </a:p>
          <a:p>
            <a:pPr algn="just"/>
            <a:r>
              <a:rPr lang="en-US" dirty="0" smtClean="0"/>
              <a:t>- The above situation can happen if there is a suitable environment for </a:t>
            </a:r>
            <a:r>
              <a:rPr lang="en-US" u="sng" dirty="0" smtClean="0"/>
              <a:t>conservation of indigenous knowledge. </a:t>
            </a:r>
            <a:r>
              <a:rPr lang="en-US" dirty="0" smtClean="0"/>
              <a:t> </a:t>
            </a:r>
          </a:p>
          <a:p>
            <a:pPr algn="just"/>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814347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lvl="1" algn="l" rtl="0">
              <a:spcBef>
                <a:spcPct val="0"/>
              </a:spcBef>
            </a:pPr>
            <a:r>
              <a:rPr lang="en-US" sz="2800" b="1" dirty="0"/>
              <a:t>Local group networks and </a:t>
            </a:r>
            <a:r>
              <a:rPr lang="en-US" sz="2800" b="1" dirty="0" smtClean="0"/>
              <a:t>information management</a:t>
            </a:r>
            <a:endParaRPr lang="en-US" sz="2800" b="1" dirty="0"/>
          </a:p>
        </p:txBody>
      </p:sp>
      <p:sp>
        <p:nvSpPr>
          <p:cNvPr id="3" name="Content Placeholder 2"/>
          <p:cNvSpPr>
            <a:spLocks noGrp="1"/>
          </p:cNvSpPr>
          <p:nvPr>
            <p:ph idx="1"/>
          </p:nvPr>
        </p:nvSpPr>
        <p:spPr>
          <a:xfrm>
            <a:off x="304800" y="1371600"/>
            <a:ext cx="8839200" cy="4754563"/>
          </a:xfrm>
        </p:spPr>
        <p:txBody>
          <a:bodyPr>
            <a:normAutofit fontScale="92500"/>
          </a:bodyPr>
          <a:lstStyle/>
          <a:p>
            <a:pPr algn="just"/>
            <a:r>
              <a:rPr lang="en-US" dirty="0" err="1" smtClean="0"/>
              <a:t>Iks</a:t>
            </a:r>
            <a:r>
              <a:rPr lang="en-US" dirty="0" smtClean="0"/>
              <a:t> are area specific and tied to the religious, cultural and other socio-economic factors.</a:t>
            </a:r>
          </a:p>
          <a:p>
            <a:pPr algn="just"/>
            <a:r>
              <a:rPr lang="en-US" dirty="0" smtClean="0"/>
              <a:t>Mostly they are found in the heads of the knower and transferred through oral communication.</a:t>
            </a:r>
          </a:p>
          <a:p>
            <a:pPr algn="just"/>
            <a:r>
              <a:rPr lang="en-US" sz="2800" dirty="0" smtClean="0"/>
              <a:t>Both non-government and government organizations can help to build the legitimacy of local knowledge by developing strong R&amp;D projects.</a:t>
            </a:r>
          </a:p>
          <a:p>
            <a:pPr algn="just"/>
            <a:r>
              <a:rPr lang="en-US" sz="2800" dirty="0" smtClean="0"/>
              <a:t>To attain legitimacy of local knowledge, additional significant reorientations and strong actions are needed in national and international agricultural R&amp;D institutions.</a:t>
            </a:r>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5539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3200" b="1" dirty="0" smtClean="0"/>
              <a:t>System as observable matter</a:t>
            </a:r>
            <a:endParaRPr lang="en-US" dirty="0"/>
          </a:p>
        </p:txBody>
      </p:sp>
      <p:sp>
        <p:nvSpPr>
          <p:cNvPr id="3" name="Content Placeholder 2"/>
          <p:cNvSpPr>
            <a:spLocks noGrp="1"/>
          </p:cNvSpPr>
          <p:nvPr>
            <p:ph idx="1"/>
          </p:nvPr>
        </p:nvSpPr>
        <p:spPr>
          <a:xfrm>
            <a:off x="152400" y="685800"/>
            <a:ext cx="8839200" cy="6019800"/>
          </a:xfrm>
        </p:spPr>
        <p:txBody>
          <a:bodyPr>
            <a:normAutofit fontScale="25000" lnSpcReduction="20000"/>
          </a:bodyPr>
          <a:lstStyle/>
          <a:p>
            <a:pPr algn="just"/>
            <a:r>
              <a:rPr lang="en-US" sz="10400" dirty="0" smtClean="0"/>
              <a:t>Systems and the components are </a:t>
            </a:r>
            <a:r>
              <a:rPr lang="en-US" sz="10400" dirty="0"/>
              <a:t>observable and “real” objects. This real system (living or non-living things) is called </a:t>
            </a:r>
            <a:r>
              <a:rPr lang="en-US" sz="10400" b="1" dirty="0"/>
              <a:t>“hard system”.</a:t>
            </a:r>
            <a:r>
              <a:rPr lang="en-US" sz="10400" dirty="0"/>
              <a:t> </a:t>
            </a:r>
            <a:endParaRPr lang="en-US" sz="10400" dirty="0" smtClean="0"/>
          </a:p>
          <a:p>
            <a:pPr algn="just"/>
            <a:r>
              <a:rPr lang="en-US" sz="10400" dirty="0" smtClean="0"/>
              <a:t>if </a:t>
            </a:r>
            <a:r>
              <a:rPr lang="en-US" sz="10400" dirty="0"/>
              <a:t>we consider about the real objects as a system to understand or to gain some kind of function or solve some kind of problem it is called </a:t>
            </a:r>
            <a:r>
              <a:rPr lang="en-US" sz="10400" b="1" dirty="0"/>
              <a:t>“hard system thinking”</a:t>
            </a:r>
            <a:r>
              <a:rPr lang="en-US" sz="10400" dirty="0"/>
              <a:t> or </a:t>
            </a:r>
            <a:r>
              <a:rPr lang="en-US" sz="10400" b="1" dirty="0"/>
              <a:t>“systematic” approach</a:t>
            </a:r>
            <a:r>
              <a:rPr lang="en-US" sz="10400" dirty="0" smtClean="0"/>
              <a:t>.</a:t>
            </a:r>
          </a:p>
          <a:p>
            <a:pPr algn="just"/>
            <a:r>
              <a:rPr lang="en-US" sz="10400" dirty="0" smtClean="0"/>
              <a:t>The </a:t>
            </a:r>
            <a:r>
              <a:rPr lang="en-US" sz="10400" dirty="0"/>
              <a:t>natural scientists follow </a:t>
            </a:r>
            <a:r>
              <a:rPr lang="en-US" sz="10400" b="1" dirty="0"/>
              <a:t>hard systems (systematic)</a:t>
            </a:r>
            <a:r>
              <a:rPr lang="en-US" sz="10400" dirty="0"/>
              <a:t> approaches (real objects) to measure or manipulate this world by using mathematical models and theories</a:t>
            </a:r>
            <a:r>
              <a:rPr lang="en-US" sz="10400" dirty="0" smtClean="0"/>
              <a:t>.</a:t>
            </a:r>
          </a:p>
          <a:p>
            <a:pPr algn="just"/>
            <a:r>
              <a:rPr lang="en-US" sz="10400" dirty="0" smtClean="0"/>
              <a:t> </a:t>
            </a:r>
            <a:r>
              <a:rPr lang="en-US" sz="10400" dirty="0"/>
              <a:t>E.g. you can imagine how ICT is playing the role in world we live now; you may be surprised how plant and animal scientists had discovered high productivity crops and animals by following hard system thinking through genetic engineering. </a:t>
            </a:r>
          </a:p>
          <a:p>
            <a:pPr algn="just"/>
            <a:r>
              <a:rPr lang="en-US" sz="10400" dirty="0"/>
              <a:t>Example: functioning computer as a whole system and Human body as a </a:t>
            </a:r>
            <a:r>
              <a:rPr lang="en-US" sz="10400" dirty="0" smtClean="0"/>
              <a:t>system.</a:t>
            </a:r>
            <a:endParaRPr lang="en-US" sz="10400" dirty="0"/>
          </a:p>
          <a:p>
            <a:pPr algn="just"/>
            <a:endParaRPr lang="en-US" dirty="0"/>
          </a:p>
        </p:txBody>
      </p:sp>
      <p:sp>
        <p:nvSpPr>
          <p:cNvPr id="4" name="Slide Number Placeholder 3"/>
          <p:cNvSpPr>
            <a:spLocks noGrp="1"/>
          </p:cNvSpPr>
          <p:nvPr>
            <p:ph type="sldNum" sz="quarter" idx="12"/>
          </p:nvPr>
        </p:nvSpPr>
        <p:spPr/>
        <p:txBody>
          <a:bodyPr/>
          <a:lstStyle/>
          <a:p>
            <a:fld id="{F73E8406-0FB6-4CEE-B9E3-1DBE99B9EC64}" type="slidenum">
              <a:rPr lang="en-US" smtClean="0"/>
              <a:pPr/>
              <a:t>12</a:t>
            </a:fld>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endParaRPr lang="en-US" sz="2000" dirty="0"/>
          </a:p>
        </p:txBody>
      </p:sp>
      <p:sp>
        <p:nvSpPr>
          <p:cNvPr id="3" name="Content Placeholder 2"/>
          <p:cNvSpPr>
            <a:spLocks noGrp="1"/>
          </p:cNvSpPr>
          <p:nvPr>
            <p:ph idx="1"/>
          </p:nvPr>
        </p:nvSpPr>
        <p:spPr>
          <a:xfrm>
            <a:off x="304800" y="914400"/>
            <a:ext cx="8382000" cy="5715000"/>
          </a:xfrm>
        </p:spPr>
        <p:txBody>
          <a:bodyPr>
            <a:normAutofit fontScale="92500"/>
          </a:bodyPr>
          <a:lstStyle/>
          <a:p>
            <a:pPr algn="just"/>
            <a:r>
              <a:rPr lang="en-US" sz="2800" dirty="0" smtClean="0"/>
              <a:t>Local group networks: in most of the </a:t>
            </a:r>
            <a:r>
              <a:rPr lang="en-US" sz="2800" dirty="0" err="1" smtClean="0"/>
              <a:t>Iks</a:t>
            </a:r>
            <a:r>
              <a:rPr lang="en-US" sz="2800" dirty="0" smtClean="0"/>
              <a:t>, there is no as such a well established network  though there are </a:t>
            </a:r>
            <a:r>
              <a:rPr lang="en-US" sz="2800" dirty="0" err="1" smtClean="0"/>
              <a:t>Iks</a:t>
            </a:r>
            <a:r>
              <a:rPr lang="en-US" sz="2800" dirty="0" smtClean="0"/>
              <a:t> which are commonly practiced. Examples: Indigenous knowledge of </a:t>
            </a:r>
            <a:r>
              <a:rPr lang="en-US" sz="2800" dirty="0" err="1" smtClean="0"/>
              <a:t>Konso</a:t>
            </a:r>
            <a:r>
              <a:rPr lang="en-US" sz="2800" dirty="0" smtClean="0"/>
              <a:t> People in Ethiopia (Terracing, Contour </a:t>
            </a:r>
            <a:r>
              <a:rPr lang="en-US" sz="2800" dirty="0" err="1" smtClean="0"/>
              <a:t>Ploughing</a:t>
            </a:r>
            <a:r>
              <a:rPr lang="en-US" sz="2800" dirty="0" smtClean="0"/>
              <a:t>, crop rotation, fallowing etc)</a:t>
            </a:r>
          </a:p>
          <a:p>
            <a:pPr algn="just"/>
            <a:r>
              <a:rPr lang="en-US" sz="2800" dirty="0" smtClean="0"/>
              <a:t>Can you mention </a:t>
            </a:r>
            <a:r>
              <a:rPr lang="en-US" sz="2800" dirty="0" err="1" smtClean="0"/>
              <a:t>Iks</a:t>
            </a:r>
            <a:r>
              <a:rPr lang="en-US" sz="2800" dirty="0" smtClean="0"/>
              <a:t> in your area and explain the network of communication and information management?</a:t>
            </a:r>
          </a:p>
          <a:p>
            <a:pPr algn="just"/>
            <a:r>
              <a:rPr lang="en-US" sz="2800" dirty="0" smtClean="0"/>
              <a:t>The lists may include: </a:t>
            </a:r>
          </a:p>
          <a:p>
            <a:pPr lvl="1" algn="just"/>
            <a:r>
              <a:rPr lang="en-US" sz="3000" dirty="0" smtClean="0"/>
              <a:t>Agricultural knowledge</a:t>
            </a:r>
          </a:p>
          <a:p>
            <a:pPr lvl="1" algn="just"/>
            <a:r>
              <a:rPr lang="en-US" sz="3000" dirty="0" smtClean="0"/>
              <a:t>Diseases and medicine (trees, shrubs, animals)</a:t>
            </a:r>
          </a:p>
          <a:p>
            <a:pPr lvl="1" algn="just"/>
            <a:r>
              <a:rPr lang="en-US" sz="3000" dirty="0" smtClean="0"/>
              <a:t>Conflict management</a:t>
            </a:r>
          </a:p>
          <a:p>
            <a:pPr lvl="1" algn="just"/>
            <a:r>
              <a:rPr lang="en-US" sz="3000" dirty="0" smtClean="0"/>
              <a:t>Seasonal changes and timing</a:t>
            </a:r>
            <a:endParaRPr lang="en-US" sz="30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1392634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t>Status of Indigenous knowledge </a:t>
            </a:r>
            <a:endParaRPr lang="en-US" sz="3200" dirty="0"/>
          </a:p>
        </p:txBody>
      </p:sp>
      <p:sp>
        <p:nvSpPr>
          <p:cNvPr id="3" name="Content Placeholder 2"/>
          <p:cNvSpPr>
            <a:spLocks noGrp="1"/>
          </p:cNvSpPr>
          <p:nvPr>
            <p:ph idx="1"/>
          </p:nvPr>
        </p:nvSpPr>
        <p:spPr>
          <a:xfrm>
            <a:off x="152400" y="914400"/>
            <a:ext cx="8763000" cy="5638800"/>
          </a:xfrm>
        </p:spPr>
        <p:txBody>
          <a:bodyPr>
            <a:normAutofit fontScale="92500" lnSpcReduction="10000"/>
          </a:bodyPr>
          <a:lstStyle/>
          <a:p>
            <a:pPr algn="just"/>
            <a:r>
              <a:rPr lang="en-US" sz="2800" dirty="0" smtClean="0"/>
              <a:t>Some IK is lost naturally as techniques and tools are modified or fall out of use. During the last decades, however,-development processes and population changes have accelerated this loss, endangering the survival of IK.</a:t>
            </a:r>
          </a:p>
          <a:p>
            <a:r>
              <a:rPr lang="en-US" sz="2800" dirty="0" smtClean="0"/>
              <a:t>What can we do to preserve this endangered species? Here are some ideas:</a:t>
            </a:r>
          </a:p>
          <a:p>
            <a:pPr lvl="1"/>
            <a:r>
              <a:rPr lang="en-US" sz="2600" dirty="0" smtClean="0"/>
              <a:t>Raise awareness about the value of IK for development.</a:t>
            </a:r>
          </a:p>
          <a:p>
            <a:pPr lvl="1"/>
            <a:r>
              <a:rPr lang="en-US" sz="2600" dirty="0" smtClean="0"/>
              <a:t>Help communities conserve their IK</a:t>
            </a:r>
          </a:p>
          <a:p>
            <a:pPr lvl="1"/>
            <a:r>
              <a:rPr lang="en-US" sz="2600" dirty="0" smtClean="0"/>
              <a:t>Record and use </a:t>
            </a:r>
            <a:r>
              <a:rPr lang="en-US" sz="2600" dirty="0" err="1" smtClean="0"/>
              <a:t>lK</a:t>
            </a:r>
            <a:r>
              <a:rPr lang="en-US" sz="2600" dirty="0" smtClean="0"/>
              <a:t> in applied development projects</a:t>
            </a:r>
          </a:p>
          <a:p>
            <a:pPr lvl="1"/>
            <a:r>
              <a:rPr lang="en-US" sz="2600" dirty="0" smtClean="0"/>
              <a:t>Document IK and make the information available to people working in development.</a:t>
            </a:r>
          </a:p>
          <a:p>
            <a:pPr lvl="1"/>
            <a:r>
              <a:rPr lang="en-US" sz="2600" dirty="0" smtClean="0"/>
              <a:t>Make IK available to the communities from which it was obtained.</a:t>
            </a:r>
          </a:p>
          <a:p>
            <a:pPr lvl="1"/>
            <a:r>
              <a:rPr lang="en-US" sz="2600" dirty="0" smtClean="0"/>
              <a:t>Observe intellectual property rights when recording IK</a:t>
            </a:r>
            <a:endParaRPr lang="en-US" sz="26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780614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200" dirty="0" smtClean="0"/>
              <a:t>Decisions when using IK in Projects</a:t>
            </a:r>
            <a:endParaRPr lang="en-US" sz="32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026" name="Picture 2"/>
          <p:cNvPicPr>
            <a:picLocks noChangeAspect="1" noChangeArrowheads="1"/>
          </p:cNvPicPr>
          <p:nvPr/>
        </p:nvPicPr>
        <p:blipFill>
          <a:blip r:embed="rId2"/>
          <a:srcRect/>
          <a:stretch>
            <a:fillRect/>
          </a:stretch>
        </p:blipFill>
        <p:spPr bwMode="auto">
          <a:xfrm>
            <a:off x="457200" y="914400"/>
            <a:ext cx="8382000" cy="5562600"/>
          </a:xfrm>
          <a:prstGeom prst="rect">
            <a:avLst/>
          </a:prstGeom>
          <a:noFill/>
          <a:ln w="9525">
            <a:noFill/>
            <a:miter lim="800000"/>
            <a:headEnd/>
            <a:tailEnd/>
          </a:ln>
          <a:effectLst/>
        </p:spPr>
      </p:pic>
    </p:spTree>
    <p:extLst>
      <p:ext uri="{BB962C8B-B14F-4D97-AF65-F5344CB8AC3E}">
        <p14:creationId xmlns:p14="http://schemas.microsoft.com/office/powerpoint/2010/main" val="111325857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a:bodyPr>
          <a:lstStyle/>
          <a:p>
            <a:r>
              <a:rPr lang="en-US" sz="3600" b="1" dirty="0" smtClean="0"/>
              <a:t>Major Difficulties and Challenges in IKs</a:t>
            </a:r>
            <a:endParaRPr lang="en-US" sz="3600" dirty="0"/>
          </a:p>
        </p:txBody>
      </p:sp>
      <p:sp>
        <p:nvSpPr>
          <p:cNvPr id="3" name="Content Placeholder 2"/>
          <p:cNvSpPr>
            <a:spLocks noGrp="1"/>
          </p:cNvSpPr>
          <p:nvPr>
            <p:ph idx="1"/>
          </p:nvPr>
        </p:nvSpPr>
        <p:spPr>
          <a:xfrm>
            <a:off x="457200" y="762000"/>
            <a:ext cx="8229600" cy="6019800"/>
          </a:xfrm>
        </p:spPr>
        <p:txBody>
          <a:bodyPr>
            <a:normAutofit fontScale="85000" lnSpcReduction="10000"/>
          </a:bodyPr>
          <a:lstStyle/>
          <a:p>
            <a:r>
              <a:rPr lang="en-US" b="1" dirty="0" smtClean="0"/>
              <a:t>Access</a:t>
            </a:r>
          </a:p>
          <a:p>
            <a:pPr algn="just"/>
            <a:r>
              <a:rPr lang="en-US" b="1" dirty="0" smtClean="0"/>
              <a:t>Bio-piracy </a:t>
            </a:r>
            <a:r>
              <a:rPr lang="en-US" dirty="0" smtClean="0"/>
              <a:t>= The practice of  commercially exploiting naturally occurring biochemical or genetic material, especially by obtaining patents that restrict its future use, while failing to pay fair compensation to the community from which it originates.</a:t>
            </a:r>
          </a:p>
          <a:p>
            <a:pPr algn="just"/>
            <a:r>
              <a:rPr lang="en-US" b="1" dirty="0" smtClean="0"/>
              <a:t>Bio-prospecting </a:t>
            </a:r>
            <a:r>
              <a:rPr lang="en-US" dirty="0" smtClean="0"/>
              <a:t>= The search for plant and animal species from which medicinal drugs and other commercially valuable compounds can be obtained.</a:t>
            </a:r>
          </a:p>
          <a:p>
            <a:pPr algn="just"/>
            <a:r>
              <a:rPr lang="en-US" b="1" dirty="0" smtClean="0"/>
              <a:t>Benefit Sharing</a:t>
            </a:r>
          </a:p>
          <a:p>
            <a:pPr algn="just"/>
            <a:r>
              <a:rPr lang="en-US" b="1" dirty="0" smtClean="0"/>
              <a:t>Term ‘Indigenous Knowledge</a:t>
            </a:r>
          </a:p>
          <a:p>
            <a:pPr algn="just"/>
            <a:r>
              <a:rPr lang="en-US" b="1" dirty="0" smtClean="0"/>
              <a:t>IKS and Commercialization</a:t>
            </a:r>
          </a:p>
          <a:p>
            <a:pPr algn="just"/>
            <a:r>
              <a:rPr lang="en-US" b="1" dirty="0" smtClean="0"/>
              <a:t>Ownership: Individual, Communities</a:t>
            </a:r>
          </a:p>
          <a:p>
            <a:pPr algn="just"/>
            <a:r>
              <a:rPr lang="en-US" b="1" dirty="0" smtClean="0"/>
              <a:t>Partnerships</a:t>
            </a:r>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1878150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a:bodyPr>
          <a:lstStyle/>
          <a:p>
            <a:r>
              <a:rPr lang="en-US" sz="3200" b="1" dirty="0" smtClean="0"/>
              <a:t>How to elevate the status of IK? </a:t>
            </a:r>
            <a:br>
              <a:rPr lang="en-US" sz="3200" b="1" dirty="0" smtClean="0"/>
            </a:br>
            <a:r>
              <a:rPr lang="en-US" sz="3200" dirty="0" smtClean="0"/>
              <a:t/>
            </a:r>
            <a:br>
              <a:rPr lang="en-US" sz="3200" dirty="0" smtClean="0"/>
            </a:br>
            <a:r>
              <a:rPr lang="en-US" sz="3200" dirty="0" smtClean="0"/>
              <a:t>“Local solutions to local problems” </a:t>
            </a:r>
            <a:endParaRPr lang="en-US" sz="3200" dirty="0"/>
          </a:p>
        </p:txBody>
      </p:sp>
      <p:sp>
        <p:nvSpPr>
          <p:cNvPr id="3" name="Content Placeholder 2"/>
          <p:cNvSpPr>
            <a:spLocks noGrp="1"/>
          </p:cNvSpPr>
          <p:nvPr>
            <p:ph idx="1"/>
          </p:nvPr>
        </p:nvSpPr>
        <p:spPr/>
        <p:txBody>
          <a:bodyPr/>
          <a:lstStyle/>
          <a:p>
            <a:pPr>
              <a:buNone/>
            </a:pPr>
            <a:r>
              <a:rPr lang="en-US" dirty="0" smtClean="0"/>
              <a:t> </a:t>
            </a:r>
          </a:p>
          <a:p>
            <a:pPr>
              <a:buNone/>
            </a:pPr>
            <a:endParaRPr lang="en-US" dirty="0" smtClean="0"/>
          </a:p>
          <a:p>
            <a:pPr>
              <a:buNone/>
            </a:pPr>
            <a:r>
              <a:rPr lang="en-US" dirty="0" smtClean="0"/>
              <a:t>                                        End</a:t>
            </a:r>
          </a:p>
          <a:p>
            <a:pPr>
              <a:buNone/>
            </a:pPr>
            <a:endParaRPr lang="en-US" dirty="0" smtClean="0"/>
          </a:p>
          <a:p>
            <a:pPr algn="ctr">
              <a:buNone/>
            </a:pPr>
            <a:r>
              <a:rPr lang="en-US" dirty="0" smtClean="0"/>
              <a:t>Think globally and act locally</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4128424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sz="2800" dirty="0" smtClean="0"/>
              <a:t>Example 1:</a:t>
            </a:r>
          </a:p>
          <a:p>
            <a:pPr algn="just"/>
            <a:r>
              <a:rPr lang="en-US" sz="2800" dirty="0" smtClean="0"/>
              <a:t>In East </a:t>
            </a:r>
            <a:r>
              <a:rPr lang="en-US" sz="2800" dirty="0" err="1" smtClean="0"/>
              <a:t>haraghe</a:t>
            </a:r>
            <a:r>
              <a:rPr lang="en-US" sz="2800" dirty="0" smtClean="0"/>
              <a:t> zone, </a:t>
            </a:r>
            <a:r>
              <a:rPr lang="en-US" sz="2800" dirty="0" err="1" smtClean="0"/>
              <a:t>Haramaya</a:t>
            </a:r>
            <a:r>
              <a:rPr lang="en-US" sz="2800" dirty="0" smtClean="0"/>
              <a:t> district:</a:t>
            </a:r>
          </a:p>
          <a:p>
            <a:pPr algn="just"/>
            <a:r>
              <a:rPr lang="en-US" sz="2800" dirty="0" smtClean="0"/>
              <a:t>Onion is used stop bleeding. Two onions will be pilled and put inside a cloth and put on the fire to have some temperature. Then the close will be put on the bleeding body part. </a:t>
            </a:r>
          </a:p>
          <a:p>
            <a:pPr algn="just"/>
            <a:r>
              <a:rPr lang="en-US" sz="2800" dirty="0" smtClean="0"/>
              <a:t>During summer time, in East </a:t>
            </a:r>
            <a:r>
              <a:rPr lang="en-US" sz="2800" dirty="0" err="1" smtClean="0"/>
              <a:t>Gojjam</a:t>
            </a:r>
            <a:r>
              <a:rPr lang="en-US" sz="2800" dirty="0" smtClean="0"/>
              <a:t> </a:t>
            </a:r>
            <a:r>
              <a:rPr lang="en-US" sz="2800" dirty="0" err="1" smtClean="0"/>
              <a:t>zone,as</a:t>
            </a:r>
            <a:r>
              <a:rPr lang="en-US" sz="2800" dirty="0" smtClean="0"/>
              <a:t> a replacement to umbrella, people construct hard cover made from grasses called “</a:t>
            </a:r>
            <a:r>
              <a:rPr lang="en-US" sz="2800" dirty="0" err="1" smtClean="0"/>
              <a:t>Gessa</a:t>
            </a:r>
            <a:r>
              <a:rPr lang="en-US" sz="2800" dirty="0" smtClean="0"/>
              <a:t>” and use it during rainy season.</a:t>
            </a:r>
          </a:p>
          <a:p>
            <a:pPr lvl="0" algn="just"/>
            <a:endParaRPr lang="en-US" sz="2800" dirty="0" smtClean="0"/>
          </a:p>
          <a:p>
            <a:pPr algn="just"/>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2750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3200" b="1" dirty="0" smtClean="0"/>
              <a:t>System as unobservable mind image</a:t>
            </a:r>
            <a:endParaRPr lang="en-US" dirty="0"/>
          </a:p>
        </p:txBody>
      </p:sp>
      <p:sp>
        <p:nvSpPr>
          <p:cNvPr id="3" name="Content Placeholder 2"/>
          <p:cNvSpPr>
            <a:spLocks noGrp="1"/>
          </p:cNvSpPr>
          <p:nvPr>
            <p:ph idx="1"/>
          </p:nvPr>
        </p:nvSpPr>
        <p:spPr>
          <a:xfrm>
            <a:off x="152400" y="609600"/>
            <a:ext cx="8763000" cy="6096000"/>
          </a:xfrm>
        </p:spPr>
        <p:txBody>
          <a:bodyPr>
            <a:normAutofit fontScale="92500" lnSpcReduction="10000"/>
          </a:bodyPr>
          <a:lstStyle/>
          <a:p>
            <a:pPr algn="just"/>
            <a:r>
              <a:rPr lang="en-US" sz="2800" dirty="0" smtClean="0"/>
              <a:t>we </a:t>
            </a:r>
            <a:r>
              <a:rPr lang="en-US" sz="2800" dirty="0"/>
              <a:t>cannot observe these systems like real (hard) systems. Analogous to natural (hard) scientists, social science scholars have been considering social issues like community, laws, politics, organization, society etc. as a system to understand the sub-systems and manipulate like hard systems (e.g. computer and our body</a:t>
            </a:r>
            <a:r>
              <a:rPr lang="en-US" sz="2800" dirty="0" smtClean="0"/>
              <a:t>).</a:t>
            </a:r>
          </a:p>
          <a:p>
            <a:pPr algn="just">
              <a:buNone/>
            </a:pPr>
            <a:endParaRPr lang="en-US" sz="2800" dirty="0" smtClean="0"/>
          </a:p>
          <a:p>
            <a:pPr algn="just"/>
            <a:r>
              <a:rPr lang="en-US" sz="2800" dirty="0" smtClean="0"/>
              <a:t> </a:t>
            </a:r>
            <a:r>
              <a:rPr lang="en-US" sz="2800" dirty="0"/>
              <a:t>E.g. we say political system, legal system etc.  However, we cannot observe these systems like real (hard) systems mentioned above. </a:t>
            </a:r>
            <a:endParaRPr lang="en-US" sz="2800" dirty="0" smtClean="0"/>
          </a:p>
          <a:p>
            <a:pPr algn="just">
              <a:buNone/>
            </a:pPr>
            <a:endParaRPr lang="en-US" sz="2800" dirty="0" smtClean="0"/>
          </a:p>
          <a:p>
            <a:pPr algn="just"/>
            <a:r>
              <a:rPr lang="en-US" sz="2800" dirty="0" smtClean="0"/>
              <a:t>Here</a:t>
            </a:r>
            <a:r>
              <a:rPr lang="en-US" sz="2800" dirty="0"/>
              <a:t>, the reality is in the mind of an observer and the observer should negotiate the meaning of that mind reality with other observers to reach on some kind of agreement to try to get purposeful emergent property. </a:t>
            </a:r>
            <a:endParaRPr lang="en-US" sz="2800" dirty="0" smtClean="0"/>
          </a:p>
          <a:p>
            <a:pPr algn="just"/>
            <a:endParaRPr lang="en-US" sz="2800" dirty="0"/>
          </a:p>
        </p:txBody>
      </p:sp>
      <p:sp>
        <p:nvSpPr>
          <p:cNvPr id="4" name="Slide Number Placeholder 3"/>
          <p:cNvSpPr>
            <a:spLocks noGrp="1"/>
          </p:cNvSpPr>
          <p:nvPr>
            <p:ph type="sldNum" sz="quarter" idx="12"/>
          </p:nvPr>
        </p:nvSpPr>
        <p:spPr/>
        <p:txBody>
          <a:bodyPr/>
          <a:lstStyle/>
          <a:p>
            <a:fld id="{F73E8406-0FB6-4CEE-B9E3-1DBE99B9EC64}"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839200" cy="5638800"/>
          </a:xfrm>
        </p:spPr>
        <p:txBody>
          <a:bodyPr>
            <a:normAutofit lnSpcReduction="10000"/>
          </a:bodyPr>
          <a:lstStyle/>
          <a:p>
            <a:pPr algn="just"/>
            <a:r>
              <a:rPr lang="en-US" sz="2800" dirty="0" smtClean="0"/>
              <a:t>Again, the emergent property cannot be engineered by professionals like computer and body. E.g. ensuring justice in the world is the “emergent property” of legal systems of the world or a given country.</a:t>
            </a:r>
          </a:p>
          <a:p>
            <a:pPr algn="just">
              <a:buNone/>
            </a:pPr>
            <a:endParaRPr lang="en-US" sz="2800" dirty="0" smtClean="0"/>
          </a:p>
          <a:p>
            <a:pPr algn="just"/>
            <a:r>
              <a:rPr lang="en-US" sz="2800" dirty="0" smtClean="0"/>
              <a:t> In system terms, Social system is also called “human activity system” or “soft system” thinking </a:t>
            </a:r>
          </a:p>
          <a:p>
            <a:pPr algn="just">
              <a:buNone/>
            </a:pPr>
            <a:endParaRPr lang="en-US" sz="2800" dirty="0" smtClean="0"/>
          </a:p>
          <a:p>
            <a:pPr algn="just">
              <a:buNone/>
            </a:pPr>
            <a:r>
              <a:rPr lang="en-US" sz="2800" dirty="0" smtClean="0"/>
              <a:t>E.g. What we exactly know is that social system is something human beings collectively and purposefully create in mind to make use of natural resources (e.g. agriculture, mineral, etc.) and manmade resources (e.g. computer, car, etc.). </a:t>
            </a:r>
          </a:p>
          <a:p>
            <a:pPr algn="just"/>
            <a:endParaRPr lang="en-US" sz="2800" dirty="0"/>
          </a:p>
        </p:txBody>
      </p:sp>
      <p:sp>
        <p:nvSpPr>
          <p:cNvPr id="4" name="Slide Number Placeholder 3"/>
          <p:cNvSpPr>
            <a:spLocks noGrp="1"/>
          </p:cNvSpPr>
          <p:nvPr>
            <p:ph type="sldNum" sz="quarter" idx="12"/>
          </p:nvPr>
        </p:nvSpPr>
        <p:spPr/>
        <p:txBody>
          <a:bodyPr/>
          <a:lstStyle/>
          <a:p>
            <a:fld id="{F73E8406-0FB6-4CEE-B9E3-1DBE99B9EC64}"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Autofit/>
          </a:bodyPr>
          <a:lstStyle/>
          <a:p>
            <a:r>
              <a:rPr lang="en-US" sz="3200" b="1" dirty="0"/>
              <a:t>Emergent properties of a </a:t>
            </a:r>
            <a:r>
              <a:rPr lang="en-US" sz="3200" b="1" dirty="0" smtClean="0"/>
              <a:t>system</a:t>
            </a:r>
            <a:endParaRPr lang="en-US" sz="3200" dirty="0"/>
          </a:p>
        </p:txBody>
      </p:sp>
      <p:sp>
        <p:nvSpPr>
          <p:cNvPr id="3" name="Content Placeholder 2"/>
          <p:cNvSpPr>
            <a:spLocks noGrp="1"/>
          </p:cNvSpPr>
          <p:nvPr>
            <p:ph idx="1"/>
          </p:nvPr>
        </p:nvSpPr>
        <p:spPr>
          <a:xfrm>
            <a:off x="304800" y="838200"/>
            <a:ext cx="8610600" cy="5791200"/>
          </a:xfrm>
        </p:spPr>
        <p:txBody>
          <a:bodyPr>
            <a:normAutofit lnSpcReduction="10000"/>
          </a:bodyPr>
          <a:lstStyle/>
          <a:p>
            <a:pPr algn="just"/>
            <a:r>
              <a:rPr lang="en-US" sz="2800" dirty="0"/>
              <a:t>is a property that arises as a result of assembling components together into a system. </a:t>
            </a:r>
            <a:endParaRPr lang="en-US" sz="2800" dirty="0" smtClean="0"/>
          </a:p>
          <a:p>
            <a:pPr algn="just">
              <a:buNone/>
            </a:pPr>
            <a:endParaRPr lang="en-US" sz="2800" dirty="0" smtClean="0"/>
          </a:p>
          <a:p>
            <a:pPr algn="just"/>
            <a:r>
              <a:rPr lang="en-US" sz="2800" dirty="0" smtClean="0"/>
              <a:t>exist </a:t>
            </a:r>
            <a:r>
              <a:rPr lang="en-US" sz="2800" dirty="0"/>
              <a:t>at system level and the key is the interaction of a system with its environment. </a:t>
            </a:r>
            <a:endParaRPr lang="en-US" sz="2800" dirty="0" smtClean="0"/>
          </a:p>
          <a:p>
            <a:pPr algn="just">
              <a:buNone/>
            </a:pPr>
            <a:endParaRPr lang="en-US" sz="2800" dirty="0" smtClean="0"/>
          </a:p>
          <a:p>
            <a:pPr algn="just"/>
            <a:r>
              <a:rPr lang="en-US" sz="2800" dirty="0" smtClean="0"/>
              <a:t>do </a:t>
            </a:r>
            <a:r>
              <a:rPr lang="en-US" sz="2800" dirty="0"/>
              <a:t>not exist at component level. But individual component design can have a profound effect on emergent properties and safety and security are classic emergent properties</a:t>
            </a:r>
            <a:r>
              <a:rPr lang="en-US" sz="2800" dirty="0" smtClean="0"/>
              <a:t>.</a:t>
            </a:r>
          </a:p>
          <a:p>
            <a:pPr algn="just">
              <a:buNone/>
            </a:pPr>
            <a:endParaRPr lang="en-US" sz="2800" dirty="0"/>
          </a:p>
          <a:p>
            <a:pPr algn="just"/>
            <a:r>
              <a:rPr lang="en-GB" sz="2800" dirty="0" smtClean="0"/>
              <a:t>are </a:t>
            </a:r>
            <a:r>
              <a:rPr lang="en-GB" sz="2800" dirty="0"/>
              <a:t>properties of the system of a whole that depend on the system components and their relationships. </a:t>
            </a:r>
            <a:endParaRPr lang="en-US" sz="2800" dirty="0"/>
          </a:p>
        </p:txBody>
      </p:sp>
      <p:sp>
        <p:nvSpPr>
          <p:cNvPr id="4" name="Slide Number Placeholder 3"/>
          <p:cNvSpPr>
            <a:spLocks noGrp="1"/>
          </p:cNvSpPr>
          <p:nvPr>
            <p:ph type="sldNum" sz="quarter" idx="12"/>
          </p:nvPr>
        </p:nvSpPr>
        <p:spPr/>
        <p:txBody>
          <a:bodyPr/>
          <a:lstStyle/>
          <a:p>
            <a:fld id="{F73E8406-0FB6-4CEE-B9E3-1DBE99B9EC64}"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endParaRPr lang="en-US" sz="2400" dirty="0"/>
          </a:p>
        </p:txBody>
      </p:sp>
      <p:sp>
        <p:nvSpPr>
          <p:cNvPr id="3" name="Content Placeholder 2"/>
          <p:cNvSpPr>
            <a:spLocks noGrp="1"/>
          </p:cNvSpPr>
          <p:nvPr>
            <p:ph idx="1"/>
          </p:nvPr>
        </p:nvSpPr>
        <p:spPr>
          <a:xfrm>
            <a:off x="381000" y="990600"/>
            <a:ext cx="8458200" cy="5135563"/>
          </a:xfrm>
        </p:spPr>
        <p:txBody>
          <a:bodyPr>
            <a:normAutofit/>
          </a:bodyPr>
          <a:lstStyle/>
          <a:p>
            <a:pPr algn="just"/>
            <a:r>
              <a:rPr lang="en-US" sz="2800" dirty="0"/>
              <a:t>Emergent properties result from the arrangement and interaction of parts within a system and these properties characterize </a:t>
            </a:r>
            <a:r>
              <a:rPr lang="en-US" sz="2800" dirty="0" err="1"/>
              <a:t>nonbiological</a:t>
            </a:r>
            <a:r>
              <a:rPr lang="en-US" sz="2800" dirty="0"/>
              <a:t> entities as well. </a:t>
            </a:r>
            <a:endParaRPr lang="en-US" sz="2800" dirty="0" smtClean="0"/>
          </a:p>
          <a:p>
            <a:pPr algn="just">
              <a:buNone/>
            </a:pPr>
            <a:endParaRPr lang="en-US" sz="2800" dirty="0" smtClean="0"/>
          </a:p>
          <a:p>
            <a:pPr algn="just"/>
            <a:r>
              <a:rPr lang="en-US" sz="2800" dirty="0" smtClean="0"/>
              <a:t>For </a:t>
            </a:r>
            <a:r>
              <a:rPr lang="en-US" sz="2800" dirty="0"/>
              <a:t>example, a functioning bicycle emerges only when all of the necessary parts connect in the correct way.</a:t>
            </a:r>
          </a:p>
          <a:p>
            <a:pPr algn="just"/>
            <a:endParaRPr lang="en-US" sz="2800" dirty="0"/>
          </a:p>
        </p:txBody>
      </p:sp>
      <p:sp>
        <p:nvSpPr>
          <p:cNvPr id="4" name="Slide Number Placeholder 3"/>
          <p:cNvSpPr>
            <a:spLocks noGrp="1"/>
          </p:cNvSpPr>
          <p:nvPr>
            <p:ph type="sldNum" sz="quarter" idx="12"/>
          </p:nvPr>
        </p:nvSpPr>
        <p:spPr/>
        <p:txBody>
          <a:bodyPr/>
          <a:lstStyle/>
          <a:p>
            <a:fld id="{F73E8406-0FB6-4CEE-B9E3-1DBE99B9EC64}"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Autofit/>
          </a:bodyPr>
          <a:lstStyle/>
          <a:p>
            <a:pPr lvl="1" algn="ctr" rtl="0">
              <a:spcBef>
                <a:spcPct val="0"/>
              </a:spcBef>
            </a:pPr>
            <a:r>
              <a:rPr lang="en-US" sz="3200" b="1" dirty="0"/>
              <a:t>Scientific </a:t>
            </a:r>
            <a:r>
              <a:rPr lang="en-US" sz="3200" b="1" dirty="0" smtClean="0"/>
              <a:t>paradigms</a:t>
            </a:r>
            <a:endParaRPr lang="en-US" sz="3200" dirty="0"/>
          </a:p>
        </p:txBody>
      </p:sp>
      <p:sp>
        <p:nvSpPr>
          <p:cNvPr id="3" name="Content Placeholder 2"/>
          <p:cNvSpPr>
            <a:spLocks noGrp="1"/>
          </p:cNvSpPr>
          <p:nvPr>
            <p:ph idx="1"/>
          </p:nvPr>
        </p:nvSpPr>
        <p:spPr>
          <a:xfrm>
            <a:off x="304800" y="1600200"/>
            <a:ext cx="8686800" cy="4525963"/>
          </a:xfrm>
        </p:spPr>
        <p:txBody>
          <a:bodyPr>
            <a:normAutofit/>
          </a:bodyPr>
          <a:lstStyle/>
          <a:p>
            <a:pPr algn="just"/>
            <a:r>
              <a:rPr lang="en-US" sz="2800" dirty="0" smtClean="0"/>
              <a:t>Paradigm: </a:t>
            </a:r>
            <a:r>
              <a:rPr lang="en-GB" sz="2800" dirty="0" smtClean="0"/>
              <a:t>is </a:t>
            </a:r>
            <a:r>
              <a:rPr lang="en-GB" sz="2800" dirty="0"/>
              <a:t>Greek </a:t>
            </a:r>
            <a:r>
              <a:rPr lang="en-GB" sz="2800" dirty="0" smtClean="0"/>
              <a:t>word for </a:t>
            </a:r>
            <a:r>
              <a:rPr lang="en-GB" sz="2800" dirty="0"/>
              <a:t>model, pattern. </a:t>
            </a:r>
            <a:endParaRPr lang="en-GB" sz="2800" dirty="0" smtClean="0"/>
          </a:p>
          <a:p>
            <a:pPr algn="just"/>
            <a:r>
              <a:rPr lang="en-GB" sz="2800" dirty="0" smtClean="0"/>
              <a:t>Webster’s </a:t>
            </a:r>
            <a:r>
              <a:rPr lang="en-GB" sz="2800" dirty="0"/>
              <a:t>Dictionary defines “Paradigm” as</a:t>
            </a:r>
            <a:r>
              <a:rPr lang="en-GB" sz="2800" dirty="0" smtClean="0"/>
              <a:t>:</a:t>
            </a:r>
            <a:r>
              <a:rPr lang="en-US" sz="2800" dirty="0" smtClean="0"/>
              <a:t> </a:t>
            </a:r>
            <a:r>
              <a:rPr lang="en-GB" sz="2800" dirty="0" smtClean="0"/>
              <a:t>“</a:t>
            </a:r>
            <a:r>
              <a:rPr lang="en-GB" sz="2800" dirty="0"/>
              <a:t>an outstandingly clear or typical example or archetype.”</a:t>
            </a:r>
            <a:endParaRPr lang="en-US" sz="2800" dirty="0"/>
          </a:p>
          <a:p>
            <a:pPr algn="just"/>
            <a:r>
              <a:rPr lang="en-GB" sz="2800" dirty="0"/>
              <a:t>Universally recognized scientific achievements that provide model problems and solutions to a community of practitioners </a:t>
            </a:r>
            <a:endParaRPr lang="en-GB" sz="2800" dirty="0" smtClean="0"/>
          </a:p>
          <a:p>
            <a:pPr algn="just"/>
            <a:r>
              <a:rPr lang="en-US" sz="2800" dirty="0" smtClean="0"/>
              <a:t>Three </a:t>
            </a:r>
            <a:r>
              <a:rPr lang="en-US" sz="2800" dirty="0"/>
              <a:t>theories of knowledge in science (Scientific paradigms (</a:t>
            </a:r>
            <a:r>
              <a:rPr lang="en-US" sz="2800" dirty="0">
                <a:solidFill>
                  <a:srgbClr val="00B050"/>
                </a:solidFill>
              </a:rPr>
              <a:t>positivism</a:t>
            </a:r>
            <a:r>
              <a:rPr lang="en-US" sz="2800" dirty="0"/>
              <a:t>, </a:t>
            </a:r>
            <a:r>
              <a:rPr lang="en-US" sz="2800" dirty="0">
                <a:solidFill>
                  <a:srgbClr val="7030A0"/>
                </a:solidFill>
              </a:rPr>
              <a:t>constructivism</a:t>
            </a:r>
            <a:r>
              <a:rPr lang="en-US" sz="2800" dirty="0"/>
              <a:t>, </a:t>
            </a:r>
            <a:r>
              <a:rPr lang="en-US" sz="2800" dirty="0">
                <a:solidFill>
                  <a:srgbClr val="FF0000"/>
                </a:solidFill>
              </a:rPr>
              <a:t>relativism</a:t>
            </a:r>
            <a:r>
              <a:rPr lang="en-US" sz="2800" dirty="0"/>
              <a:t>)). </a:t>
            </a:r>
          </a:p>
          <a:p>
            <a:pPr algn="just"/>
            <a:endParaRPr lang="en-US" sz="2800" dirty="0"/>
          </a:p>
        </p:txBody>
      </p:sp>
      <p:sp>
        <p:nvSpPr>
          <p:cNvPr id="4" name="Slide Number Placeholder 3"/>
          <p:cNvSpPr>
            <a:spLocks noGrp="1"/>
          </p:cNvSpPr>
          <p:nvPr>
            <p:ph type="sldNum" sz="quarter" idx="12"/>
          </p:nvPr>
        </p:nvSpPr>
        <p:spPr/>
        <p:txBody>
          <a:bodyPr/>
          <a:lstStyle/>
          <a:p>
            <a:fld id="{F73E8406-0FB6-4CEE-B9E3-1DBE99B9EC64}"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8313" y="152401"/>
            <a:ext cx="8229600" cy="761999"/>
          </a:xfrm>
        </p:spPr>
        <p:txBody>
          <a:bodyPr>
            <a:normAutofit/>
          </a:bodyPr>
          <a:lstStyle/>
          <a:p>
            <a:r>
              <a:rPr lang="en-GB" sz="3200" dirty="0"/>
              <a:t>Positivism</a:t>
            </a:r>
            <a:endParaRPr lang="en-US" sz="3200" dirty="0"/>
          </a:p>
        </p:txBody>
      </p:sp>
      <p:sp>
        <p:nvSpPr>
          <p:cNvPr id="40963" name="Rectangle 3"/>
          <p:cNvSpPr>
            <a:spLocks noGrp="1" noChangeArrowheads="1"/>
          </p:cNvSpPr>
          <p:nvPr>
            <p:ph type="body" idx="1"/>
          </p:nvPr>
        </p:nvSpPr>
        <p:spPr>
          <a:xfrm>
            <a:off x="0" y="685800"/>
            <a:ext cx="8915400" cy="5943599"/>
          </a:xfrm>
        </p:spPr>
        <p:txBody>
          <a:bodyPr>
            <a:normAutofit/>
          </a:bodyPr>
          <a:lstStyle/>
          <a:p>
            <a:pPr algn="just">
              <a:lnSpc>
                <a:spcPct val="90000"/>
              </a:lnSpc>
            </a:pPr>
            <a:r>
              <a:rPr lang="en-GB" sz="2800" dirty="0"/>
              <a:t>The world exists externally to ourselves, it is external and objective and we can find out the singular truth about it</a:t>
            </a:r>
            <a:r>
              <a:rPr lang="en-GB" dirty="0"/>
              <a:t> </a:t>
            </a:r>
            <a:r>
              <a:rPr lang="en-GB" sz="2400" dirty="0"/>
              <a:t>(</a:t>
            </a:r>
            <a:r>
              <a:rPr lang="en-GB" sz="2800" dirty="0"/>
              <a:t>the object/phenomenon you are studying</a:t>
            </a:r>
            <a:r>
              <a:rPr lang="en-GB" sz="2400" dirty="0"/>
              <a:t>)</a:t>
            </a:r>
          </a:p>
          <a:p>
            <a:pPr algn="just">
              <a:lnSpc>
                <a:spcPct val="90000"/>
              </a:lnSpc>
            </a:pPr>
            <a:r>
              <a:rPr lang="en-GB" sz="2800" dirty="0"/>
              <a:t>Its properties should be discovered through objective, detached methods</a:t>
            </a:r>
            <a:r>
              <a:rPr lang="en-GB" dirty="0"/>
              <a:t> </a:t>
            </a:r>
            <a:r>
              <a:rPr lang="en-GB" sz="1800" dirty="0"/>
              <a:t>(</a:t>
            </a:r>
            <a:r>
              <a:rPr lang="en-GB" sz="2400" dirty="0"/>
              <a:t>affecting the theory/methodology/methods used/developed)</a:t>
            </a:r>
            <a:endParaRPr lang="en-GB" sz="1800" dirty="0"/>
          </a:p>
          <a:p>
            <a:pPr algn="just">
              <a:lnSpc>
                <a:spcPct val="90000"/>
              </a:lnSpc>
            </a:pPr>
            <a:r>
              <a:rPr lang="en-GB" sz="2800" dirty="0"/>
              <a:t>Knowledge</a:t>
            </a:r>
            <a:r>
              <a:rPr lang="en-GB" dirty="0"/>
              <a:t> </a:t>
            </a:r>
            <a:r>
              <a:rPr lang="en-GB" sz="1600" dirty="0"/>
              <a:t>(</a:t>
            </a:r>
            <a:r>
              <a:rPr lang="en-GB" sz="2800" dirty="0"/>
              <a:t>your contribution</a:t>
            </a:r>
            <a:r>
              <a:rPr lang="en-GB" sz="1600" dirty="0"/>
              <a:t>)</a:t>
            </a:r>
            <a:r>
              <a:rPr lang="en-GB" dirty="0"/>
              <a:t> </a:t>
            </a:r>
          </a:p>
          <a:p>
            <a:pPr lvl="1" algn="just">
              <a:lnSpc>
                <a:spcPct val="90000"/>
              </a:lnSpc>
            </a:pPr>
            <a:r>
              <a:rPr lang="en-GB" sz="2400" dirty="0"/>
              <a:t>can only be based on hard, observed and tested facts</a:t>
            </a:r>
          </a:p>
          <a:p>
            <a:pPr lvl="1" algn="just">
              <a:lnSpc>
                <a:spcPct val="90000"/>
              </a:lnSpc>
            </a:pPr>
            <a:r>
              <a:rPr lang="en-GB" sz="2400" dirty="0"/>
              <a:t>mainly based on description, explanation and/or prediction of a limited number of fairly straightforward issues</a:t>
            </a:r>
          </a:p>
          <a:p>
            <a:pPr lvl="1" algn="just">
              <a:lnSpc>
                <a:spcPct val="90000"/>
              </a:lnSpc>
            </a:pPr>
            <a:r>
              <a:rPr lang="en-GB" sz="2400" dirty="0"/>
              <a:t>generalisation to a population is </a:t>
            </a:r>
            <a:r>
              <a:rPr lang="en-GB" sz="2400" dirty="0" smtClean="0"/>
              <a:t>sought /required</a:t>
            </a:r>
            <a:endParaRPr lang="en-GB" sz="2400" dirty="0"/>
          </a:p>
          <a:p>
            <a:pPr algn="just">
              <a:lnSpc>
                <a:spcPct val="90000"/>
              </a:lnSpc>
            </a:pPr>
            <a:r>
              <a:rPr lang="en-GB" sz="2800" dirty="0"/>
              <a:t>Linked to the scientific method and </a:t>
            </a:r>
            <a:r>
              <a:rPr lang="en-GB" sz="2800" dirty="0" err="1"/>
              <a:t>hypothetico</a:t>
            </a:r>
            <a:r>
              <a:rPr lang="en-GB" sz="2800" dirty="0"/>
              <a:t>-deductive </a:t>
            </a:r>
            <a:r>
              <a:rPr lang="en-GB" sz="2800" dirty="0" smtClean="0"/>
              <a:t>research</a:t>
            </a:r>
            <a:endParaRPr lang="en-GB" sz="2800" dirty="0"/>
          </a:p>
        </p:txBody>
      </p:sp>
      <p:sp>
        <p:nvSpPr>
          <p:cNvPr id="4" name="Slide Number Placeholder 3"/>
          <p:cNvSpPr>
            <a:spLocks noGrp="1"/>
          </p:cNvSpPr>
          <p:nvPr>
            <p:ph type="sldNum" sz="quarter" idx="12"/>
          </p:nvPr>
        </p:nvSpPr>
        <p:spPr/>
        <p:txBody>
          <a:bodyPr/>
          <a:lstStyle/>
          <a:p>
            <a:fld id="{F73E8406-0FB6-4CEE-B9E3-1DBE99B9EC64}"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6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lgn="just"/>
            <a:r>
              <a:rPr lang="en-US" b="1" dirty="0" smtClean="0"/>
              <a:t>Positivism</a:t>
            </a:r>
            <a:r>
              <a:rPr lang="en-US" dirty="0" smtClean="0"/>
              <a:t> is a </a:t>
            </a:r>
            <a:r>
              <a:rPr lang="en-US" dirty="0" smtClean="0">
                <a:hlinkClick r:id="rId2" tooltip="Philosophical theory"/>
              </a:rPr>
              <a:t>philosophical theory</a:t>
            </a:r>
            <a:r>
              <a:rPr lang="en-US" dirty="0" smtClean="0"/>
              <a:t> stating that certain ("positive") knowledge is based on natural phenomena and their properties and relations. </a:t>
            </a:r>
          </a:p>
          <a:p>
            <a:pPr algn="just"/>
            <a:r>
              <a:rPr lang="en-US" dirty="0" smtClean="0"/>
              <a:t>Thus, information derived from sensory experience, interpreted through </a:t>
            </a:r>
            <a:r>
              <a:rPr lang="en-US" dirty="0" smtClean="0">
                <a:hlinkClick r:id="rId3" tooltip="Reason"/>
              </a:rPr>
              <a:t>reason</a:t>
            </a:r>
            <a:r>
              <a:rPr lang="en-US" dirty="0" smtClean="0"/>
              <a:t> and logic, forms the exclusive source of all certain knowledge. </a:t>
            </a:r>
          </a:p>
          <a:p>
            <a:pPr algn="just"/>
            <a:r>
              <a:rPr lang="en-US" dirty="0" smtClean="0"/>
              <a:t>Verified data (positive facts) received from the senses are known as </a:t>
            </a:r>
            <a:r>
              <a:rPr lang="en-US" dirty="0" smtClean="0">
                <a:hlinkClick r:id="rId4" tooltip="Empirical evidence"/>
              </a:rPr>
              <a:t>empirical evidence</a:t>
            </a:r>
            <a:r>
              <a:rPr lang="en-US" dirty="0" smtClean="0"/>
              <a:t>; thus positivism is based on </a:t>
            </a:r>
            <a:r>
              <a:rPr lang="en-US" dirty="0" smtClean="0">
                <a:hlinkClick r:id="rId5" tooltip="Empiricism"/>
              </a:rPr>
              <a:t>empiricism</a:t>
            </a:r>
            <a:r>
              <a:rPr lang="en-US" dirty="0" smtClean="0"/>
              <a:t>.</a:t>
            </a:r>
          </a:p>
          <a:p>
            <a:endParaRPr lang="en-US" dirty="0"/>
          </a:p>
        </p:txBody>
      </p:sp>
      <p:sp>
        <p:nvSpPr>
          <p:cNvPr id="4" name="Slide Number Placeholder 3"/>
          <p:cNvSpPr>
            <a:spLocks noGrp="1"/>
          </p:cNvSpPr>
          <p:nvPr>
            <p:ph type="sldNum" sz="quarter" idx="12"/>
          </p:nvPr>
        </p:nvSpPr>
        <p:spPr/>
        <p:txBody>
          <a:bodyPr/>
          <a:lstStyle/>
          <a:p>
            <a:fld id="{F73E8406-0FB6-4CEE-B9E3-1DBE99B9EC64}"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pPr lvl="1" algn="ctr" rtl="0">
              <a:spcBef>
                <a:spcPct val="0"/>
              </a:spcBef>
            </a:pPr>
            <a:r>
              <a:rPr lang="en-US" sz="3200" b="1" dirty="0"/>
              <a:t>Definition of a system</a:t>
            </a:r>
            <a:r>
              <a:rPr lang="en-US" sz="1600" dirty="0"/>
              <a:t/>
            </a:r>
            <a:br>
              <a:rPr lang="en-US" sz="1600" dirty="0"/>
            </a:br>
            <a:endParaRPr lang="en-US" dirty="0"/>
          </a:p>
        </p:txBody>
      </p:sp>
      <p:sp>
        <p:nvSpPr>
          <p:cNvPr id="3" name="Content Placeholder 2"/>
          <p:cNvSpPr>
            <a:spLocks noGrp="1"/>
          </p:cNvSpPr>
          <p:nvPr>
            <p:ph idx="1"/>
          </p:nvPr>
        </p:nvSpPr>
        <p:spPr>
          <a:xfrm>
            <a:off x="304800" y="838200"/>
            <a:ext cx="8610600" cy="5715000"/>
          </a:xfrm>
        </p:spPr>
        <p:txBody>
          <a:bodyPr>
            <a:normAutofit lnSpcReduction="10000"/>
          </a:bodyPr>
          <a:lstStyle/>
          <a:p>
            <a:pPr algn="just"/>
            <a:r>
              <a:rPr lang="en-US" sz="2800" dirty="0"/>
              <a:t>Greek word “</a:t>
            </a:r>
            <a:r>
              <a:rPr lang="en-US" sz="2800" i="1" dirty="0" err="1"/>
              <a:t>systema</a:t>
            </a:r>
            <a:r>
              <a:rPr lang="en-US" sz="2800" dirty="0"/>
              <a:t>” to </a:t>
            </a:r>
            <a:r>
              <a:rPr lang="en-US" sz="2800" dirty="0" smtClean="0"/>
              <a:t>mean </a:t>
            </a:r>
            <a:r>
              <a:rPr lang="en-US" sz="2800" dirty="0"/>
              <a:t>“an organized relationship among functioning units or components</a:t>
            </a:r>
            <a:r>
              <a:rPr lang="en-US" sz="2800" dirty="0" smtClean="0"/>
              <a:t>.”</a:t>
            </a:r>
          </a:p>
          <a:p>
            <a:pPr algn="just">
              <a:buNone/>
            </a:pPr>
            <a:r>
              <a:rPr lang="en-US" sz="2800" dirty="0" smtClean="0"/>
              <a:t>System:</a:t>
            </a:r>
          </a:p>
          <a:p>
            <a:pPr lvl="1" algn="just">
              <a:buFont typeface="Wingdings" pitchFamily="2" charset="2"/>
              <a:buChar char="§"/>
            </a:pPr>
            <a:r>
              <a:rPr lang="en-US" sz="2400" dirty="0" smtClean="0"/>
              <a:t>an </a:t>
            </a:r>
            <a:r>
              <a:rPr lang="en-US" sz="2400" dirty="0"/>
              <a:t>interrelated components working together for some purpose. </a:t>
            </a:r>
            <a:endParaRPr lang="en-US" sz="2400" dirty="0" smtClean="0"/>
          </a:p>
          <a:p>
            <a:pPr lvl="1" algn="just">
              <a:buFont typeface="Wingdings" pitchFamily="2" charset="2"/>
              <a:buChar char="§"/>
            </a:pPr>
            <a:r>
              <a:rPr lang="en-US" sz="2400" dirty="0" smtClean="0"/>
              <a:t>takes </a:t>
            </a:r>
            <a:r>
              <a:rPr lang="en-US" sz="2400" dirty="0"/>
              <a:t>input from outside, processes it, and sends the resulting output back to its environment. </a:t>
            </a:r>
            <a:endParaRPr lang="en-US" sz="2400" dirty="0" smtClean="0"/>
          </a:p>
          <a:p>
            <a:pPr lvl="1" algn="just">
              <a:buFont typeface="Wingdings" pitchFamily="2" charset="2"/>
              <a:buChar char="§"/>
            </a:pPr>
            <a:r>
              <a:rPr lang="en-US" sz="2400" dirty="0" smtClean="0"/>
              <a:t>collections </a:t>
            </a:r>
            <a:r>
              <a:rPr lang="en-US" sz="2400" dirty="0"/>
              <a:t>of people using information technology and processes that define how people carry out their work</a:t>
            </a:r>
            <a:r>
              <a:rPr lang="en-US" sz="2400" dirty="0" smtClean="0"/>
              <a:t>.</a:t>
            </a:r>
          </a:p>
          <a:p>
            <a:pPr lvl="1" algn="just">
              <a:buFont typeface="Wingdings" pitchFamily="2" charset="2"/>
              <a:buChar char="§"/>
            </a:pPr>
            <a:r>
              <a:rPr lang="en-US" sz="2400" dirty="0" smtClean="0"/>
              <a:t>also </a:t>
            </a:r>
            <a:r>
              <a:rPr lang="en-US" sz="2400" dirty="0"/>
              <a:t>includes informal interactions that take place in an organization Ex. emails, phone calls</a:t>
            </a:r>
            <a:r>
              <a:rPr lang="en-US" sz="2400" dirty="0" smtClean="0"/>
              <a:t>.</a:t>
            </a:r>
          </a:p>
          <a:p>
            <a:pPr lvl="1" algn="just">
              <a:buFont typeface="Wingdings" pitchFamily="2" charset="2"/>
              <a:buChar char="§"/>
            </a:pPr>
            <a:r>
              <a:rPr lang="en-US" sz="2400" dirty="0" smtClean="0"/>
              <a:t>has </a:t>
            </a:r>
            <a:r>
              <a:rPr lang="en-US" sz="2400" dirty="0"/>
              <a:t>nine characteristics: </a:t>
            </a:r>
            <a:r>
              <a:rPr lang="en-US" sz="2400" dirty="0" smtClean="0"/>
              <a:t>components(subsystem), </a:t>
            </a:r>
            <a:r>
              <a:rPr lang="en-US" sz="2400" dirty="0"/>
              <a:t>interrelated components, boundary, purpose, environment, interfaces, input, output and constraints.</a:t>
            </a:r>
          </a:p>
          <a:p>
            <a:pPr lvl="1" algn="just">
              <a:buFont typeface="Wingdings" pitchFamily="2" charset="2"/>
              <a:buChar char="§"/>
            </a:pPr>
            <a:endParaRPr lang="en-US" sz="2400" dirty="0"/>
          </a:p>
        </p:txBody>
      </p:sp>
      <p:sp>
        <p:nvSpPr>
          <p:cNvPr id="4" name="Slide Number Placeholder 3"/>
          <p:cNvSpPr>
            <a:spLocks noGrp="1"/>
          </p:cNvSpPr>
          <p:nvPr>
            <p:ph type="sldNum" sz="quarter" idx="12"/>
          </p:nvPr>
        </p:nvSpPr>
        <p:spPr/>
        <p:txBody>
          <a:bodyPr/>
          <a:lstStyle/>
          <a:p>
            <a:fld id="{F73E8406-0FB6-4CEE-B9E3-1DBE99B9EC64}"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52400"/>
            <a:ext cx="8229600" cy="838200"/>
          </a:xfrm>
        </p:spPr>
        <p:txBody>
          <a:bodyPr/>
          <a:lstStyle/>
          <a:p>
            <a:r>
              <a:rPr lang="en-GB" sz="3200" dirty="0"/>
              <a:t>Limitations of </a:t>
            </a:r>
            <a:r>
              <a:rPr lang="en-GB" sz="3200" dirty="0" smtClean="0"/>
              <a:t>Positivism</a:t>
            </a:r>
            <a:endParaRPr lang="en-US" sz="3200" dirty="0"/>
          </a:p>
        </p:txBody>
      </p:sp>
      <p:sp>
        <p:nvSpPr>
          <p:cNvPr id="41987" name="Rectangle 3"/>
          <p:cNvSpPr>
            <a:spLocks noGrp="1" noChangeArrowheads="1"/>
          </p:cNvSpPr>
          <p:nvPr>
            <p:ph type="body" idx="1"/>
          </p:nvPr>
        </p:nvSpPr>
        <p:spPr>
          <a:xfrm>
            <a:off x="609600" y="762000"/>
            <a:ext cx="8077200" cy="5364163"/>
          </a:xfrm>
        </p:spPr>
        <p:txBody>
          <a:bodyPr>
            <a:normAutofit lnSpcReduction="10000"/>
          </a:bodyPr>
          <a:lstStyle/>
          <a:p>
            <a:pPr lvl="2" algn="just">
              <a:lnSpc>
                <a:spcPct val="90000"/>
              </a:lnSpc>
              <a:buFontTx/>
              <a:buNone/>
            </a:pPr>
            <a:r>
              <a:rPr lang="en-GB" sz="2800" b="1" dirty="0" smtClean="0">
                <a:solidFill>
                  <a:schemeClr val="hlink"/>
                </a:solidFill>
              </a:rPr>
              <a:t>Deterministic</a:t>
            </a:r>
            <a:r>
              <a:rPr lang="en-GB" sz="2800" dirty="0" smtClean="0"/>
              <a:t> </a:t>
            </a:r>
            <a:r>
              <a:rPr lang="en-GB" sz="2800" dirty="0"/>
              <a:t>– assumes that there is an orderly world, regular and predictable and consistent in cause and </a:t>
            </a:r>
            <a:r>
              <a:rPr lang="en-GB" sz="2800" dirty="0" smtClean="0"/>
              <a:t>effect</a:t>
            </a:r>
          </a:p>
          <a:p>
            <a:pPr lvl="2" algn="just">
              <a:lnSpc>
                <a:spcPct val="90000"/>
              </a:lnSpc>
              <a:buFontTx/>
              <a:buNone/>
            </a:pPr>
            <a:endParaRPr lang="en-GB" sz="2800" dirty="0" smtClean="0"/>
          </a:p>
          <a:p>
            <a:pPr lvl="2" algn="just">
              <a:lnSpc>
                <a:spcPct val="90000"/>
              </a:lnSpc>
              <a:buFontTx/>
              <a:buNone/>
            </a:pPr>
            <a:r>
              <a:rPr lang="en-GB" sz="2800" b="1" dirty="0" smtClean="0">
                <a:solidFill>
                  <a:schemeClr val="hlink"/>
                </a:solidFill>
              </a:rPr>
              <a:t>Objectivist</a:t>
            </a:r>
            <a:r>
              <a:rPr lang="en-GB" sz="2800" dirty="0" smtClean="0"/>
              <a:t> </a:t>
            </a:r>
            <a:r>
              <a:rPr lang="en-GB" sz="2800" dirty="0"/>
              <a:t>– assumes we can detach ourselves meaningfully from the world and study/observe </a:t>
            </a:r>
            <a:r>
              <a:rPr lang="en-GB" sz="2800" dirty="0" smtClean="0"/>
              <a:t>it</a:t>
            </a:r>
          </a:p>
          <a:p>
            <a:pPr lvl="2" algn="just">
              <a:lnSpc>
                <a:spcPct val="90000"/>
              </a:lnSpc>
              <a:buFontTx/>
              <a:buNone/>
            </a:pPr>
            <a:endParaRPr lang="en-GB" sz="2800" dirty="0"/>
          </a:p>
          <a:p>
            <a:pPr lvl="2" algn="just">
              <a:lnSpc>
                <a:spcPct val="90000"/>
              </a:lnSpc>
              <a:buFontTx/>
              <a:buNone/>
            </a:pPr>
            <a:r>
              <a:rPr lang="en-GB" sz="2800" b="1" dirty="0">
                <a:solidFill>
                  <a:schemeClr val="hlink"/>
                </a:solidFill>
              </a:rPr>
              <a:t>Singular</a:t>
            </a:r>
            <a:r>
              <a:rPr lang="en-GB" sz="2800" dirty="0"/>
              <a:t> – assumes there is a singular reality and a singular truth or law to explain it can be discovered</a:t>
            </a:r>
          </a:p>
          <a:p>
            <a:pPr lvl="2">
              <a:lnSpc>
                <a:spcPct val="90000"/>
              </a:lnSpc>
              <a:buFontTx/>
              <a:buNone/>
            </a:pPr>
            <a:endParaRPr lang="en-GB" dirty="0"/>
          </a:p>
          <a:p>
            <a:pPr lvl="2">
              <a:lnSpc>
                <a:spcPct val="90000"/>
              </a:lnSpc>
              <a:buFontTx/>
              <a:buNone/>
            </a:pPr>
            <a:r>
              <a:rPr lang="en-GB" sz="3200" dirty="0"/>
              <a:t>So why is this </a:t>
            </a:r>
            <a:r>
              <a:rPr lang="en-GB" sz="3200" dirty="0" smtClean="0"/>
              <a:t>problematic? </a:t>
            </a:r>
            <a:endParaRPr lang="en-GB" sz="3200" dirty="0"/>
          </a:p>
        </p:txBody>
      </p:sp>
      <p:sp>
        <p:nvSpPr>
          <p:cNvPr id="4" name="Slide Number Placeholder 3"/>
          <p:cNvSpPr>
            <a:spLocks noGrp="1"/>
          </p:cNvSpPr>
          <p:nvPr>
            <p:ph type="sldNum" sz="quarter" idx="12"/>
          </p:nvPr>
        </p:nvSpPr>
        <p:spPr/>
        <p:txBody>
          <a:bodyPr/>
          <a:lstStyle/>
          <a:p>
            <a:fld id="{F73E8406-0FB6-4CEE-B9E3-1DBE99B9EC64}"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98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a:t>Post -positivism</a:t>
            </a:r>
            <a:endParaRPr lang="en-US"/>
          </a:p>
        </p:txBody>
      </p:sp>
      <p:sp>
        <p:nvSpPr>
          <p:cNvPr id="43011" name="Rectangle 3"/>
          <p:cNvSpPr>
            <a:spLocks noGrp="1" noChangeArrowheads="1"/>
          </p:cNvSpPr>
          <p:nvPr>
            <p:ph type="body" idx="1"/>
          </p:nvPr>
        </p:nvSpPr>
        <p:spPr>
          <a:xfrm>
            <a:off x="228600" y="1268413"/>
            <a:ext cx="8686800" cy="5184775"/>
          </a:xfrm>
        </p:spPr>
        <p:txBody>
          <a:bodyPr>
            <a:normAutofit/>
          </a:bodyPr>
          <a:lstStyle/>
          <a:p>
            <a:pPr algn="just"/>
            <a:r>
              <a:rPr lang="en-GB" sz="2800" dirty="0">
                <a:solidFill>
                  <a:srgbClr val="000000"/>
                </a:solidFill>
              </a:rPr>
              <a:t>There is an external reality but we can never achieve perfect knowledge of that</a:t>
            </a:r>
          </a:p>
          <a:p>
            <a:pPr algn="just"/>
            <a:r>
              <a:rPr lang="en-GB" sz="2800" dirty="0">
                <a:solidFill>
                  <a:srgbClr val="000000"/>
                </a:solidFill>
              </a:rPr>
              <a:t>Mixture of deduction and induction</a:t>
            </a:r>
          </a:p>
          <a:p>
            <a:pPr algn="just"/>
            <a:r>
              <a:rPr lang="en-GB" sz="2800" dirty="0">
                <a:solidFill>
                  <a:srgbClr val="000000"/>
                </a:solidFill>
              </a:rPr>
              <a:t>Critical realism and onwards</a:t>
            </a:r>
            <a:r>
              <a:rPr lang="en-GB" sz="2800" dirty="0" smtClean="0">
                <a:solidFill>
                  <a:srgbClr val="000000"/>
                </a:solidFill>
              </a:rPr>
              <a:t>…</a:t>
            </a:r>
          </a:p>
          <a:p>
            <a:pPr algn="just"/>
            <a:r>
              <a:rPr lang="en-GB" sz="2800" dirty="0" smtClean="0">
                <a:solidFill>
                  <a:srgbClr val="000000"/>
                </a:solidFill>
              </a:rPr>
              <a:t>Multiple approaches </a:t>
            </a:r>
          </a:p>
          <a:p>
            <a:pPr algn="just">
              <a:buNone/>
            </a:pPr>
            <a:r>
              <a:rPr lang="en-GB" sz="2800" dirty="0" smtClean="0">
                <a:solidFill>
                  <a:srgbClr val="000000"/>
                </a:solidFill>
              </a:rPr>
              <a:t>/methods-theoretical/methodological triangulation</a:t>
            </a:r>
            <a:endParaRPr lang="en-GB" sz="2800" dirty="0">
              <a:solidFill>
                <a:srgbClr val="000000"/>
              </a:solidFill>
            </a:endParaRPr>
          </a:p>
          <a:p>
            <a:pPr algn="just"/>
            <a:r>
              <a:rPr lang="en-GB" sz="2800" dirty="0" smtClean="0">
                <a:solidFill>
                  <a:srgbClr val="000000"/>
                </a:solidFill>
              </a:rPr>
              <a:t>‘</a:t>
            </a:r>
            <a:r>
              <a:rPr lang="en-GB" sz="2800" dirty="0">
                <a:solidFill>
                  <a:srgbClr val="000000"/>
                </a:solidFill>
              </a:rPr>
              <a:t>Strong’ objectivity</a:t>
            </a:r>
          </a:p>
          <a:p>
            <a:pPr algn="just"/>
            <a:endParaRPr lang="en-GB" sz="2800" dirty="0">
              <a:solidFill>
                <a:srgbClr val="000000"/>
              </a:solidFill>
            </a:endParaRPr>
          </a:p>
          <a:p>
            <a:pPr algn="just"/>
            <a:endParaRPr lang="en-US" sz="2800" dirty="0">
              <a:solidFill>
                <a:srgbClr val="000000"/>
              </a:solidFill>
            </a:endParaRPr>
          </a:p>
        </p:txBody>
      </p:sp>
      <p:sp>
        <p:nvSpPr>
          <p:cNvPr id="4" name="Slide Number Placeholder 3"/>
          <p:cNvSpPr>
            <a:spLocks noGrp="1"/>
          </p:cNvSpPr>
          <p:nvPr>
            <p:ph type="sldNum" sz="quarter" idx="12"/>
          </p:nvPr>
        </p:nvSpPr>
        <p:spPr/>
        <p:txBody>
          <a:bodyPr/>
          <a:lstStyle/>
          <a:p>
            <a:fld id="{F73E8406-0FB6-4CEE-B9E3-1DBE99B9EC64}"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609600"/>
          </a:xfrm>
        </p:spPr>
        <p:txBody>
          <a:bodyPr>
            <a:normAutofit/>
          </a:bodyPr>
          <a:lstStyle/>
          <a:p>
            <a:r>
              <a:rPr lang="en-GB" sz="3200" dirty="0" err="1"/>
              <a:t>Interpretivism</a:t>
            </a:r>
            <a:endParaRPr lang="en-US" sz="3200" dirty="0"/>
          </a:p>
        </p:txBody>
      </p:sp>
      <p:sp>
        <p:nvSpPr>
          <p:cNvPr id="46083" name="Rectangle 3"/>
          <p:cNvSpPr>
            <a:spLocks noGrp="1" noChangeArrowheads="1"/>
          </p:cNvSpPr>
          <p:nvPr>
            <p:ph type="body" idx="1"/>
          </p:nvPr>
        </p:nvSpPr>
        <p:spPr>
          <a:xfrm>
            <a:off x="0" y="533400"/>
            <a:ext cx="9144000" cy="6324600"/>
          </a:xfrm>
        </p:spPr>
        <p:txBody>
          <a:bodyPr>
            <a:noAutofit/>
          </a:bodyPr>
          <a:lstStyle/>
          <a:p>
            <a:pPr>
              <a:lnSpc>
                <a:spcPct val="90000"/>
              </a:lnSpc>
            </a:pPr>
            <a:r>
              <a:rPr lang="en-GB" sz="2800" dirty="0" err="1"/>
              <a:t>Perspectival</a:t>
            </a:r>
            <a:r>
              <a:rPr lang="en-GB" sz="2800" b="1" dirty="0">
                <a:solidFill>
                  <a:schemeClr val="hlink"/>
                </a:solidFill>
              </a:rPr>
              <a:t> </a:t>
            </a:r>
            <a:r>
              <a:rPr lang="en-GB" sz="2800" dirty="0"/>
              <a:t>- The world exists according to how it is experienced, interpreted and perceived by people</a:t>
            </a:r>
          </a:p>
          <a:p>
            <a:pPr lvl="1" algn="just">
              <a:lnSpc>
                <a:spcPct val="90000"/>
              </a:lnSpc>
            </a:pPr>
            <a:r>
              <a:rPr lang="en-GB" dirty="0"/>
              <a:t>So there is an external world, but it is viewed/perceived/interpreted differently by different groups/individuals </a:t>
            </a:r>
            <a:r>
              <a:rPr lang="en-GB" sz="1800" dirty="0"/>
              <a:t>(</a:t>
            </a:r>
            <a:r>
              <a:rPr lang="en-GB" dirty="0"/>
              <a:t>research object/phenomena</a:t>
            </a:r>
            <a:r>
              <a:rPr lang="en-GB" sz="1800" dirty="0"/>
              <a:t>)</a:t>
            </a:r>
            <a:endParaRPr lang="en-US" sz="1800" dirty="0"/>
          </a:p>
          <a:p>
            <a:pPr algn="just">
              <a:lnSpc>
                <a:spcPct val="90000"/>
              </a:lnSpc>
            </a:pPr>
            <a:r>
              <a:rPr lang="en-GB" sz="2800" dirty="0"/>
              <a:t>The world should be understood through attention to those different interpretations </a:t>
            </a:r>
            <a:r>
              <a:rPr lang="en-GB" sz="2000" dirty="0"/>
              <a:t>(</a:t>
            </a:r>
            <a:r>
              <a:rPr lang="en-GB" sz="2800" dirty="0"/>
              <a:t>affecting the theory/methodology/methods used/developed</a:t>
            </a:r>
            <a:r>
              <a:rPr lang="en-GB" sz="2000" dirty="0"/>
              <a:t>)</a:t>
            </a:r>
            <a:endParaRPr lang="en-GB" sz="1800" dirty="0"/>
          </a:p>
          <a:p>
            <a:pPr algn="just">
              <a:lnSpc>
                <a:spcPct val="90000"/>
              </a:lnSpc>
            </a:pPr>
            <a:r>
              <a:rPr lang="en-GB" sz="2800" dirty="0"/>
              <a:t>knowledge is based on understanding and interpretation of experience </a:t>
            </a:r>
            <a:r>
              <a:rPr lang="en-GB" sz="1800" dirty="0"/>
              <a:t>(</a:t>
            </a:r>
            <a:r>
              <a:rPr lang="en-GB" sz="2800" dirty="0"/>
              <a:t>knowledge/contribution</a:t>
            </a:r>
            <a:r>
              <a:rPr lang="en-GB" sz="1800" dirty="0"/>
              <a:t>)</a:t>
            </a:r>
            <a:endParaRPr lang="en-GB" sz="4000" dirty="0"/>
          </a:p>
          <a:p>
            <a:pPr>
              <a:lnSpc>
                <a:spcPct val="90000"/>
              </a:lnSpc>
            </a:pPr>
            <a:r>
              <a:rPr lang="en-GB" sz="2800" dirty="0"/>
              <a:t>Highly context specific</a:t>
            </a:r>
          </a:p>
          <a:p>
            <a:pPr>
              <a:lnSpc>
                <a:spcPct val="90000"/>
              </a:lnSpc>
            </a:pPr>
            <a:r>
              <a:rPr lang="en-GB" sz="2800" dirty="0"/>
              <a:t>reflexive (not objective) co-construction of data</a:t>
            </a:r>
          </a:p>
          <a:p>
            <a:pPr>
              <a:lnSpc>
                <a:spcPct val="90000"/>
              </a:lnSpc>
            </a:pPr>
            <a:r>
              <a:rPr lang="en-GB" sz="2800" dirty="0"/>
              <a:t>Inductive</a:t>
            </a:r>
          </a:p>
          <a:p>
            <a:pPr>
              <a:lnSpc>
                <a:spcPct val="90000"/>
              </a:lnSpc>
            </a:pPr>
            <a:r>
              <a:rPr lang="en-GB" sz="2800" dirty="0"/>
              <a:t>Qualitative methods</a:t>
            </a:r>
          </a:p>
        </p:txBody>
      </p:sp>
      <p:sp>
        <p:nvSpPr>
          <p:cNvPr id="4" name="Slide Number Placeholder 3"/>
          <p:cNvSpPr>
            <a:spLocks noGrp="1"/>
          </p:cNvSpPr>
          <p:nvPr>
            <p:ph type="sldNum" sz="quarter" idx="12"/>
          </p:nvPr>
        </p:nvSpPr>
        <p:spPr/>
        <p:txBody>
          <a:bodyPr/>
          <a:lstStyle/>
          <a:p>
            <a:fld id="{F73E8406-0FB6-4CEE-B9E3-1DBE99B9EC64}"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0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Constructivism</a:t>
            </a:r>
            <a:endParaRPr lang="en-US" dirty="0"/>
          </a:p>
        </p:txBody>
      </p:sp>
      <p:sp>
        <p:nvSpPr>
          <p:cNvPr id="3" name="Content Placeholder 2"/>
          <p:cNvSpPr>
            <a:spLocks noGrp="1"/>
          </p:cNvSpPr>
          <p:nvPr>
            <p:ph idx="1"/>
          </p:nvPr>
        </p:nvSpPr>
        <p:spPr/>
        <p:txBody>
          <a:bodyPr/>
          <a:lstStyle/>
          <a:p>
            <a:pPr algn="just"/>
            <a:r>
              <a:rPr lang="en-US" dirty="0" smtClean="0"/>
              <a:t>Constructivist epistemology is a branch in philosophy of science maintaining that scientific knowledge is constructed by the scientific community, who seek to measure and construct models of the natural world.</a:t>
            </a:r>
            <a:endParaRPr lang="en-US" dirty="0"/>
          </a:p>
        </p:txBody>
      </p:sp>
      <p:sp>
        <p:nvSpPr>
          <p:cNvPr id="4" name="Slide Number Placeholder 3"/>
          <p:cNvSpPr>
            <a:spLocks noGrp="1"/>
          </p:cNvSpPr>
          <p:nvPr>
            <p:ph type="sldNum" sz="quarter" idx="12"/>
          </p:nvPr>
        </p:nvSpPr>
        <p:spPr/>
        <p:txBody>
          <a:bodyPr/>
          <a:lstStyle/>
          <a:p>
            <a:fld id="{F73E8406-0FB6-4CEE-B9E3-1DBE99B9EC64}"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152400"/>
            <a:ext cx="8229600" cy="685800"/>
          </a:xfrm>
        </p:spPr>
        <p:txBody>
          <a:bodyPr>
            <a:normAutofit/>
          </a:bodyPr>
          <a:lstStyle/>
          <a:p>
            <a:endParaRPr lang="en-US" sz="3200" dirty="0"/>
          </a:p>
        </p:txBody>
      </p:sp>
      <p:sp>
        <p:nvSpPr>
          <p:cNvPr id="47107" name="Rectangle 3"/>
          <p:cNvSpPr>
            <a:spLocks noGrp="1" noChangeArrowheads="1"/>
          </p:cNvSpPr>
          <p:nvPr>
            <p:ph type="body" idx="1"/>
          </p:nvPr>
        </p:nvSpPr>
        <p:spPr>
          <a:xfrm>
            <a:off x="0" y="914400"/>
            <a:ext cx="8991600" cy="5715000"/>
          </a:xfrm>
        </p:spPr>
        <p:txBody>
          <a:bodyPr>
            <a:noAutofit/>
          </a:bodyPr>
          <a:lstStyle/>
          <a:p>
            <a:r>
              <a:rPr lang="en-GB" sz="2400" dirty="0"/>
              <a:t>We construct ourselves and our experiences and interpretations.  There is no ‘bottom’ reality in constructivism, everything is constructed </a:t>
            </a:r>
            <a:r>
              <a:rPr lang="en-GB" sz="1600" dirty="0"/>
              <a:t>(</a:t>
            </a:r>
            <a:r>
              <a:rPr lang="en-GB" sz="2000" dirty="0"/>
              <a:t>our object of knowledge</a:t>
            </a:r>
            <a:r>
              <a:rPr lang="en-GB" sz="1600" dirty="0"/>
              <a:t>)</a:t>
            </a:r>
          </a:p>
          <a:p>
            <a:pPr lvl="1"/>
            <a:r>
              <a:rPr lang="en-GB" sz="2400" dirty="0"/>
              <a:t>Constructions sediment over time into </a:t>
            </a:r>
            <a:r>
              <a:rPr lang="en-GB" sz="2400" dirty="0" smtClean="0"/>
              <a:t>‘discourses’ </a:t>
            </a:r>
            <a:r>
              <a:rPr lang="en-GB" sz="2400" dirty="0"/>
              <a:t>but these are historically specific, highly changeable, multiple and contested</a:t>
            </a:r>
          </a:p>
          <a:p>
            <a:pPr lvl="1"/>
            <a:r>
              <a:rPr lang="en-GB" sz="2400" dirty="0"/>
              <a:t>Constructions that become sustained facts do so as a result of social, historical and political vicissitudes</a:t>
            </a:r>
          </a:p>
          <a:p>
            <a:r>
              <a:rPr lang="en-GB" sz="2400" dirty="0"/>
              <a:t>Linked to Poststructuralist thought, deconstruction, discourse analysis </a:t>
            </a:r>
            <a:r>
              <a:rPr lang="en-GB" sz="1600" dirty="0"/>
              <a:t>(</a:t>
            </a:r>
            <a:r>
              <a:rPr lang="en-GB" sz="2000" dirty="0"/>
              <a:t>our mode of engagement</a:t>
            </a:r>
            <a:r>
              <a:rPr lang="en-GB" sz="1600" dirty="0"/>
              <a:t>)</a:t>
            </a:r>
          </a:p>
          <a:p>
            <a:r>
              <a:rPr lang="en-GB" sz="2400" dirty="0"/>
              <a:t>Knowledge</a:t>
            </a:r>
          </a:p>
          <a:p>
            <a:pPr lvl="1"/>
            <a:r>
              <a:rPr lang="en-GB" sz="2400" dirty="0"/>
              <a:t>an account of constructions and how they work and their consequences</a:t>
            </a:r>
          </a:p>
          <a:p>
            <a:pPr lvl="1"/>
            <a:r>
              <a:rPr lang="en-GB" sz="2400" dirty="0"/>
              <a:t>how constructions are mobilised and operated</a:t>
            </a:r>
          </a:p>
          <a:p>
            <a:pPr lvl="1"/>
            <a:r>
              <a:rPr lang="en-GB" sz="2400" dirty="0"/>
              <a:t>a critique of “facts” (can be any phenomenon) as constructions</a:t>
            </a:r>
          </a:p>
        </p:txBody>
      </p:sp>
      <p:sp>
        <p:nvSpPr>
          <p:cNvPr id="4" name="Slide Number Placeholder 3"/>
          <p:cNvSpPr>
            <a:spLocks noGrp="1"/>
          </p:cNvSpPr>
          <p:nvPr>
            <p:ph type="sldNum" sz="quarter" idx="12"/>
          </p:nvPr>
        </p:nvSpPr>
        <p:spPr/>
        <p:txBody>
          <a:bodyPr/>
          <a:lstStyle/>
          <a:p>
            <a:fld id="{F73E8406-0FB6-4CEE-B9E3-1DBE99B9EC64}"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1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10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1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GB" sz="3200" dirty="0"/>
              <a:t>Dual continuum of research philosophies</a:t>
            </a:r>
            <a:endParaRPr lang="en-US" sz="3200" dirty="0"/>
          </a:p>
        </p:txBody>
      </p:sp>
      <p:sp>
        <p:nvSpPr>
          <p:cNvPr id="48132" name="Rectangle 4"/>
          <p:cNvSpPr>
            <a:spLocks noChangeArrowheads="1"/>
          </p:cNvSpPr>
          <p:nvPr/>
        </p:nvSpPr>
        <p:spPr bwMode="auto">
          <a:xfrm>
            <a:off x="323850" y="2060575"/>
            <a:ext cx="8496300" cy="2952750"/>
          </a:xfrm>
          <a:prstGeom prst="rect">
            <a:avLst/>
          </a:prstGeom>
          <a:solidFill>
            <a:schemeClr val="accent5">
              <a:lumMod val="20000"/>
              <a:lumOff val="80000"/>
            </a:schemeClr>
          </a:solidFill>
          <a:ln w="9525">
            <a:solidFill>
              <a:schemeClr val="tx1"/>
            </a:solidFill>
            <a:miter lim="800000"/>
            <a:headEnd/>
            <a:tailEnd/>
          </a:ln>
          <a:effectLst/>
        </p:spPr>
        <p:txBody>
          <a:bodyPr wrap="none" anchor="ctr">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endParaRPr lang="en-US" b="1" dirty="0">
              <a:ln>
                <a:solidFill>
                  <a:schemeClr val="accent5">
                    <a:lumMod val="20000"/>
                    <a:lumOff val="80000"/>
                  </a:schemeClr>
                </a:solidFill>
              </a:ln>
              <a:solidFill>
                <a:schemeClr val="accent5">
                  <a:tint val="50000"/>
                  <a:satMod val="180000"/>
                </a:schemeClr>
              </a:solidFill>
            </a:endParaRPr>
          </a:p>
        </p:txBody>
      </p:sp>
      <p:sp>
        <p:nvSpPr>
          <p:cNvPr id="48133" name="Line 5"/>
          <p:cNvSpPr>
            <a:spLocks noChangeShapeType="1"/>
          </p:cNvSpPr>
          <p:nvPr/>
        </p:nvSpPr>
        <p:spPr bwMode="auto">
          <a:xfrm>
            <a:off x="323850" y="2492375"/>
            <a:ext cx="8496300" cy="1873250"/>
          </a:xfrm>
          <a:prstGeom prst="line">
            <a:avLst/>
          </a:prstGeom>
          <a:noFill/>
          <a:ln w="9525">
            <a:solidFill>
              <a:schemeClr val="tx1"/>
            </a:solidFill>
            <a:round/>
            <a:headEnd/>
            <a:tailEnd/>
          </a:ln>
          <a:effectLst/>
        </p:spPr>
        <p:txBody>
          <a:bodyPr/>
          <a:lstStyle/>
          <a:p>
            <a:endParaRPr lang="en-US"/>
          </a:p>
        </p:txBody>
      </p:sp>
      <p:sp>
        <p:nvSpPr>
          <p:cNvPr id="48135" name="Text Box 7"/>
          <p:cNvSpPr txBox="1">
            <a:spLocks noChangeArrowheads="1"/>
          </p:cNvSpPr>
          <p:nvPr/>
        </p:nvSpPr>
        <p:spPr bwMode="auto">
          <a:xfrm>
            <a:off x="468313" y="4437063"/>
            <a:ext cx="1124219" cy="369332"/>
          </a:xfrm>
          <a:prstGeom prst="rect">
            <a:avLst/>
          </a:prstGeom>
          <a:noFill/>
          <a:ln w="9525">
            <a:noFill/>
            <a:miter lim="800000"/>
            <a:headEnd/>
            <a:tailEnd/>
          </a:ln>
          <a:effectLst/>
        </p:spPr>
        <p:txBody>
          <a:bodyPr wrap="none">
            <a:spAutoFit/>
          </a:bodyPr>
          <a:lstStyle/>
          <a:p>
            <a:r>
              <a:rPr lang="en-GB" dirty="0"/>
              <a:t>Positivism</a:t>
            </a:r>
            <a:endParaRPr lang="en-US" dirty="0"/>
          </a:p>
        </p:txBody>
      </p:sp>
      <p:sp>
        <p:nvSpPr>
          <p:cNvPr id="48136" name="Text Box 8"/>
          <p:cNvSpPr txBox="1">
            <a:spLocks noChangeArrowheads="1"/>
          </p:cNvSpPr>
          <p:nvPr/>
        </p:nvSpPr>
        <p:spPr bwMode="auto">
          <a:xfrm>
            <a:off x="6877050" y="2205038"/>
            <a:ext cx="1576714" cy="369332"/>
          </a:xfrm>
          <a:prstGeom prst="rect">
            <a:avLst/>
          </a:prstGeom>
          <a:noFill/>
          <a:ln w="9525">
            <a:noFill/>
            <a:miter lim="800000"/>
            <a:headEnd/>
            <a:tailEnd/>
          </a:ln>
          <a:effectLst/>
        </p:spPr>
        <p:txBody>
          <a:bodyPr wrap="none">
            <a:spAutoFit/>
          </a:bodyPr>
          <a:lstStyle/>
          <a:p>
            <a:r>
              <a:rPr lang="en-GB" dirty="0"/>
              <a:t>Constructivism</a:t>
            </a:r>
            <a:endParaRPr lang="en-US" dirty="0"/>
          </a:p>
        </p:txBody>
      </p:sp>
      <p:sp>
        <p:nvSpPr>
          <p:cNvPr id="48137" name="Text Box 9"/>
          <p:cNvSpPr txBox="1">
            <a:spLocks noChangeArrowheads="1"/>
          </p:cNvSpPr>
          <p:nvPr/>
        </p:nvSpPr>
        <p:spPr bwMode="auto">
          <a:xfrm>
            <a:off x="2247900" y="3422650"/>
            <a:ext cx="1577098" cy="369332"/>
          </a:xfrm>
          <a:prstGeom prst="rect">
            <a:avLst/>
          </a:prstGeom>
          <a:noFill/>
          <a:ln w="9525">
            <a:noFill/>
            <a:miter lim="800000"/>
            <a:headEnd/>
            <a:tailEnd/>
          </a:ln>
          <a:effectLst/>
        </p:spPr>
        <p:txBody>
          <a:bodyPr wrap="none">
            <a:spAutoFit/>
          </a:bodyPr>
          <a:lstStyle/>
          <a:p>
            <a:r>
              <a:rPr lang="en-GB" dirty="0"/>
              <a:t>Post Positivism</a:t>
            </a:r>
            <a:endParaRPr lang="en-US" dirty="0"/>
          </a:p>
        </p:txBody>
      </p:sp>
      <p:sp>
        <p:nvSpPr>
          <p:cNvPr id="48138" name="Text Box 10"/>
          <p:cNvSpPr txBox="1">
            <a:spLocks noChangeArrowheads="1"/>
          </p:cNvSpPr>
          <p:nvPr/>
        </p:nvSpPr>
        <p:spPr bwMode="auto">
          <a:xfrm>
            <a:off x="4192588" y="2847975"/>
            <a:ext cx="1506310" cy="369332"/>
          </a:xfrm>
          <a:prstGeom prst="rect">
            <a:avLst/>
          </a:prstGeom>
          <a:noFill/>
          <a:ln w="9525">
            <a:noFill/>
            <a:miter lim="800000"/>
            <a:headEnd/>
            <a:tailEnd/>
          </a:ln>
          <a:effectLst/>
        </p:spPr>
        <p:txBody>
          <a:bodyPr wrap="none">
            <a:spAutoFit/>
          </a:bodyPr>
          <a:lstStyle/>
          <a:p>
            <a:r>
              <a:rPr lang="en-GB" dirty="0" err="1"/>
              <a:t>Interpretivism</a:t>
            </a:r>
            <a:endParaRPr lang="en-US" dirty="0"/>
          </a:p>
        </p:txBody>
      </p:sp>
      <p:sp>
        <p:nvSpPr>
          <p:cNvPr id="48139" name="Text Box 11"/>
          <p:cNvSpPr txBox="1">
            <a:spLocks noChangeArrowheads="1"/>
          </p:cNvSpPr>
          <p:nvPr/>
        </p:nvSpPr>
        <p:spPr bwMode="auto">
          <a:xfrm>
            <a:off x="323850" y="5157788"/>
            <a:ext cx="1103313" cy="396875"/>
          </a:xfrm>
          <a:prstGeom prst="rect">
            <a:avLst/>
          </a:prstGeom>
          <a:noFill/>
          <a:ln w="9525">
            <a:noFill/>
            <a:miter lim="800000"/>
            <a:headEnd/>
            <a:tailEnd/>
          </a:ln>
          <a:effectLst/>
        </p:spPr>
        <p:txBody>
          <a:bodyPr wrap="none">
            <a:spAutoFit/>
          </a:bodyPr>
          <a:lstStyle/>
          <a:p>
            <a:r>
              <a:rPr lang="en-GB"/>
              <a:t>Realism</a:t>
            </a:r>
            <a:endParaRPr lang="en-US"/>
          </a:p>
        </p:txBody>
      </p:sp>
      <p:sp>
        <p:nvSpPr>
          <p:cNvPr id="48140" name="Text Box 12"/>
          <p:cNvSpPr txBox="1">
            <a:spLocks noChangeArrowheads="1"/>
          </p:cNvSpPr>
          <p:nvPr/>
        </p:nvSpPr>
        <p:spPr bwMode="auto">
          <a:xfrm>
            <a:off x="7451725" y="5157788"/>
            <a:ext cx="1357313" cy="396875"/>
          </a:xfrm>
          <a:prstGeom prst="rect">
            <a:avLst/>
          </a:prstGeom>
          <a:noFill/>
          <a:ln w="9525">
            <a:noFill/>
            <a:miter lim="800000"/>
            <a:headEnd/>
            <a:tailEnd/>
          </a:ln>
          <a:effectLst/>
        </p:spPr>
        <p:txBody>
          <a:bodyPr wrap="none">
            <a:spAutoFit/>
          </a:bodyPr>
          <a:lstStyle/>
          <a:p>
            <a:r>
              <a:rPr lang="en-GB"/>
              <a:t>Relativism</a:t>
            </a:r>
            <a:endParaRPr lang="en-US"/>
          </a:p>
        </p:txBody>
      </p:sp>
      <p:sp>
        <p:nvSpPr>
          <p:cNvPr id="48141" name="Line 13"/>
          <p:cNvSpPr>
            <a:spLocks noChangeShapeType="1"/>
          </p:cNvSpPr>
          <p:nvPr/>
        </p:nvSpPr>
        <p:spPr bwMode="auto">
          <a:xfrm>
            <a:off x="1547813" y="5300663"/>
            <a:ext cx="5832475"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2" name="Slide Number Placeholder 11"/>
          <p:cNvSpPr>
            <a:spLocks noGrp="1"/>
          </p:cNvSpPr>
          <p:nvPr>
            <p:ph type="sldNum" sz="quarter" idx="12"/>
          </p:nvPr>
        </p:nvSpPr>
        <p:spPr/>
        <p:txBody>
          <a:bodyPr/>
          <a:lstStyle/>
          <a:p>
            <a:fld id="{F73E8406-0FB6-4CEE-B9E3-1DBE99B9EC64}"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pPr lvl="1" algn="ctr" rtl="0">
              <a:spcBef>
                <a:spcPct val="0"/>
              </a:spcBef>
            </a:pPr>
            <a:r>
              <a:rPr lang="en-US" sz="3200" dirty="0"/>
              <a:t>Change in professionalism</a:t>
            </a:r>
            <a:r>
              <a:rPr lang="en-US" sz="2000" b="1" dirty="0"/>
              <a:t/>
            </a:r>
            <a:br>
              <a:rPr lang="en-US" sz="2000" b="1" dirty="0"/>
            </a:br>
            <a:endParaRPr lang="en-US" dirty="0"/>
          </a:p>
        </p:txBody>
      </p:sp>
      <p:sp>
        <p:nvSpPr>
          <p:cNvPr id="3" name="Content Placeholder 2"/>
          <p:cNvSpPr>
            <a:spLocks noGrp="1"/>
          </p:cNvSpPr>
          <p:nvPr>
            <p:ph idx="1"/>
          </p:nvPr>
        </p:nvSpPr>
        <p:spPr>
          <a:xfrm>
            <a:off x="152400" y="990600"/>
            <a:ext cx="8763000" cy="5135563"/>
          </a:xfrm>
        </p:spPr>
        <p:txBody>
          <a:bodyPr>
            <a:normAutofit/>
          </a:bodyPr>
          <a:lstStyle/>
          <a:p>
            <a:pPr algn="just"/>
            <a:r>
              <a:rPr lang="en-US" sz="2800" dirty="0" smtClean="0"/>
              <a:t>new institutional settings suggest enhancing participation in development interventions which has an implication for a knowledge management strategy.</a:t>
            </a:r>
          </a:p>
          <a:p>
            <a:pPr algn="just"/>
            <a:r>
              <a:rPr lang="en-US" sz="2800" dirty="0" smtClean="0"/>
              <a:t>contextual (process) planning of systemic inquiry can easily respond to policy questions. </a:t>
            </a:r>
          </a:p>
          <a:p>
            <a:pPr algn="just"/>
            <a:r>
              <a:rPr lang="en-US" sz="2800" dirty="0" smtClean="0"/>
              <a:t>This approach guides to the exploitation of local diversities. To achieve this three aspects have to be </a:t>
            </a:r>
            <a:r>
              <a:rPr lang="en-US" sz="2800" i="1" dirty="0" smtClean="0"/>
              <a:t>integrated</a:t>
            </a:r>
            <a:r>
              <a:rPr lang="en-US" sz="2800" dirty="0" smtClean="0"/>
              <a:t>.</a:t>
            </a:r>
          </a:p>
          <a:p>
            <a:pPr algn="just"/>
            <a:r>
              <a:rPr lang="en-US" sz="2800" dirty="0" smtClean="0"/>
              <a:t>These are:</a:t>
            </a:r>
            <a:endParaRPr lang="en-US" sz="2800" dirty="0"/>
          </a:p>
        </p:txBody>
      </p:sp>
      <p:sp>
        <p:nvSpPr>
          <p:cNvPr id="4" name="Slide Number Placeholder 3"/>
          <p:cNvSpPr>
            <a:spLocks noGrp="1"/>
          </p:cNvSpPr>
          <p:nvPr>
            <p:ph type="sldNum" sz="quarter" idx="12"/>
          </p:nvPr>
        </p:nvSpPr>
        <p:spPr/>
        <p:txBody>
          <a:bodyPr/>
          <a:lstStyle/>
          <a:p>
            <a:fld id="{F73E8406-0FB6-4CEE-B9E3-1DBE99B9EC64}"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None/>
            </a:pPr>
            <a:r>
              <a:rPr lang="en-US" dirty="0" smtClean="0"/>
              <a:t>a)</a:t>
            </a:r>
            <a:r>
              <a:rPr lang="en-US" i="1" dirty="0" smtClean="0"/>
              <a:t>Participatory methods: </a:t>
            </a:r>
            <a:r>
              <a:rPr lang="en-US" dirty="0" smtClean="0"/>
              <a:t>support local innovativeness</a:t>
            </a:r>
          </a:p>
          <a:p>
            <a:pPr algn="just">
              <a:buNone/>
            </a:pPr>
            <a:r>
              <a:rPr lang="en-US" dirty="0" smtClean="0"/>
              <a:t>b)</a:t>
            </a:r>
            <a:r>
              <a:rPr lang="en-US" i="1" dirty="0" smtClean="0"/>
              <a:t>Interactive learning environment: </a:t>
            </a:r>
            <a:r>
              <a:rPr lang="en-US" dirty="0" smtClean="0"/>
              <a:t>encourages participatory methods by                 creating attitude changes, in which each knowledge source is valued and recognized.</a:t>
            </a:r>
          </a:p>
          <a:p>
            <a:pPr algn="just">
              <a:buNone/>
            </a:pPr>
            <a:r>
              <a:rPr lang="en-US" dirty="0" smtClean="0"/>
              <a:t>c)</a:t>
            </a:r>
            <a:r>
              <a:rPr lang="en-US" i="1" dirty="0" smtClean="0"/>
              <a:t>Institutional support: </a:t>
            </a:r>
            <a:r>
              <a:rPr lang="en-US" dirty="0" smtClean="0"/>
              <a:t>for scaling up (dissemination) of the methods </a:t>
            </a:r>
          </a:p>
          <a:p>
            <a:pPr algn="just">
              <a:buNone/>
            </a:pPr>
            <a:endParaRPr lang="en-US" dirty="0"/>
          </a:p>
        </p:txBody>
      </p:sp>
      <p:sp>
        <p:nvSpPr>
          <p:cNvPr id="4" name="Slide Number Placeholder 3"/>
          <p:cNvSpPr>
            <a:spLocks noGrp="1"/>
          </p:cNvSpPr>
          <p:nvPr>
            <p:ph type="sldNum" sz="quarter" idx="12"/>
          </p:nvPr>
        </p:nvSpPr>
        <p:spPr/>
        <p:txBody>
          <a:bodyPr/>
          <a:lstStyle/>
          <a:p>
            <a:fld id="{F73E8406-0FB6-4CEE-B9E3-1DBE99B9EC64}"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800" dirty="0" smtClean="0"/>
              <a:t>This condition provides the best opportunity for building upon already existing knowledge of the producers through facilitation. </a:t>
            </a:r>
          </a:p>
          <a:p>
            <a:pPr algn="just"/>
            <a:r>
              <a:rPr lang="en-US" sz="2800" dirty="0" smtClean="0"/>
              <a:t>Facilitation of learning processes with local groups leads to changes from the Transfer of Technology (TOT) to new professionalism.</a:t>
            </a:r>
          </a:p>
          <a:p>
            <a:pPr algn="just"/>
            <a:endParaRPr lang="en-US" sz="2800" dirty="0"/>
          </a:p>
        </p:txBody>
      </p:sp>
      <p:sp>
        <p:nvSpPr>
          <p:cNvPr id="4" name="Slide Number Placeholder 3"/>
          <p:cNvSpPr>
            <a:spLocks noGrp="1"/>
          </p:cNvSpPr>
          <p:nvPr>
            <p:ph type="sldNum" sz="quarter" idx="12"/>
          </p:nvPr>
        </p:nvSpPr>
        <p:spPr/>
        <p:txBody>
          <a:bodyPr/>
          <a:lstStyle/>
          <a:p>
            <a:fld id="{F73E8406-0FB6-4CEE-B9E3-1DBE99B9EC64}"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srcRect/>
          <a:stretch>
            <a:fillRect/>
          </a:stretch>
        </p:blipFill>
        <p:spPr bwMode="auto">
          <a:xfrm>
            <a:off x="457200" y="1524000"/>
            <a:ext cx="8382000" cy="45720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F73E8406-0FB6-4CEE-B9E3-1DBE99B9EC64}"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a:t>Characteristics of System</a:t>
            </a:r>
          </a:p>
        </p:txBody>
      </p:sp>
      <p:sp>
        <p:nvSpPr>
          <p:cNvPr id="3" name="Content Placeholder 2"/>
          <p:cNvSpPr>
            <a:spLocks noGrp="1"/>
          </p:cNvSpPr>
          <p:nvPr>
            <p:ph idx="1"/>
          </p:nvPr>
        </p:nvSpPr>
        <p:spPr/>
        <p:txBody>
          <a:bodyPr/>
          <a:lstStyle/>
          <a:p>
            <a:endParaRPr lang="en-US"/>
          </a:p>
        </p:txBody>
      </p:sp>
      <p:pic>
        <p:nvPicPr>
          <p:cNvPr id="4" name="Picture 3" descr="sad14"/>
          <p:cNvPicPr/>
          <p:nvPr/>
        </p:nvPicPr>
        <p:blipFill>
          <a:blip r:embed="rId2" cstate="print"/>
          <a:srcRect/>
          <a:stretch>
            <a:fillRect/>
          </a:stretch>
        </p:blipFill>
        <p:spPr bwMode="auto">
          <a:xfrm>
            <a:off x="304800" y="990600"/>
            <a:ext cx="8534400" cy="5867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73E8406-0FB6-4CEE-B9E3-1DBE99B9EC64}"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800" dirty="0" smtClean="0"/>
              <a:t>In general, systems approach help as a tool to improve performance of institutions through enabling them to shift to the ‘new’ line of thinking that goes further away from </a:t>
            </a:r>
            <a:r>
              <a:rPr lang="en-US" sz="2800" i="1" dirty="0" smtClean="0"/>
              <a:t>controlling with</a:t>
            </a:r>
            <a:r>
              <a:rPr lang="en-US" sz="2800" dirty="0" smtClean="0"/>
              <a:t> emphasis on </a:t>
            </a:r>
            <a:r>
              <a:rPr lang="en-US" sz="2800" i="1" dirty="0" smtClean="0"/>
              <a:t>enabling.</a:t>
            </a:r>
            <a:endParaRPr lang="en-US" sz="2800" dirty="0" smtClean="0"/>
          </a:p>
          <a:p>
            <a:pPr algn="just"/>
            <a:endParaRPr lang="en-US" sz="2800" dirty="0"/>
          </a:p>
        </p:txBody>
      </p:sp>
      <p:sp>
        <p:nvSpPr>
          <p:cNvPr id="4" name="Slide Number Placeholder 3"/>
          <p:cNvSpPr>
            <a:spLocks noGrp="1"/>
          </p:cNvSpPr>
          <p:nvPr>
            <p:ph type="sldNum" sz="quarter" idx="12"/>
          </p:nvPr>
        </p:nvSpPr>
        <p:spPr/>
        <p:txBody>
          <a:bodyPr/>
          <a:lstStyle/>
          <a:p>
            <a:fld id="{F73E8406-0FB6-4CEE-B9E3-1DBE99B9EC64}"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Relativism</a:t>
            </a:r>
            <a:endParaRPr lang="en-US" dirty="0"/>
          </a:p>
        </p:txBody>
      </p:sp>
      <p:sp>
        <p:nvSpPr>
          <p:cNvPr id="3" name="Content Placeholder 2"/>
          <p:cNvSpPr>
            <a:spLocks noGrp="1"/>
          </p:cNvSpPr>
          <p:nvPr>
            <p:ph idx="1"/>
          </p:nvPr>
        </p:nvSpPr>
        <p:spPr/>
        <p:txBody>
          <a:bodyPr/>
          <a:lstStyle/>
          <a:p>
            <a:pPr algn="just"/>
            <a:r>
              <a:rPr lang="en-US" b="1" dirty="0" smtClean="0"/>
              <a:t>Relativism</a:t>
            </a:r>
            <a:r>
              <a:rPr lang="en-US" dirty="0" smtClean="0"/>
              <a:t> is the idea that </a:t>
            </a:r>
            <a:r>
              <a:rPr lang="en-US" dirty="0" smtClean="0">
                <a:hlinkClick r:id="rId2" tooltip="Points of view (philosophy)"/>
              </a:rPr>
              <a:t>views</a:t>
            </a:r>
            <a:r>
              <a:rPr lang="en-US" dirty="0" smtClean="0"/>
              <a:t> are relative to differences in perception and consideration. There is no universal, objective truth according to relativism; rather each point of view has its own truth</a:t>
            </a:r>
            <a:endParaRPr lang="en-US" dirty="0"/>
          </a:p>
        </p:txBody>
      </p:sp>
      <p:sp>
        <p:nvSpPr>
          <p:cNvPr id="4" name="Slide Number Placeholder 3"/>
          <p:cNvSpPr>
            <a:spLocks noGrp="1"/>
          </p:cNvSpPr>
          <p:nvPr>
            <p:ph type="sldNum" sz="quarter" idx="12"/>
          </p:nvPr>
        </p:nvSpPr>
        <p:spPr/>
        <p:txBody>
          <a:bodyPr/>
          <a:lstStyle/>
          <a:p>
            <a:fld id="{F73E8406-0FB6-4CEE-B9E3-1DBE99B9EC64}"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Autofit/>
          </a:bodyPr>
          <a:lstStyle/>
          <a:p>
            <a:r>
              <a:rPr lang="en-US" sz="3200" b="1" dirty="0" smtClean="0"/>
              <a:t>Chapter Two</a:t>
            </a:r>
            <a:br>
              <a:rPr lang="en-US" sz="3200" b="1" dirty="0" smtClean="0"/>
            </a:br>
            <a:r>
              <a:rPr lang="en-US" sz="3200" b="1" dirty="0" smtClean="0"/>
              <a:t>The challenges to extension science and its preoccupation with knowledge Systems</a:t>
            </a:r>
            <a:endParaRPr lang="en-US" sz="3200" dirty="0"/>
          </a:p>
        </p:txBody>
      </p:sp>
      <p:sp>
        <p:nvSpPr>
          <p:cNvPr id="3" name="Content Placeholder 2"/>
          <p:cNvSpPr>
            <a:spLocks noGrp="1"/>
          </p:cNvSpPr>
          <p:nvPr>
            <p:ph idx="1"/>
          </p:nvPr>
        </p:nvSpPr>
        <p:spPr>
          <a:xfrm>
            <a:off x="228600" y="1981200"/>
            <a:ext cx="8610600" cy="4572000"/>
          </a:xfrm>
        </p:spPr>
        <p:txBody>
          <a:bodyPr>
            <a:normAutofit/>
          </a:bodyPr>
          <a:lstStyle/>
          <a:p>
            <a:pPr lvl="0">
              <a:buNone/>
            </a:pPr>
            <a:r>
              <a:rPr lang="en-GB" dirty="0" smtClean="0"/>
              <a:t>Extension= adult education programs in England </a:t>
            </a:r>
            <a:endParaRPr lang="en-GB" sz="1400" dirty="0" smtClean="0"/>
          </a:p>
          <a:p>
            <a:pPr lvl="1"/>
            <a:r>
              <a:rPr lang="en-GB" sz="2400" dirty="0" smtClean="0"/>
              <a:t>Helped to expand - or extend - the work of universities </a:t>
            </a:r>
            <a:endParaRPr lang="en-GB" sz="1400" dirty="0" smtClean="0"/>
          </a:p>
          <a:p>
            <a:pPr lvl="0"/>
            <a:r>
              <a:rPr lang="en-GB" dirty="0" smtClean="0"/>
              <a:t>  Later adopted in the USA</a:t>
            </a:r>
          </a:p>
          <a:p>
            <a:pPr lvl="0">
              <a:buNone/>
            </a:pPr>
            <a:r>
              <a:rPr lang="en-GB" dirty="0" smtClean="0"/>
              <a:t>Terminologies: </a:t>
            </a:r>
          </a:p>
          <a:p>
            <a:pPr lvl="1"/>
            <a:r>
              <a:rPr lang="en-GB" dirty="0" smtClean="0"/>
              <a:t>In Arabic: “guidance” </a:t>
            </a:r>
          </a:p>
          <a:p>
            <a:pPr lvl="1"/>
            <a:r>
              <a:rPr lang="en-GB" dirty="0" smtClean="0"/>
              <a:t>In  Dutch: ” lighting the path” </a:t>
            </a:r>
          </a:p>
          <a:p>
            <a:pPr lvl="1"/>
            <a:r>
              <a:rPr lang="en-GB" dirty="0" smtClean="0"/>
              <a:t>In German: “advisory work”</a:t>
            </a:r>
          </a:p>
          <a:p>
            <a:pPr lvl="1"/>
            <a:r>
              <a:rPr lang="en-GB" dirty="0" smtClean="0"/>
              <a:t>In French:  “popularization”…</a:t>
            </a:r>
            <a:r>
              <a:rPr lang="af-ZA" dirty="0" smtClean="0"/>
              <a:t>etc</a:t>
            </a:r>
            <a:endParaRPr lang="en-GB" dirty="0" smtClean="0"/>
          </a:p>
          <a:p>
            <a:pPr lvl="0"/>
            <a:endParaRPr lang="en-GB" dirty="0" smtClean="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45114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Autofit/>
          </a:bodyPr>
          <a:lstStyle/>
          <a:p>
            <a:pPr lvl="1" algn="ctr" rtl="0">
              <a:spcBef>
                <a:spcPct val="0"/>
              </a:spcBef>
            </a:pPr>
            <a:r>
              <a:rPr lang="en-US" sz="3600" dirty="0"/>
              <a:t>Models of E</a:t>
            </a:r>
            <a:r>
              <a:rPr lang="en-US" sz="3600" dirty="0" smtClean="0"/>
              <a:t>xtension</a:t>
            </a:r>
            <a:endParaRPr lang="en-US" sz="3600" dirty="0"/>
          </a:p>
        </p:txBody>
      </p:sp>
      <p:sp>
        <p:nvSpPr>
          <p:cNvPr id="3" name="Content Placeholder 2"/>
          <p:cNvSpPr>
            <a:spLocks noGrp="1"/>
          </p:cNvSpPr>
          <p:nvPr>
            <p:ph idx="1"/>
          </p:nvPr>
        </p:nvSpPr>
        <p:spPr>
          <a:xfrm>
            <a:off x="381000" y="990600"/>
            <a:ext cx="8534400" cy="5135563"/>
          </a:xfrm>
        </p:spPr>
        <p:txBody>
          <a:bodyPr>
            <a:normAutofit/>
          </a:bodyPr>
          <a:lstStyle/>
          <a:p>
            <a:r>
              <a:rPr lang="en-US" dirty="0" smtClean="0"/>
              <a:t>Models of extension services defined by </a:t>
            </a:r>
          </a:p>
          <a:p>
            <a:pPr lvl="2" algn="just">
              <a:buFont typeface="Wingdings" pitchFamily="2" charset="2"/>
              <a:buChar char="§"/>
            </a:pPr>
            <a:r>
              <a:rPr lang="en-US" sz="2800" dirty="0" smtClean="0"/>
              <a:t>The approach of service delivery (supply-driven, demand-driven, participatory </a:t>
            </a:r>
            <a:r>
              <a:rPr lang="en-US" sz="2800" dirty="0" err="1" smtClean="0"/>
              <a:t>vs</a:t>
            </a:r>
            <a:r>
              <a:rPr lang="en-US" sz="2800" dirty="0" smtClean="0"/>
              <a:t> top-down)</a:t>
            </a:r>
          </a:p>
          <a:p>
            <a:pPr lvl="2" algn="just">
              <a:buFont typeface="Wingdings" pitchFamily="2" charset="2"/>
              <a:buChar char="§"/>
            </a:pPr>
            <a:r>
              <a:rPr lang="en-US" sz="2800" dirty="0" smtClean="0"/>
              <a:t>Providers of extension services</a:t>
            </a:r>
          </a:p>
          <a:p>
            <a:pPr lvl="2" algn="just">
              <a:buFont typeface="Wingdings" pitchFamily="2" charset="2"/>
              <a:buChar char="§"/>
            </a:pPr>
            <a:r>
              <a:rPr lang="en-US" sz="2800" dirty="0" smtClean="0"/>
              <a:t>Funders of services</a:t>
            </a:r>
          </a:p>
          <a:p>
            <a:pPr algn="just"/>
            <a:r>
              <a:rPr lang="en-US" dirty="0" smtClean="0"/>
              <a:t>Most countries follow a combination of models. </a:t>
            </a:r>
          </a:p>
          <a:p>
            <a:pPr algn="just"/>
            <a:r>
              <a:rPr lang="en-US" dirty="0" smtClean="0"/>
              <a:t>Each model is evolving in response to new realities and emerging opportunities</a:t>
            </a:r>
          </a:p>
          <a:p>
            <a:pPr algn="just"/>
            <a:r>
              <a:rPr lang="en-US" dirty="0" smtClean="0"/>
              <a:t>There is no one size-fits-all model –so far</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41398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Models of Extension Services</a:t>
            </a:r>
            <a:endParaRPr lang="en-US" sz="3200" dirty="0"/>
          </a:p>
        </p:txBody>
      </p:sp>
      <p:sp>
        <p:nvSpPr>
          <p:cNvPr id="3" name="Content Placeholder 2"/>
          <p:cNvSpPr>
            <a:spLocks noGrp="1"/>
          </p:cNvSpPr>
          <p:nvPr>
            <p:ph idx="1"/>
          </p:nvPr>
        </p:nvSpPr>
        <p:spPr>
          <a:xfrm>
            <a:off x="228600" y="914400"/>
            <a:ext cx="8686800" cy="5715000"/>
          </a:xfrm>
        </p:spPr>
        <p:txBody>
          <a:bodyPr>
            <a:noAutofit/>
          </a:bodyPr>
          <a:lstStyle/>
          <a:p>
            <a:pPr algn="just"/>
            <a:r>
              <a:rPr lang="en-US" sz="2800" b="1" dirty="0" smtClean="0"/>
              <a:t>Traditional supply-driven</a:t>
            </a:r>
            <a:r>
              <a:rPr lang="en-US" sz="2800" dirty="0" smtClean="0"/>
              <a:t>: Provided and financed by government &amp; donors</a:t>
            </a:r>
          </a:p>
          <a:p>
            <a:pPr algn="just"/>
            <a:r>
              <a:rPr lang="en-US" sz="2800" b="1" dirty="0" smtClean="0"/>
              <a:t>Demand-driven, participatory &amp; pluralistic extension services</a:t>
            </a:r>
            <a:r>
              <a:rPr lang="en-US" sz="2800" dirty="0" smtClean="0"/>
              <a:t>: Financed by government, donors &amp; other funders and provided by public, NGOs &amp; private providers</a:t>
            </a:r>
          </a:p>
          <a:p>
            <a:pPr algn="just"/>
            <a:r>
              <a:rPr lang="en-US" sz="2800" b="1" dirty="0" smtClean="0"/>
              <a:t>Private extension services</a:t>
            </a:r>
            <a:r>
              <a:rPr lang="en-US" sz="2800" dirty="0" smtClean="0"/>
              <a:t>: Provided by private extension agents &amp; financed by cooperatives; farmers, NGOs, etc</a:t>
            </a:r>
          </a:p>
          <a:p>
            <a:pPr algn="just"/>
            <a:r>
              <a:rPr lang="en-US" sz="2800" b="1" dirty="0" smtClean="0"/>
              <a:t>NGOs</a:t>
            </a:r>
            <a:r>
              <a:rPr lang="en-US" sz="2800" dirty="0" smtClean="0"/>
              <a:t>: Financed by NGOs, provided by private or public agricultural extension agents (AEA)</a:t>
            </a:r>
          </a:p>
          <a:p>
            <a:pPr algn="just"/>
            <a:r>
              <a:rPr lang="en-US" sz="2800" b="1" dirty="0" smtClean="0"/>
              <a:t>A combination of models</a:t>
            </a:r>
          </a:p>
          <a:p>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02987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371600"/>
          </a:xfrm>
        </p:spPr>
        <p:txBody>
          <a:bodyPr>
            <a:normAutofit/>
          </a:bodyPr>
          <a:lstStyle/>
          <a:p>
            <a:r>
              <a:rPr lang="en-US" sz="3200" dirty="0" smtClean="0"/>
              <a:t>Agricultural extension models –method of service provision &amp; providers</a:t>
            </a:r>
            <a:endParaRPr lang="en-US" sz="32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074" name="Picture 2"/>
          <p:cNvPicPr>
            <a:picLocks noChangeAspect="1" noChangeArrowheads="1"/>
          </p:cNvPicPr>
          <p:nvPr/>
        </p:nvPicPr>
        <p:blipFill>
          <a:blip r:embed="rId2"/>
          <a:srcRect/>
          <a:stretch>
            <a:fillRect/>
          </a:stretch>
        </p:blipFill>
        <p:spPr bwMode="auto">
          <a:xfrm>
            <a:off x="381000" y="1600200"/>
            <a:ext cx="8382000" cy="4876800"/>
          </a:xfrm>
          <a:prstGeom prst="rect">
            <a:avLst/>
          </a:prstGeom>
          <a:noFill/>
          <a:ln w="9525">
            <a:noFill/>
            <a:miter lim="800000"/>
            <a:headEnd/>
            <a:tailEnd/>
          </a:ln>
          <a:effectLst/>
        </p:spPr>
      </p:pic>
    </p:spTree>
    <p:extLst>
      <p:ext uri="{BB962C8B-B14F-4D97-AF65-F5344CB8AC3E}">
        <p14:creationId xmlns:p14="http://schemas.microsoft.com/office/powerpoint/2010/main" val="26310230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1417638"/>
          </a:xfrm>
        </p:spPr>
        <p:txBody>
          <a:bodyPr>
            <a:noAutofit/>
          </a:bodyPr>
          <a:lstStyle/>
          <a:p>
            <a:r>
              <a:rPr lang="en-US" sz="3600" dirty="0" smtClean="0"/>
              <a:t>Agricultural extension models –sources of funds for each model</a:t>
            </a:r>
            <a:endParaRPr lang="en-US" sz="32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098" name="Picture 2"/>
          <p:cNvPicPr>
            <a:picLocks noChangeAspect="1" noChangeArrowheads="1"/>
          </p:cNvPicPr>
          <p:nvPr/>
        </p:nvPicPr>
        <p:blipFill>
          <a:blip r:embed="rId2"/>
          <a:srcRect/>
          <a:stretch>
            <a:fillRect/>
          </a:stretch>
        </p:blipFill>
        <p:spPr bwMode="auto">
          <a:xfrm>
            <a:off x="533400" y="1371601"/>
            <a:ext cx="8153400" cy="5105400"/>
          </a:xfrm>
          <a:prstGeom prst="rect">
            <a:avLst/>
          </a:prstGeom>
          <a:noFill/>
          <a:ln w="9525">
            <a:noFill/>
            <a:miter lim="800000"/>
            <a:headEnd/>
            <a:tailEnd/>
          </a:ln>
          <a:effectLst/>
        </p:spPr>
      </p:pic>
    </p:spTree>
    <p:extLst>
      <p:ext uri="{BB962C8B-B14F-4D97-AF65-F5344CB8AC3E}">
        <p14:creationId xmlns:p14="http://schemas.microsoft.com/office/powerpoint/2010/main" val="2889532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endParaRPr lang="en-US" sz="3200" dirty="0"/>
          </a:p>
        </p:txBody>
      </p:sp>
      <p:sp>
        <p:nvSpPr>
          <p:cNvPr id="3" name="Content Placeholder 2"/>
          <p:cNvSpPr>
            <a:spLocks noGrp="1"/>
          </p:cNvSpPr>
          <p:nvPr>
            <p:ph idx="1"/>
          </p:nvPr>
        </p:nvSpPr>
        <p:spPr>
          <a:xfrm>
            <a:off x="228600" y="990600"/>
            <a:ext cx="8686800" cy="5410200"/>
          </a:xfrm>
        </p:spPr>
        <p:txBody>
          <a:bodyPr>
            <a:normAutofit/>
          </a:bodyPr>
          <a:lstStyle/>
          <a:p>
            <a:pPr algn="just"/>
            <a:r>
              <a:rPr lang="en-US" sz="2800" dirty="0" err="1" smtClean="0"/>
              <a:t>Gemo</a:t>
            </a:r>
            <a:r>
              <a:rPr lang="en-US" sz="2800" dirty="0" smtClean="0"/>
              <a:t> et al. (2005) listed six </a:t>
            </a:r>
            <a:r>
              <a:rPr lang="en-US" sz="2800" dirty="0" smtClean="0">
                <a:solidFill>
                  <a:srgbClr val="00B050"/>
                </a:solidFill>
              </a:rPr>
              <a:t>basic</a:t>
            </a:r>
            <a:r>
              <a:rPr lang="en-US" sz="2800" dirty="0" smtClean="0"/>
              <a:t> extension models in Africa, all of them imported from other continents.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215462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sz="24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0080470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r>
              <a:rPr lang="en-US" sz="3200" dirty="0" smtClean="0"/>
              <a:t>Knowledge Dynamics</a:t>
            </a:r>
            <a:endParaRPr lang="en-US" sz="3200" dirty="0"/>
          </a:p>
        </p:txBody>
      </p:sp>
      <p:sp>
        <p:nvSpPr>
          <p:cNvPr id="3" name="Content Placeholder 2"/>
          <p:cNvSpPr>
            <a:spLocks noGrp="1"/>
          </p:cNvSpPr>
          <p:nvPr>
            <p:ph idx="1"/>
          </p:nvPr>
        </p:nvSpPr>
        <p:spPr>
          <a:xfrm>
            <a:off x="304800" y="914400"/>
            <a:ext cx="8382000" cy="5715000"/>
          </a:xfrm>
        </p:spPr>
        <p:txBody>
          <a:bodyPr>
            <a:normAutofit/>
          </a:bodyPr>
          <a:lstStyle/>
          <a:p>
            <a:pPr algn="just">
              <a:buNone/>
            </a:pPr>
            <a:endParaRPr lang="en-US" sz="2800" dirty="0" smtClean="0"/>
          </a:p>
          <a:p>
            <a:pPr algn="just"/>
            <a:r>
              <a:rPr lang="en-US" sz="2800" dirty="0" smtClean="0"/>
              <a:t>What does Knowledge dynamics mean?</a:t>
            </a:r>
          </a:p>
          <a:p>
            <a:pPr algn="just"/>
            <a:r>
              <a:rPr lang="en-US" sz="2800" dirty="0" smtClean="0"/>
              <a:t>What makes knowledge to have dynamic nature?</a:t>
            </a:r>
          </a:p>
          <a:p>
            <a:pPr algn="just">
              <a:buNone/>
            </a:pPr>
            <a:endParaRPr lang="en-US" sz="2800" dirty="0" smtClean="0"/>
          </a:p>
          <a:p>
            <a:pPr algn="just"/>
            <a:r>
              <a:rPr lang="en-US" sz="2800" dirty="0" smtClean="0"/>
              <a:t>Knowledge dynamics means the change in knowledge and information required as the context in which social actors operate change because of certain factors (resource, institutional, political, natural, demographic, policy, etc…). </a:t>
            </a:r>
          </a:p>
          <a:p>
            <a:pPr algn="just"/>
            <a:endParaRPr lang="en-US" sz="2800" dirty="0" smtClean="0"/>
          </a:p>
          <a:p>
            <a:pPr algn="just"/>
            <a:endParaRPr lang="en-US" sz="2800" dirty="0" smtClean="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7486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762000"/>
          </a:xfrm>
        </p:spPr>
        <p:txBody>
          <a:bodyPr>
            <a:normAutofit fontScale="90000"/>
          </a:bodyPr>
          <a:lstStyle/>
          <a:p>
            <a:r>
              <a:rPr lang="en-US" sz="4800" b="1" smtClean="0"/>
              <a:t>System</a:t>
            </a:r>
          </a:p>
        </p:txBody>
      </p:sp>
      <p:sp>
        <p:nvSpPr>
          <p:cNvPr id="4099" name="Content Placeholder 2"/>
          <p:cNvSpPr>
            <a:spLocks noGrp="1"/>
          </p:cNvSpPr>
          <p:nvPr>
            <p:ph idx="1"/>
          </p:nvPr>
        </p:nvSpPr>
        <p:spPr>
          <a:xfrm>
            <a:off x="228600" y="762000"/>
            <a:ext cx="8686800" cy="5867400"/>
          </a:xfrm>
        </p:spPr>
        <p:txBody>
          <a:bodyPr>
            <a:normAutofit lnSpcReduction="10000"/>
          </a:bodyPr>
          <a:lstStyle/>
          <a:p>
            <a:pPr algn="just">
              <a:defRPr/>
            </a:pPr>
            <a:r>
              <a:rPr lang="en-US" sz="2800" dirty="0" smtClean="0"/>
              <a:t>is a set of interrelated components, with a clearly defined boundary, working together to achieve a common set of objectives by accepting inputs and producing outputs in an organized transformation process.</a:t>
            </a:r>
          </a:p>
          <a:p>
            <a:pPr algn="just">
              <a:defRPr/>
            </a:pPr>
            <a:r>
              <a:rPr lang="en-US" sz="2800" dirty="0" smtClean="0"/>
              <a:t>A System has nine characteristics:</a:t>
            </a:r>
          </a:p>
          <a:p>
            <a:pPr marL="514350" indent="-514350" algn="just">
              <a:buFont typeface="Arial" charset="0"/>
              <a:buAutoNum type="arabicPeriod"/>
              <a:defRPr/>
            </a:pPr>
            <a:r>
              <a:rPr lang="en-US" sz="2800" b="1" dirty="0" smtClean="0"/>
              <a:t>Components – </a:t>
            </a:r>
            <a:r>
              <a:rPr lang="en-US" sz="2800" dirty="0" smtClean="0"/>
              <a:t>A component is either an irreducible part or an aggregate of parts , also called as a subsystem</a:t>
            </a:r>
          </a:p>
          <a:p>
            <a:pPr marL="514350" indent="-514350" algn="just">
              <a:buFont typeface="Arial" charset="0"/>
              <a:buAutoNum type="arabicPeriod"/>
              <a:defRPr/>
            </a:pPr>
            <a:r>
              <a:rPr lang="en-US" sz="2800" b="1" dirty="0" smtClean="0"/>
              <a:t>Interrelated Components - </a:t>
            </a:r>
            <a:r>
              <a:rPr lang="en-US" sz="2800" dirty="0" smtClean="0"/>
              <a:t>The function of one component is tied to the functions of the others. Output from one is input for another, the dependence of a part on one or more other parts.</a:t>
            </a:r>
          </a:p>
          <a:p>
            <a:pPr marL="514350" indent="-514350" algn="just">
              <a:buFont typeface="Arial" charset="0"/>
              <a:buAutoNum type="arabicPeriod"/>
              <a:defRPr/>
            </a:pPr>
            <a:endParaRPr lang="en-US" sz="28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endParaRPr lang="en-US" sz="3200" dirty="0"/>
          </a:p>
        </p:txBody>
      </p:sp>
      <p:sp>
        <p:nvSpPr>
          <p:cNvPr id="3" name="Content Placeholder 2"/>
          <p:cNvSpPr>
            <a:spLocks noGrp="1"/>
          </p:cNvSpPr>
          <p:nvPr>
            <p:ph idx="1"/>
          </p:nvPr>
        </p:nvSpPr>
        <p:spPr>
          <a:xfrm>
            <a:off x="381000" y="1219200"/>
            <a:ext cx="8458200" cy="4906963"/>
          </a:xfrm>
        </p:spPr>
        <p:txBody>
          <a:bodyPr/>
          <a:lstStyle/>
          <a:p>
            <a:pPr algn="just"/>
            <a:r>
              <a:rPr lang="en-US" dirty="0" smtClean="0"/>
              <a:t>Knowledge dynamics occurs whenever change in one of the features the system components/resources takes place. </a:t>
            </a:r>
          </a:p>
          <a:p>
            <a:pPr algn="just">
              <a:buNone/>
            </a:pPr>
            <a:endParaRPr lang="en-US" dirty="0" smtClean="0"/>
          </a:p>
          <a:p>
            <a:pPr lvl="0" algn="just"/>
            <a:r>
              <a:rPr lang="en-US" dirty="0" smtClean="0"/>
              <a:t>Knowledge is constituted by the ways in which people categorize, code, process information’s and impute meaning to their daily life experiences.  </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57644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pPr lvl="1" algn="ctr" rtl="0">
              <a:spcBef>
                <a:spcPct val="0"/>
              </a:spcBef>
            </a:pPr>
            <a:endParaRPr lang="en-US" sz="3200" dirty="0"/>
          </a:p>
        </p:txBody>
      </p:sp>
      <p:sp>
        <p:nvSpPr>
          <p:cNvPr id="3" name="Content Placeholder 2"/>
          <p:cNvSpPr>
            <a:spLocks noGrp="1"/>
          </p:cNvSpPr>
          <p:nvPr>
            <p:ph idx="1"/>
          </p:nvPr>
        </p:nvSpPr>
        <p:spPr>
          <a:xfrm>
            <a:off x="152400" y="914400"/>
            <a:ext cx="8763000" cy="5562600"/>
          </a:xfrm>
        </p:spPr>
        <p:txBody>
          <a:bodyPr>
            <a:normAutofit/>
          </a:bodyPr>
          <a:lstStyle/>
          <a:p>
            <a:pPr algn="just"/>
            <a:r>
              <a:rPr lang="en-US" sz="2800" dirty="0" smtClean="0"/>
              <a:t>Knowledge dynamics can be conceived of as systemic outcomes and patterns based on the interplay and aggregation of flows, and </a:t>
            </a:r>
          </a:p>
          <a:p>
            <a:pPr algn="just"/>
            <a:endParaRPr lang="en-US" sz="2800" dirty="0" smtClean="0"/>
          </a:p>
          <a:p>
            <a:pPr algn="just"/>
            <a:r>
              <a:rPr lang="en-US" sz="2800" dirty="0" smtClean="0"/>
              <a:t>Therefore involving scaling up towards large systems of interacting agents and across longer temporal frames. </a:t>
            </a:r>
          </a:p>
          <a:p>
            <a:pPr algn="just">
              <a:buNone/>
            </a:pPr>
            <a:endParaRPr lang="en-US" sz="2800" dirty="0" smtClean="0"/>
          </a:p>
          <a:p>
            <a:pPr algn="just"/>
            <a:r>
              <a:rPr lang="en-US" sz="2800" dirty="0" smtClean="0"/>
              <a:t>Specific flows can be used in explaining the performance of the knowledge economy, its distributional outcomes (for example equality), innovation and adoption patterns (of codification supports for example).</a:t>
            </a:r>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94197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sz="3200" dirty="0"/>
          </a:p>
        </p:txBody>
      </p:sp>
      <p:sp>
        <p:nvSpPr>
          <p:cNvPr id="3" name="Content Placeholder 2"/>
          <p:cNvSpPr>
            <a:spLocks noGrp="1"/>
          </p:cNvSpPr>
          <p:nvPr>
            <p:ph idx="1"/>
          </p:nvPr>
        </p:nvSpPr>
        <p:spPr>
          <a:xfrm>
            <a:off x="228600" y="838200"/>
            <a:ext cx="8686800" cy="5715000"/>
          </a:xfrm>
        </p:spPr>
        <p:txBody>
          <a:bodyPr>
            <a:normAutofit lnSpcReduction="10000"/>
          </a:bodyPr>
          <a:lstStyle/>
          <a:p>
            <a:pPr lvl="0" algn="just"/>
            <a:r>
              <a:rPr lang="en-US" sz="2800" dirty="0" smtClean="0"/>
              <a:t>There is no need to equate knowledge to professional science. Every body has certain aspects of knowledge. It is not the property of the educated alone.</a:t>
            </a:r>
          </a:p>
          <a:p>
            <a:pPr lvl="0" algn="just">
              <a:buNone/>
            </a:pPr>
            <a:endParaRPr lang="en-US" sz="2800" dirty="0" smtClean="0"/>
          </a:p>
          <a:p>
            <a:pPr lvl="0" algn="just"/>
            <a:r>
              <a:rPr lang="en-US" sz="2800" dirty="0" smtClean="0"/>
              <a:t>Knowledge emerges out of a complex process involving social, situational, cultural and institutional factors. </a:t>
            </a:r>
          </a:p>
          <a:p>
            <a:pPr lvl="0" algn="just">
              <a:buNone/>
            </a:pPr>
            <a:endParaRPr lang="en-US" sz="2800" dirty="0" smtClean="0"/>
          </a:p>
          <a:p>
            <a:pPr lvl="0" algn="just"/>
            <a:r>
              <a:rPr lang="en-US" sz="2800" dirty="0" smtClean="0"/>
              <a:t>Knowledge dynamics recurs/return to react to changing or newly emerging agricultural problems or to react /adapt to externalities. </a:t>
            </a:r>
          </a:p>
          <a:p>
            <a:pPr algn="just"/>
            <a:r>
              <a:rPr lang="en-US" sz="2800" dirty="0" smtClean="0"/>
              <a:t>The concept of knowledge dynamics is helpful to recognize the context in which interventions and technologies work efficiently. </a:t>
            </a:r>
          </a:p>
          <a:p>
            <a:pPr algn="just"/>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757676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3200" dirty="0" smtClean="0"/>
              <a:t>Knowledge Processes</a:t>
            </a:r>
            <a:endParaRPr lang="en-US" sz="3200" dirty="0"/>
          </a:p>
        </p:txBody>
      </p:sp>
      <p:sp>
        <p:nvSpPr>
          <p:cNvPr id="3" name="Content Placeholder 2"/>
          <p:cNvSpPr>
            <a:spLocks noGrp="1"/>
          </p:cNvSpPr>
          <p:nvPr>
            <p:ph idx="1"/>
          </p:nvPr>
        </p:nvSpPr>
        <p:spPr>
          <a:xfrm>
            <a:off x="228600" y="1066800"/>
            <a:ext cx="8610600" cy="5562600"/>
          </a:xfrm>
        </p:spPr>
        <p:txBody>
          <a:bodyPr>
            <a:normAutofit/>
          </a:bodyPr>
          <a:lstStyle/>
          <a:p>
            <a:pPr algn="just"/>
            <a:r>
              <a:rPr lang="en-US" sz="2800" dirty="0" smtClean="0"/>
              <a:t>Studying knowledge processes is valuable in order to understand the roles and functions of the different actors involved at various phases in which knowledge is transformed from its abstract to the more concrete and applicable forms. </a:t>
            </a:r>
          </a:p>
          <a:p>
            <a:pPr algn="just"/>
            <a:r>
              <a:rPr lang="en-US" sz="2800" dirty="0" smtClean="0"/>
              <a:t>What are the processes?</a:t>
            </a:r>
          </a:p>
          <a:p>
            <a:pPr algn="just"/>
            <a:r>
              <a:rPr lang="en-US" sz="2800" dirty="0" smtClean="0"/>
              <a:t>The processes involve certain steps: knowledge generation /production/ creation, knowledge dissemination, knowledge transformation (oral, written, simple, meaningful, and relevant), knowledge exchange, knowledge utilization and knowledge storage and retrieval. </a:t>
            </a:r>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45561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a:bodyPr>
          <a:lstStyle/>
          <a:p>
            <a:endParaRPr lang="en-US" sz="2000" dirty="0"/>
          </a:p>
        </p:txBody>
      </p:sp>
      <p:sp>
        <p:nvSpPr>
          <p:cNvPr id="3" name="Content Placeholder 2"/>
          <p:cNvSpPr>
            <a:spLocks noGrp="1"/>
          </p:cNvSpPr>
          <p:nvPr>
            <p:ph idx="1"/>
          </p:nvPr>
        </p:nvSpPr>
        <p:spPr>
          <a:xfrm>
            <a:off x="228600" y="685800"/>
            <a:ext cx="8610600" cy="5867400"/>
          </a:xfrm>
        </p:spPr>
        <p:txBody>
          <a:bodyPr>
            <a:normAutofit lnSpcReduction="10000"/>
          </a:bodyPr>
          <a:lstStyle/>
          <a:p>
            <a:pPr algn="just"/>
            <a:r>
              <a:rPr lang="en-US" sz="2800" dirty="0" smtClean="0"/>
              <a:t>In the agricultural development process knowledge generators include farmers, researchers, change agents, policy- makers, project managers, investors, system scientists; national and international NGOs, etc.</a:t>
            </a:r>
          </a:p>
          <a:p>
            <a:pPr algn="just">
              <a:buNone/>
            </a:pPr>
            <a:endParaRPr lang="en-US" sz="2800" dirty="0" smtClean="0"/>
          </a:p>
          <a:p>
            <a:pPr marL="0" indent="0">
              <a:buNone/>
            </a:pPr>
            <a:r>
              <a:rPr lang="en-US" sz="2800" dirty="0" smtClean="0"/>
              <a:t>knowledge processes involve certain steps:</a:t>
            </a:r>
          </a:p>
          <a:p>
            <a:pPr lvl="0"/>
            <a:r>
              <a:rPr lang="en-US" sz="2800" dirty="0" smtClean="0"/>
              <a:t>Knowledge generation /production/ creation</a:t>
            </a:r>
          </a:p>
          <a:p>
            <a:pPr lvl="0"/>
            <a:r>
              <a:rPr lang="en-US" sz="2800" dirty="0" smtClean="0"/>
              <a:t>Knowledge Transformation (</a:t>
            </a:r>
            <a:r>
              <a:rPr lang="en-US" sz="2400" dirty="0" smtClean="0"/>
              <a:t>oral/written, simple, meaningful, relevant</a:t>
            </a:r>
            <a:r>
              <a:rPr lang="en-US" sz="2800" dirty="0" smtClean="0"/>
              <a:t>)</a:t>
            </a:r>
          </a:p>
          <a:p>
            <a:r>
              <a:rPr lang="en-US" sz="2800" dirty="0" smtClean="0"/>
              <a:t>Knowledge dissemination</a:t>
            </a:r>
          </a:p>
          <a:p>
            <a:pPr lvl="0"/>
            <a:r>
              <a:rPr lang="en-US" sz="2800" dirty="0" smtClean="0"/>
              <a:t>Knowledge Exchange</a:t>
            </a:r>
          </a:p>
          <a:p>
            <a:r>
              <a:rPr lang="en-US" sz="2800" dirty="0" smtClean="0"/>
              <a:t>Knowledge Utilization</a:t>
            </a:r>
          </a:p>
          <a:p>
            <a:pPr lvl="0"/>
            <a:r>
              <a:rPr lang="en-US" sz="2800" dirty="0" smtClean="0"/>
              <a:t>Knowledge storage and retrieval</a:t>
            </a:r>
          </a:p>
          <a:p>
            <a:pPr algn="just"/>
            <a:endParaRPr lang="en-US" sz="2800" dirty="0" smtClean="0"/>
          </a:p>
          <a:p>
            <a:pPr algn="just"/>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02582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3200" dirty="0" smtClean="0"/>
              <a:t>Knowledge Systems perspectives</a:t>
            </a:r>
            <a:endParaRPr lang="en-US" sz="3200" dirty="0"/>
          </a:p>
        </p:txBody>
      </p:sp>
      <p:sp>
        <p:nvSpPr>
          <p:cNvPr id="3" name="Content Placeholder 2"/>
          <p:cNvSpPr>
            <a:spLocks noGrp="1"/>
          </p:cNvSpPr>
          <p:nvPr>
            <p:ph idx="1"/>
          </p:nvPr>
        </p:nvSpPr>
        <p:spPr>
          <a:xfrm>
            <a:off x="228600" y="609600"/>
            <a:ext cx="8686800" cy="6172200"/>
          </a:xfrm>
        </p:spPr>
        <p:txBody>
          <a:bodyPr>
            <a:normAutofit fontScale="70000" lnSpcReduction="20000"/>
          </a:bodyPr>
          <a:lstStyle/>
          <a:p>
            <a:pPr algn="just"/>
            <a:r>
              <a:rPr lang="en-US" sz="4000" dirty="0" smtClean="0"/>
              <a:t>the actors in the system adjust themselves in a certain way which is hard to predict to achieve the objectives in a synergistic way.</a:t>
            </a:r>
          </a:p>
          <a:p>
            <a:pPr>
              <a:buNone/>
            </a:pPr>
            <a:r>
              <a:rPr lang="en-US" sz="4000" b="1" i="1" dirty="0" smtClean="0"/>
              <a:t>Features of </a:t>
            </a:r>
            <a:r>
              <a:rPr lang="en-US" sz="4000" b="1" dirty="0" smtClean="0"/>
              <a:t>Knowledge systems </a:t>
            </a:r>
            <a:r>
              <a:rPr lang="en-US" sz="4000" b="1" i="1" dirty="0" smtClean="0"/>
              <a:t>perspectives:</a:t>
            </a:r>
          </a:p>
          <a:p>
            <a:pPr lvl="0" algn="just"/>
            <a:r>
              <a:rPr lang="en-US" sz="4000" smtClean="0"/>
              <a:t>The stem </a:t>
            </a:r>
            <a:r>
              <a:rPr lang="en-US" sz="4000" dirty="0" smtClean="0"/>
              <a:t>from reflective (thoughtful/deep) practice rather than from scientific inquiry; (stimulation of imagination)</a:t>
            </a:r>
          </a:p>
          <a:p>
            <a:pPr lvl="0" algn="just"/>
            <a:r>
              <a:rPr lang="en-US" sz="4000" dirty="0" smtClean="0"/>
              <a:t>Different actors at many different levels make decisions affecting the innovation of agriculture. </a:t>
            </a:r>
          </a:p>
          <a:p>
            <a:pPr lvl="0" algn="just"/>
            <a:r>
              <a:rPr lang="en-US" sz="4000" dirty="0" smtClean="0"/>
              <a:t>Continuing power struggles among actors is an indicative for the type of innovation.</a:t>
            </a:r>
          </a:p>
          <a:p>
            <a:pPr lvl="0" algn="just"/>
            <a:r>
              <a:rPr lang="en-US" sz="4000" dirty="0" smtClean="0"/>
              <a:t>Complex innovation theaters have to accommodate arbitrariness, allowing 	those concerned to make their own judgments in terms of means and ends by creating space for contextualization, (re) appreciation of views, positions, and relationships among social actors.  </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67958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US" sz="3200" b="1" dirty="0" smtClean="0"/>
              <a:t/>
            </a:r>
            <a:br>
              <a:rPr lang="en-US" sz="3200" b="1" dirty="0" smtClean="0"/>
            </a:br>
            <a:r>
              <a:rPr lang="en-US" sz="3200" b="1" dirty="0" smtClean="0"/>
              <a:t/>
            </a:r>
            <a:br>
              <a:rPr lang="en-US" sz="3200" b="1" dirty="0" smtClean="0"/>
            </a:br>
            <a:r>
              <a:rPr lang="en-US" sz="3200" b="1" dirty="0" smtClean="0"/>
              <a:t>Chapter Three</a:t>
            </a:r>
            <a:br>
              <a:rPr lang="en-US" sz="3200" b="1" dirty="0" smtClean="0"/>
            </a:br>
            <a:r>
              <a:rPr lang="en-US" sz="3200" b="1" dirty="0" smtClean="0"/>
              <a:t>Knowledge Systems and Natural Resource Management</a:t>
            </a:r>
            <a:r>
              <a:rPr lang="en-US" sz="3200" dirty="0" smtClean="0"/>
              <a:t/>
            </a:r>
            <a:br>
              <a:rPr lang="en-US" sz="3200" dirty="0" smtClean="0"/>
            </a:br>
            <a:r>
              <a:rPr lang="en-US" sz="3200" b="1" dirty="0" smtClean="0"/>
              <a:t/>
            </a:r>
            <a:br>
              <a:rPr lang="en-US" sz="3200" b="1" dirty="0" smtClean="0"/>
            </a:br>
            <a:endParaRPr lang="en-US" sz="3200" dirty="0"/>
          </a:p>
        </p:txBody>
      </p:sp>
      <p:sp>
        <p:nvSpPr>
          <p:cNvPr id="3" name="Content Placeholder 2"/>
          <p:cNvSpPr>
            <a:spLocks noGrp="1"/>
          </p:cNvSpPr>
          <p:nvPr>
            <p:ph idx="1"/>
          </p:nvPr>
        </p:nvSpPr>
        <p:spPr>
          <a:xfrm>
            <a:off x="228600" y="1524000"/>
            <a:ext cx="8610600" cy="5105400"/>
          </a:xfrm>
        </p:spPr>
        <p:txBody>
          <a:bodyPr>
            <a:normAutofit fontScale="85000" lnSpcReduction="20000"/>
          </a:bodyPr>
          <a:lstStyle/>
          <a:p>
            <a:pPr algn="just">
              <a:buNone/>
            </a:pPr>
            <a:r>
              <a:rPr lang="en-US" dirty="0" smtClean="0"/>
              <a:t>Natural resources are of two types:</a:t>
            </a:r>
          </a:p>
          <a:p>
            <a:pPr lvl="1" algn="just">
              <a:spcBef>
                <a:spcPct val="50000"/>
              </a:spcBef>
              <a:buFont typeface="Wingdings" pitchFamily="2" charset="2"/>
              <a:buChar char="§"/>
            </a:pPr>
            <a:r>
              <a:rPr lang="en-US" sz="3600" dirty="0" smtClean="0"/>
              <a:t>Renewable resources and</a:t>
            </a:r>
          </a:p>
          <a:p>
            <a:pPr lvl="1" algn="just">
              <a:spcBef>
                <a:spcPct val="50000"/>
              </a:spcBef>
              <a:buFont typeface="Wingdings" pitchFamily="2" charset="2"/>
              <a:buChar char="§"/>
            </a:pPr>
            <a:r>
              <a:rPr lang="en-US" sz="3600" dirty="0" smtClean="0"/>
              <a:t> non renewable resources.</a:t>
            </a:r>
          </a:p>
          <a:p>
            <a:pPr algn="just">
              <a:spcBef>
                <a:spcPct val="50000"/>
              </a:spcBef>
              <a:buFont typeface="Wingdings" pitchFamily="2" charset="2"/>
              <a:buChar char="§"/>
            </a:pPr>
            <a:r>
              <a:rPr lang="en-US" dirty="0" smtClean="0"/>
              <a:t>Renewable resources are replaced through natural processes at a rate that is equal to or greater than the rate at which they are used, and depletion is </a:t>
            </a:r>
            <a:r>
              <a:rPr lang="en-US" u="sng" dirty="0" smtClean="0"/>
              <a:t>usually</a:t>
            </a:r>
            <a:r>
              <a:rPr lang="en-US" dirty="0" smtClean="0"/>
              <a:t> not a worry.  Some common examples include:</a:t>
            </a:r>
          </a:p>
          <a:p>
            <a:pPr lvl="1">
              <a:lnSpc>
                <a:spcPct val="60000"/>
              </a:lnSpc>
              <a:spcBef>
                <a:spcPct val="50000"/>
              </a:spcBef>
              <a:buFont typeface="Wingdings" pitchFamily="2" charset="2"/>
              <a:buChar char="§"/>
            </a:pPr>
            <a:r>
              <a:rPr lang="en-US" dirty="0" smtClean="0"/>
              <a:t>  Air (wind)	</a:t>
            </a:r>
          </a:p>
          <a:p>
            <a:pPr lvl="1">
              <a:lnSpc>
                <a:spcPct val="60000"/>
              </a:lnSpc>
              <a:spcBef>
                <a:spcPct val="50000"/>
              </a:spcBef>
              <a:buFont typeface="Wingdings" pitchFamily="2" charset="2"/>
              <a:buChar char="§"/>
            </a:pPr>
            <a:r>
              <a:rPr lang="en-US" dirty="0" smtClean="0"/>
              <a:t>  Fresh water</a:t>
            </a:r>
          </a:p>
          <a:p>
            <a:pPr lvl="1">
              <a:lnSpc>
                <a:spcPct val="60000"/>
              </a:lnSpc>
              <a:spcBef>
                <a:spcPct val="50000"/>
              </a:spcBef>
              <a:buFont typeface="Wingdings" pitchFamily="2" charset="2"/>
              <a:buChar char="§"/>
            </a:pPr>
            <a:r>
              <a:rPr lang="en-US" dirty="0" smtClean="0"/>
              <a:t>  Soil</a:t>
            </a:r>
          </a:p>
          <a:p>
            <a:pPr lvl="1">
              <a:lnSpc>
                <a:spcPct val="60000"/>
              </a:lnSpc>
              <a:spcBef>
                <a:spcPct val="50000"/>
              </a:spcBef>
              <a:buFont typeface="Wingdings" pitchFamily="2" charset="2"/>
              <a:buChar char="§"/>
            </a:pPr>
            <a:r>
              <a:rPr lang="en-US" dirty="0" smtClean="0"/>
              <a:t>  Living organisms (trees)</a:t>
            </a:r>
          </a:p>
          <a:p>
            <a:pPr lvl="1">
              <a:lnSpc>
                <a:spcPct val="60000"/>
              </a:lnSpc>
              <a:spcBef>
                <a:spcPct val="50000"/>
              </a:spcBef>
              <a:buFont typeface="Wingdings" pitchFamily="2" charset="2"/>
              <a:buChar char="§"/>
            </a:pPr>
            <a:r>
              <a:rPr lang="en-US" dirty="0" smtClean="0"/>
              <a:t>  Sunlight</a:t>
            </a:r>
          </a:p>
          <a:p>
            <a:pPr algn="just"/>
            <a:endParaRPr lang="en-US" dirty="0" smtClean="0"/>
          </a:p>
          <a:p>
            <a:pPr algn="just"/>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10558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endParaRPr lang="en-US" sz="2000" dirty="0"/>
          </a:p>
        </p:txBody>
      </p:sp>
      <p:sp>
        <p:nvSpPr>
          <p:cNvPr id="3" name="Content Placeholder 2"/>
          <p:cNvSpPr>
            <a:spLocks noGrp="1"/>
          </p:cNvSpPr>
          <p:nvPr>
            <p:ph idx="1"/>
          </p:nvPr>
        </p:nvSpPr>
        <p:spPr/>
        <p:txBody>
          <a:bodyPr/>
          <a:lstStyle/>
          <a:p>
            <a:pPr algn="just"/>
            <a:r>
              <a:rPr lang="en-US" sz="2800" b="1" dirty="0" smtClean="0"/>
              <a:t>Nonrenewable resources </a:t>
            </a:r>
            <a:r>
              <a:rPr lang="en-US" sz="2800" dirty="0" smtClean="0"/>
              <a:t>are exhaustible and are extracted faster than the rate at which they formed.  Some common examples are:</a:t>
            </a:r>
          </a:p>
          <a:p>
            <a:pPr lvl="1">
              <a:buFont typeface="Wingdings" pitchFamily="2" charset="2"/>
              <a:buChar char="§"/>
            </a:pPr>
            <a:r>
              <a:rPr lang="en-US" dirty="0" smtClean="0"/>
              <a:t> Fossil fuels (coal, oil, natural gas) </a:t>
            </a:r>
          </a:p>
          <a:p>
            <a:pPr lvl="1">
              <a:buFont typeface="Wingdings" pitchFamily="2" charset="2"/>
              <a:buChar char="§"/>
            </a:pPr>
            <a:r>
              <a:rPr lang="en-US" dirty="0" smtClean="0"/>
              <a:t>  Diamonds and other precious gems and minerals</a:t>
            </a:r>
          </a:p>
          <a:p>
            <a:pPr lvl="1">
              <a:buFont typeface="Wingdings" pitchFamily="2" charset="2"/>
              <a:buChar char="§"/>
            </a:pPr>
            <a:r>
              <a:rPr lang="en-US" dirty="0" smtClean="0"/>
              <a:t>  Types of metals and ores</a:t>
            </a:r>
          </a:p>
          <a:p>
            <a:pPr lvl="1">
              <a:buFont typeface="Wingdings" pitchFamily="2" charset="2"/>
              <a:buChar char="§"/>
            </a:pPr>
            <a:endParaRPr lang="en-US" dirty="0" smtClean="0"/>
          </a:p>
          <a:p>
            <a:pPr lvl="1">
              <a:buNone/>
            </a:pPr>
            <a:r>
              <a:rPr lang="en-US" dirty="0" smtClean="0">
                <a:hlinkClick r:id="rId2" action="ppaction://hlinkpres?slideindex=1&amp;slidetitle="/>
              </a:rPr>
              <a:t>Resources</a:t>
            </a: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95410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3200" dirty="0"/>
              <a:t>Conflict resolution on common resource </a:t>
            </a:r>
            <a:r>
              <a:rPr lang="en-US" sz="3200" dirty="0" smtClean="0"/>
              <a:t>use</a:t>
            </a:r>
            <a:endParaRPr lang="en-US" sz="3200" dirty="0"/>
          </a:p>
        </p:txBody>
      </p:sp>
      <p:sp>
        <p:nvSpPr>
          <p:cNvPr id="3" name="Content Placeholder 2"/>
          <p:cNvSpPr>
            <a:spLocks noGrp="1"/>
          </p:cNvSpPr>
          <p:nvPr>
            <p:ph idx="1"/>
          </p:nvPr>
        </p:nvSpPr>
        <p:spPr/>
        <p:txBody>
          <a:bodyPr>
            <a:normAutofit/>
          </a:bodyPr>
          <a:lstStyle/>
          <a:p>
            <a:pPr algn="just"/>
            <a:r>
              <a:rPr lang="en-US" sz="2800" dirty="0" smtClean="0"/>
              <a:t>What is conflict? Why conflict? </a:t>
            </a:r>
          </a:p>
          <a:p>
            <a:pPr algn="just"/>
            <a:r>
              <a:rPr lang="en-US" sz="2800" dirty="0" smtClean="0"/>
              <a:t>Between whom is the conflict?</a:t>
            </a:r>
          </a:p>
          <a:p>
            <a:pPr algn="just"/>
            <a:r>
              <a:rPr lang="en-US" sz="2800" dirty="0" smtClean="0"/>
              <a:t>What are the methods of conflict resolution?</a:t>
            </a:r>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50134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endParaRPr lang="en-US" sz="3200" dirty="0"/>
          </a:p>
        </p:txBody>
      </p:sp>
      <p:sp>
        <p:nvSpPr>
          <p:cNvPr id="3" name="Content Placeholder 2"/>
          <p:cNvSpPr>
            <a:spLocks noGrp="1"/>
          </p:cNvSpPr>
          <p:nvPr>
            <p:ph idx="1"/>
          </p:nvPr>
        </p:nvSpPr>
        <p:spPr>
          <a:xfrm>
            <a:off x="228600" y="914400"/>
            <a:ext cx="8458200" cy="5638800"/>
          </a:xfrm>
        </p:spPr>
        <p:txBody>
          <a:bodyPr>
            <a:normAutofit fontScale="92500" lnSpcReduction="10000"/>
          </a:bodyPr>
          <a:lstStyle/>
          <a:p>
            <a:pPr algn="just"/>
            <a:r>
              <a:rPr lang="en-US" sz="3000" dirty="0" smtClean="0"/>
              <a:t>Conflict is disagreement and the desire to own some resources for the self while the others also have the same interest.  Resources in which conflict may arise include:</a:t>
            </a:r>
          </a:p>
          <a:p>
            <a:pPr lvl="1" algn="just"/>
            <a:r>
              <a:rPr lang="en-US" sz="3000" dirty="0" smtClean="0"/>
              <a:t>Land</a:t>
            </a:r>
          </a:p>
          <a:p>
            <a:pPr lvl="1" algn="just"/>
            <a:r>
              <a:rPr lang="en-US" sz="3000" dirty="0" smtClean="0"/>
              <a:t>Water</a:t>
            </a:r>
          </a:p>
          <a:p>
            <a:pPr lvl="1" algn="just"/>
            <a:r>
              <a:rPr lang="en-US" sz="3000" dirty="0" smtClean="0"/>
              <a:t>Communal grazing land</a:t>
            </a:r>
          </a:p>
          <a:p>
            <a:pPr lvl="1" algn="just"/>
            <a:r>
              <a:rPr lang="en-US" sz="3000" dirty="0" smtClean="0"/>
              <a:t>Forest etc</a:t>
            </a:r>
          </a:p>
          <a:p>
            <a:pPr lvl="1" algn="just">
              <a:buNone/>
            </a:pPr>
            <a:r>
              <a:rPr lang="en-US" sz="3000" dirty="0" smtClean="0">
                <a:solidFill>
                  <a:srgbClr val="00B050"/>
                </a:solidFill>
              </a:rPr>
              <a:t>Can you explain by giving examples for each?</a:t>
            </a:r>
          </a:p>
          <a:p>
            <a:r>
              <a:rPr lang="en-US" sz="3000" dirty="0" smtClean="0"/>
              <a:t>Conflict can be between individuals, organizations, </a:t>
            </a:r>
            <a:r>
              <a:rPr lang="en-US" sz="3000" dirty="0" err="1" smtClean="0"/>
              <a:t>kebeles</a:t>
            </a:r>
            <a:r>
              <a:rPr lang="en-US" sz="3000" dirty="0" smtClean="0"/>
              <a:t>, districts, regions, countries etc.</a:t>
            </a:r>
          </a:p>
          <a:p>
            <a:pPr marL="342900" lvl="1" indent="-342900">
              <a:buNone/>
            </a:pPr>
            <a:r>
              <a:rPr lang="en-US" sz="3000" dirty="0" smtClean="0">
                <a:solidFill>
                  <a:srgbClr val="00B050"/>
                </a:solidFill>
              </a:rPr>
              <a:t>     Can you explain by giving examples for each?</a:t>
            </a:r>
          </a:p>
          <a:p>
            <a:pPr>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8126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76200"/>
            <a:ext cx="8229600" cy="6705600"/>
          </a:xfrm>
        </p:spPr>
        <p:txBody>
          <a:bodyPr>
            <a:normAutofit lnSpcReduction="10000"/>
          </a:bodyPr>
          <a:lstStyle/>
          <a:p>
            <a:pPr algn="just">
              <a:buFont typeface="Arial" charset="0"/>
              <a:buNone/>
            </a:pPr>
            <a:r>
              <a:rPr lang="en-US" smtClean="0"/>
              <a:t>3. </a:t>
            </a:r>
            <a:r>
              <a:rPr lang="en-US" b="1" smtClean="0"/>
              <a:t>Boundary </a:t>
            </a:r>
            <a:r>
              <a:rPr lang="en-US" smtClean="0"/>
              <a:t>A system has boundary, within which all of its components are contained and which establishes the limits of a system, separating it from other systems. </a:t>
            </a:r>
          </a:p>
          <a:p>
            <a:pPr algn="just"/>
            <a:r>
              <a:rPr lang="en-US" smtClean="0"/>
              <a:t>Components within the boundary can be changed whereas systems outside the boundary cannot be changed.</a:t>
            </a:r>
          </a:p>
          <a:p>
            <a:pPr algn="just">
              <a:buFont typeface="Arial" charset="0"/>
              <a:buNone/>
            </a:pPr>
            <a:r>
              <a:rPr lang="en-US" smtClean="0"/>
              <a:t>4.  </a:t>
            </a:r>
            <a:r>
              <a:rPr lang="en-US" b="1" smtClean="0"/>
              <a:t>Purpose </a:t>
            </a:r>
            <a:r>
              <a:rPr lang="en-US" smtClean="0"/>
              <a:t>All components work together to achieve the overall purpose of the system.</a:t>
            </a:r>
          </a:p>
          <a:p>
            <a:pPr algn="just">
              <a:buFont typeface="Arial" charset="0"/>
              <a:buNone/>
            </a:pPr>
            <a:r>
              <a:rPr lang="en-US" smtClean="0"/>
              <a:t>5. </a:t>
            </a:r>
            <a:r>
              <a:rPr lang="en-US" b="1" smtClean="0"/>
              <a:t>Environment </a:t>
            </a:r>
            <a:r>
              <a:rPr lang="en-US" smtClean="0"/>
              <a:t>A system exist within an environment, everything outside the system’s boundary that influences and / or interacts the system.</a:t>
            </a:r>
          </a:p>
          <a:p>
            <a:pPr algn="just">
              <a:buFont typeface="Arial" charset="0"/>
              <a:buNone/>
            </a:pPr>
            <a:endParaRPr lang="en-US" smtClean="0"/>
          </a:p>
          <a:p>
            <a:pPr>
              <a:buFont typeface="Arial" charset="0"/>
              <a:buNone/>
            </a:pPr>
            <a:endParaRPr lang="en-US"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3200" dirty="0" smtClean="0">
                <a:solidFill>
                  <a:srgbClr val="00B050"/>
                </a:solidFill>
              </a:rPr>
              <a:t>How are conflicts resolved in your area?</a:t>
            </a:r>
            <a:endParaRPr lang="en-US" sz="3200" dirty="0">
              <a:solidFill>
                <a:srgbClr val="00B050"/>
              </a:solidFill>
            </a:endParaRPr>
          </a:p>
        </p:txBody>
      </p:sp>
      <p:sp>
        <p:nvSpPr>
          <p:cNvPr id="3" name="Content Placeholder 2"/>
          <p:cNvSpPr>
            <a:spLocks noGrp="1"/>
          </p:cNvSpPr>
          <p:nvPr>
            <p:ph idx="1"/>
          </p:nvPr>
        </p:nvSpPr>
        <p:spPr>
          <a:xfrm>
            <a:off x="304800" y="1219200"/>
            <a:ext cx="8382000" cy="4906963"/>
          </a:xfrm>
        </p:spPr>
        <p:txBody>
          <a:bodyPr>
            <a:normAutofit/>
          </a:bodyPr>
          <a:lstStyle/>
          <a:p>
            <a:pPr algn="just"/>
            <a:r>
              <a:rPr lang="en-US" sz="2800" dirty="0" smtClean="0"/>
              <a:t>By agreement and mediation between the parties themselves.</a:t>
            </a:r>
          </a:p>
          <a:p>
            <a:pPr algn="just"/>
            <a:r>
              <a:rPr lang="en-US" sz="2800" dirty="0" smtClean="0"/>
              <a:t>By the local conflict resolution system</a:t>
            </a:r>
          </a:p>
          <a:p>
            <a:pPr algn="just"/>
            <a:r>
              <a:rPr lang="en-US" sz="2800" dirty="0" smtClean="0"/>
              <a:t>Using the legal system</a:t>
            </a:r>
          </a:p>
          <a:p>
            <a:pPr algn="just">
              <a:buNone/>
            </a:pPr>
            <a:endParaRPr lang="en-US" sz="2800" dirty="0" smtClean="0"/>
          </a:p>
          <a:p>
            <a:pPr marL="514350" indent="-514350" algn="just">
              <a:buFont typeface="+mj-lt"/>
              <a:buAutoNum type="arabicPeriod"/>
            </a:pPr>
            <a:r>
              <a:rPr lang="en-US" sz="2800" dirty="0" smtClean="0">
                <a:solidFill>
                  <a:srgbClr val="00B050"/>
                </a:solidFill>
              </a:rPr>
              <a:t>Can you take local examples about this conflict resolution mechanisms?</a:t>
            </a:r>
          </a:p>
          <a:p>
            <a:pPr marL="514350" indent="-514350" algn="just">
              <a:buFont typeface="+mj-lt"/>
              <a:buAutoNum type="arabicPeriod"/>
            </a:pPr>
            <a:r>
              <a:rPr lang="en-US" sz="2800" dirty="0" smtClean="0">
                <a:solidFill>
                  <a:srgbClr val="00B050"/>
                </a:solidFill>
              </a:rPr>
              <a:t>What is the advantage of each?</a:t>
            </a:r>
          </a:p>
          <a:p>
            <a:pPr marL="514350" indent="-514350" algn="just">
              <a:buFont typeface="+mj-lt"/>
              <a:buAutoNum type="arabicPeriod"/>
            </a:pPr>
            <a:r>
              <a:rPr lang="en-US" sz="2800" dirty="0" smtClean="0">
                <a:solidFill>
                  <a:srgbClr val="00B050"/>
                </a:solidFill>
              </a:rPr>
              <a:t>Which one do you think should be used so that conflicts will be minimum?</a:t>
            </a:r>
            <a:endParaRPr lang="en-US" sz="2800" dirty="0">
              <a:solidFill>
                <a:srgbClr val="00B05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098568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a:xfrm>
            <a:off x="304800" y="1295400"/>
            <a:ext cx="8610600" cy="5029200"/>
          </a:xfrm>
        </p:spPr>
        <p:txBody>
          <a:bodyPr>
            <a:normAutofit lnSpcReduction="10000"/>
          </a:bodyPr>
          <a:lstStyle/>
          <a:p>
            <a:pPr algn="just"/>
            <a:r>
              <a:rPr lang="en-US" sz="2800" dirty="0" smtClean="0"/>
              <a:t>Conflicts vary from place to place, as livelihood also varies. </a:t>
            </a:r>
          </a:p>
          <a:p>
            <a:pPr algn="just"/>
            <a:r>
              <a:rPr lang="en-US" sz="2800" dirty="0" smtClean="0"/>
              <a:t>For example, for pastoralist, grazing land and water may be the critical resource which can be source of conflict while irrigation water will be for high land crop producing areas. </a:t>
            </a:r>
          </a:p>
          <a:p>
            <a:pPr algn="just"/>
            <a:r>
              <a:rPr lang="en-US" sz="2800" dirty="0" smtClean="0"/>
              <a:t>Boarder/ location will be source of conflict for:</a:t>
            </a:r>
          </a:p>
          <a:p>
            <a:pPr lvl="1" algn="just"/>
            <a:r>
              <a:rPr lang="en-US" sz="2400" dirty="0" smtClean="0"/>
              <a:t> </a:t>
            </a:r>
            <a:r>
              <a:rPr lang="en-US" dirty="0" smtClean="0"/>
              <a:t>gold mining areas</a:t>
            </a:r>
          </a:p>
          <a:p>
            <a:pPr lvl="1" algn="just"/>
            <a:r>
              <a:rPr lang="en-US" dirty="0" smtClean="0"/>
              <a:t>Farmers</a:t>
            </a:r>
          </a:p>
          <a:p>
            <a:pPr lvl="1" algn="just"/>
            <a:r>
              <a:rPr lang="en-US" dirty="0" smtClean="0"/>
              <a:t>Towns and cities</a:t>
            </a:r>
          </a:p>
          <a:p>
            <a:pPr algn="just">
              <a:buNone/>
            </a:pPr>
            <a:r>
              <a:rPr lang="en-US" sz="2800" dirty="0" smtClean="0">
                <a:solidFill>
                  <a:srgbClr val="00B050"/>
                </a:solidFill>
              </a:rPr>
              <a:t>Can you explain any source of conflict in your area?</a:t>
            </a:r>
            <a:endParaRPr lang="en-US" sz="2800" dirty="0">
              <a:solidFill>
                <a:srgbClr val="00B05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81414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CONFLICT OVER NATURAL RESOURCES</a:t>
            </a:r>
            <a:endParaRPr lang="en-US" sz="3600" b="1" dirty="0"/>
          </a:p>
        </p:txBody>
      </p:sp>
      <p:sp>
        <p:nvSpPr>
          <p:cNvPr id="3" name="Content Placeholder 2"/>
          <p:cNvSpPr>
            <a:spLocks noGrp="1"/>
          </p:cNvSpPr>
          <p:nvPr>
            <p:ph idx="1"/>
          </p:nvPr>
        </p:nvSpPr>
        <p:spPr>
          <a:xfrm>
            <a:off x="457200" y="1219200"/>
            <a:ext cx="8229600" cy="5410200"/>
          </a:xfrm>
        </p:spPr>
        <p:txBody>
          <a:bodyPr>
            <a:normAutofit fontScale="85000" lnSpcReduction="20000"/>
          </a:bodyPr>
          <a:lstStyle/>
          <a:p>
            <a:pPr marL="0" indent="0" algn="just">
              <a:buNone/>
            </a:pPr>
            <a:r>
              <a:rPr lang="en-US" dirty="0" smtClean="0"/>
              <a:t>People </a:t>
            </a:r>
            <a:r>
              <a:rPr lang="en-US" dirty="0"/>
              <a:t>have different uses for </a:t>
            </a:r>
            <a:r>
              <a:rPr lang="en-US" dirty="0" smtClean="0"/>
              <a:t>natural </a:t>
            </a:r>
            <a:r>
              <a:rPr lang="en-US" dirty="0"/>
              <a:t>resources as forests, water, pastures and land, and want to manage them in different ways. </a:t>
            </a:r>
            <a:endParaRPr lang="en-US" dirty="0" smtClean="0"/>
          </a:p>
          <a:p>
            <a:pPr marL="0" indent="0" algn="just">
              <a:buNone/>
            </a:pPr>
            <a:endParaRPr lang="en-US" dirty="0"/>
          </a:p>
          <a:p>
            <a:pPr marL="0" indent="0" algn="just">
              <a:buNone/>
            </a:pPr>
            <a:r>
              <a:rPr lang="en-US" dirty="0" smtClean="0"/>
              <a:t>Knowing </a:t>
            </a:r>
            <a:r>
              <a:rPr lang="en-US" dirty="0"/>
              <a:t>about these different needs and interests can help to inform successful management so that everyone benefits as much as possible. </a:t>
            </a:r>
            <a:endParaRPr lang="en-US" dirty="0" smtClean="0"/>
          </a:p>
          <a:p>
            <a:pPr marL="0" indent="0" algn="just">
              <a:buNone/>
            </a:pPr>
            <a:endParaRPr lang="en-US" dirty="0"/>
          </a:p>
          <a:p>
            <a:pPr marL="0" indent="0" algn="just">
              <a:buNone/>
            </a:pPr>
            <a:r>
              <a:rPr lang="en-US" dirty="0" smtClean="0"/>
              <a:t>However</a:t>
            </a:r>
            <a:r>
              <a:rPr lang="en-US" dirty="0"/>
              <a:t>, such differences can also lead to conflict when:</a:t>
            </a:r>
          </a:p>
          <a:p>
            <a:pPr lvl="0" algn="just"/>
            <a:r>
              <a:rPr lang="en-US" dirty="0"/>
              <a:t>there is competition over material goods, economic benefits, </a:t>
            </a:r>
            <a:r>
              <a:rPr lang="en-US" dirty="0" smtClean="0"/>
              <a:t>or property;</a:t>
            </a:r>
            <a:endParaRPr lang="en-US" dirty="0"/>
          </a:p>
          <a:p>
            <a:pPr lvl="0" algn="just"/>
            <a:r>
              <a:rPr lang="en-US" dirty="0"/>
              <a:t>parties believe that their needs cannot be met;</a:t>
            </a:r>
          </a:p>
          <a:p>
            <a:pPr lvl="0" algn="just"/>
            <a:r>
              <a:rPr lang="en-US" dirty="0"/>
              <a:t>parties perceive that their values, needs or interests are under threat.</a:t>
            </a:r>
          </a:p>
          <a:p>
            <a:pPr algn="just"/>
            <a:endParaRPr lang="en-US" dirty="0"/>
          </a:p>
        </p:txBody>
      </p:sp>
    </p:spTree>
    <p:extLst>
      <p:ext uri="{BB962C8B-B14F-4D97-AF65-F5344CB8AC3E}">
        <p14:creationId xmlns:p14="http://schemas.microsoft.com/office/powerpoint/2010/main" val="2483524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b="1" dirty="0"/>
              <a:t>Avoidance</a:t>
            </a:r>
            <a:r>
              <a:rPr lang="en-US" dirty="0"/>
              <a:t>: acting in ways that prevent a conflict from becoming publicly acknowledged.</a:t>
            </a:r>
          </a:p>
          <a:p>
            <a:r>
              <a:rPr lang="en-US" b="1" dirty="0"/>
              <a:t>Negotiation</a:t>
            </a:r>
            <a:r>
              <a:rPr lang="en-US" dirty="0"/>
              <a:t>: voluntary process in which parties reach agreement through consensus.</a:t>
            </a:r>
          </a:p>
          <a:p>
            <a:r>
              <a:rPr lang="en-US" b="1" dirty="0" smtClean="0"/>
              <a:t>Mediation</a:t>
            </a:r>
            <a:r>
              <a:rPr lang="en-US" dirty="0"/>
              <a:t>: using a third party to facilitate the negotiation process. (The mediator does </a:t>
            </a:r>
            <a:r>
              <a:rPr lang="en-US" dirty="0" smtClean="0"/>
              <a:t>not have </a:t>
            </a:r>
            <a:r>
              <a:rPr lang="en-US" dirty="0"/>
              <a:t>the authority to impose a solution.)</a:t>
            </a:r>
          </a:p>
          <a:p>
            <a:r>
              <a:rPr lang="en-US" b="1" dirty="0"/>
              <a:t>Arbitration</a:t>
            </a:r>
            <a:r>
              <a:rPr lang="en-US" dirty="0"/>
              <a:t>: submitting a conflict to a mutually agreeable third party, who renders </a:t>
            </a:r>
            <a:r>
              <a:rPr lang="en-US" dirty="0" smtClean="0"/>
              <a:t>decision</a:t>
            </a:r>
            <a:r>
              <a:rPr lang="en-US" dirty="0"/>
              <a:t>.</a:t>
            </a:r>
          </a:p>
          <a:p>
            <a:r>
              <a:rPr lang="en-US" b="1" dirty="0"/>
              <a:t>Adjudication</a:t>
            </a:r>
            <a:r>
              <a:rPr lang="en-US" dirty="0"/>
              <a:t>: relying on a judge or administrator to make a binding decision.</a:t>
            </a:r>
          </a:p>
          <a:p>
            <a:r>
              <a:rPr lang="en-US" b="1" dirty="0"/>
              <a:t>Coercion</a:t>
            </a:r>
            <a:r>
              <a:rPr lang="en-US" dirty="0"/>
              <a:t>: threatening or using force to impose a position.</a:t>
            </a:r>
          </a:p>
        </p:txBody>
      </p:sp>
      <p:pic>
        <p:nvPicPr>
          <p:cNvPr id="1026" name="Picture 2" descr="C:\Users\toshiba\Desktop\Book pictures\7.tiff"/>
          <p:cNvPicPr>
            <a:picLocks noChangeAspect="1" noChangeArrowheads="1"/>
          </p:cNvPicPr>
          <p:nvPr/>
        </p:nvPicPr>
        <p:blipFill rotWithShape="1">
          <a:blip r:embed="rId2">
            <a:extLst>
              <a:ext uri="{28A0092B-C50C-407E-A947-70E740481C1C}">
                <a14:useLocalDpi xmlns:a14="http://schemas.microsoft.com/office/drawing/2010/main" val="0"/>
              </a:ext>
            </a:extLst>
          </a:blip>
          <a:srcRect l="11512" t="28312" r="12184" b="18030"/>
          <a:stretch/>
        </p:blipFill>
        <p:spPr bwMode="auto">
          <a:xfrm>
            <a:off x="76200" y="0"/>
            <a:ext cx="8915400" cy="69346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2900" y="8709"/>
            <a:ext cx="8229600" cy="411162"/>
          </a:xfrm>
        </p:spPr>
        <p:txBody>
          <a:bodyPr>
            <a:noAutofit/>
          </a:bodyPr>
          <a:lstStyle/>
          <a:p>
            <a:r>
              <a:rPr lang="en-US" sz="2800" b="1" dirty="0">
                <a:solidFill>
                  <a:schemeClr val="bg1"/>
                </a:solidFill>
              </a:rPr>
              <a:t>DIFFERENT OPTIONS FOR MANAGING CONFLICT</a:t>
            </a:r>
          </a:p>
        </p:txBody>
      </p:sp>
    </p:spTree>
    <p:extLst>
      <p:ext uri="{BB962C8B-B14F-4D97-AF65-F5344CB8AC3E}">
        <p14:creationId xmlns:p14="http://schemas.microsoft.com/office/powerpoint/2010/main" val="3868917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lgn="just">
              <a:buNone/>
            </a:pPr>
            <a:r>
              <a:rPr lang="en-US" sz="2800" dirty="0"/>
              <a:t>There are three main </a:t>
            </a:r>
            <a:r>
              <a:rPr lang="en-US" sz="2800" dirty="0" smtClean="0"/>
              <a:t>social systems </a:t>
            </a:r>
            <a:r>
              <a:rPr lang="en-US" sz="2800" dirty="0"/>
              <a:t>of conflict management that involve a third party</a:t>
            </a:r>
            <a:r>
              <a:rPr lang="en-US" sz="2800" dirty="0" smtClean="0"/>
              <a:t>:</a:t>
            </a:r>
          </a:p>
          <a:p>
            <a:pPr marL="0" indent="0" algn="just">
              <a:buNone/>
            </a:pPr>
            <a:endParaRPr lang="en-US" sz="2800" dirty="0"/>
          </a:p>
          <a:p>
            <a:pPr algn="just"/>
            <a:r>
              <a:rPr lang="en-US" sz="2800" dirty="0"/>
              <a:t> </a:t>
            </a:r>
            <a:r>
              <a:rPr lang="en-US" sz="2800" b="1" dirty="0"/>
              <a:t>customary systems </a:t>
            </a:r>
            <a:r>
              <a:rPr lang="en-US" sz="2800" dirty="0"/>
              <a:t>for managing </a:t>
            </a:r>
            <a:r>
              <a:rPr lang="en-US" sz="2800" dirty="0" smtClean="0"/>
              <a:t>conflict</a:t>
            </a:r>
            <a:r>
              <a:rPr lang="en-US" sz="2800" dirty="0"/>
              <a:t> based</a:t>
            </a:r>
            <a:r>
              <a:rPr lang="en-US" sz="2800" dirty="0" smtClean="0"/>
              <a:t> on local </a:t>
            </a:r>
            <a:r>
              <a:rPr lang="en-US" sz="2800" dirty="0"/>
              <a:t>values and customs</a:t>
            </a:r>
            <a:r>
              <a:rPr lang="en-US" sz="2800" dirty="0" smtClean="0"/>
              <a:t>;</a:t>
            </a:r>
            <a:endParaRPr lang="en-US" sz="2800" dirty="0"/>
          </a:p>
          <a:p>
            <a:pPr algn="just"/>
            <a:r>
              <a:rPr lang="en-US" sz="2800" dirty="0"/>
              <a:t> </a:t>
            </a:r>
            <a:r>
              <a:rPr lang="en-US" sz="2800" b="1" dirty="0"/>
              <a:t>national legal </a:t>
            </a:r>
            <a:r>
              <a:rPr lang="en-US" sz="2800" b="1" dirty="0" smtClean="0"/>
              <a:t>systems </a:t>
            </a:r>
            <a:r>
              <a:rPr lang="en-US" sz="2800" dirty="0"/>
              <a:t>based on legislation and policy</a:t>
            </a:r>
            <a:r>
              <a:rPr lang="en-US" sz="2800" dirty="0" smtClean="0"/>
              <a:t>;</a:t>
            </a:r>
            <a:endParaRPr lang="en-US" sz="2800" dirty="0"/>
          </a:p>
          <a:p>
            <a:pPr algn="just"/>
            <a:r>
              <a:rPr lang="en-US" sz="2800" dirty="0"/>
              <a:t> </a:t>
            </a:r>
            <a:r>
              <a:rPr lang="en-US" sz="2800" b="1" dirty="0"/>
              <a:t>collaborative </a:t>
            </a:r>
            <a:r>
              <a:rPr lang="en-US" sz="2800" b="1" dirty="0" smtClean="0"/>
              <a:t>conflict management </a:t>
            </a:r>
            <a:r>
              <a:rPr lang="en-US" sz="2800" dirty="0"/>
              <a:t>based </a:t>
            </a:r>
            <a:r>
              <a:rPr lang="en-US" sz="2800" dirty="0" smtClean="0"/>
              <a:t>on promoting </a:t>
            </a:r>
            <a:r>
              <a:rPr lang="en-US" sz="2800" dirty="0"/>
              <a:t>joint decision-making and seeks voluntary agreement among </a:t>
            </a:r>
            <a:r>
              <a:rPr lang="en-US" sz="2800" dirty="0" smtClean="0"/>
              <a:t>disputants in win–win </a:t>
            </a:r>
            <a:r>
              <a:rPr lang="en-US" sz="2800" dirty="0"/>
              <a:t>solutions</a:t>
            </a:r>
            <a:r>
              <a:rPr lang="en-US" sz="2800" dirty="0" smtClean="0"/>
              <a:t>.</a:t>
            </a:r>
            <a:endParaRPr lang="en-US" sz="2800" dirty="0"/>
          </a:p>
        </p:txBody>
      </p:sp>
    </p:spTree>
    <p:extLst>
      <p:ext uri="{BB962C8B-B14F-4D97-AF65-F5344CB8AC3E}">
        <p14:creationId xmlns:p14="http://schemas.microsoft.com/office/powerpoint/2010/main" val="4049807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563562"/>
          </a:xfrm>
        </p:spPr>
        <p:txBody>
          <a:bodyPr>
            <a:noAutofit/>
          </a:bodyPr>
          <a:lstStyle/>
          <a:p>
            <a:r>
              <a:rPr lang="en-US" sz="3200" dirty="0" smtClean="0"/>
              <a:t>Continuum of conflict management approaches </a:t>
            </a:r>
            <a:endParaRPr lang="en-US" sz="32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026" name="Picture 2"/>
          <p:cNvPicPr>
            <a:picLocks noChangeAspect="1" noChangeArrowheads="1"/>
          </p:cNvPicPr>
          <p:nvPr/>
        </p:nvPicPr>
        <p:blipFill>
          <a:blip r:embed="rId2"/>
          <a:srcRect/>
          <a:stretch>
            <a:fillRect/>
          </a:stretch>
        </p:blipFill>
        <p:spPr bwMode="auto">
          <a:xfrm>
            <a:off x="319088" y="1062038"/>
            <a:ext cx="8596312" cy="5414962"/>
          </a:xfrm>
          <a:prstGeom prst="rect">
            <a:avLst/>
          </a:prstGeom>
          <a:noFill/>
          <a:ln w="9525">
            <a:noFill/>
            <a:miter lim="800000"/>
            <a:headEnd/>
            <a:tailEnd/>
          </a:ln>
          <a:effectLst/>
        </p:spPr>
      </p:pic>
    </p:spTree>
    <p:extLst>
      <p:ext uri="{BB962C8B-B14F-4D97-AF65-F5344CB8AC3E}">
        <p14:creationId xmlns:p14="http://schemas.microsoft.com/office/powerpoint/2010/main" val="11590178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868362"/>
          </a:xfrm>
        </p:spPr>
        <p:txBody>
          <a:bodyPr>
            <a:noAutofit/>
          </a:bodyPr>
          <a:lstStyle/>
          <a:p>
            <a:pPr algn="l"/>
            <a:r>
              <a:rPr lang="en-US" sz="3200" dirty="0" smtClean="0"/>
              <a:t/>
            </a:r>
            <a:br>
              <a:rPr lang="en-US" sz="3200" dirty="0" smtClean="0"/>
            </a:br>
            <a:r>
              <a:rPr lang="en-US" sz="3200" dirty="0" smtClean="0"/>
              <a:t>The ten steps of collaborative conflict management</a:t>
            </a:r>
            <a:br>
              <a:rPr lang="en-US" sz="3200" dirty="0" smtClean="0"/>
            </a:br>
            <a:endParaRPr lang="en-US" sz="3200" dirty="0"/>
          </a:p>
        </p:txBody>
      </p:sp>
      <p:sp>
        <p:nvSpPr>
          <p:cNvPr id="3" name="Content Placeholder 2"/>
          <p:cNvSpPr>
            <a:spLocks noGrp="1"/>
          </p:cNvSpPr>
          <p:nvPr>
            <p:ph idx="1"/>
          </p:nvPr>
        </p:nvSpPr>
        <p:spPr>
          <a:xfrm>
            <a:off x="228600" y="1295400"/>
            <a:ext cx="4800600" cy="5181600"/>
          </a:xfrm>
        </p:spPr>
        <p:txBody>
          <a:bodyPr>
            <a:normAutofit fontScale="92500"/>
          </a:bodyPr>
          <a:lstStyle/>
          <a:p>
            <a:pPr>
              <a:buNone/>
            </a:pPr>
            <a:r>
              <a:rPr lang="en-US" sz="2800" dirty="0" smtClean="0"/>
              <a:t>Step 1: Preparing entry</a:t>
            </a:r>
          </a:p>
          <a:p>
            <a:pPr>
              <a:buNone/>
            </a:pPr>
            <a:r>
              <a:rPr lang="en-US" sz="2800" dirty="0" smtClean="0"/>
              <a:t>Step 2: Entering the conflict scene</a:t>
            </a:r>
          </a:p>
          <a:p>
            <a:pPr>
              <a:buNone/>
            </a:pPr>
            <a:r>
              <a:rPr lang="en-US" sz="2800" dirty="0" smtClean="0"/>
              <a:t>Step 3: Analyzing the conflict</a:t>
            </a:r>
          </a:p>
          <a:p>
            <a:pPr>
              <a:buNone/>
            </a:pPr>
            <a:r>
              <a:rPr lang="en-US" sz="2800" dirty="0" smtClean="0"/>
              <a:t>Step 4: Broadening stakeholder engagement</a:t>
            </a:r>
          </a:p>
          <a:p>
            <a:pPr>
              <a:buNone/>
            </a:pPr>
            <a:r>
              <a:rPr lang="en-US" sz="2800" dirty="0" smtClean="0"/>
              <a:t>Step 5: Assessing options</a:t>
            </a:r>
          </a:p>
          <a:p>
            <a:pPr>
              <a:buNone/>
            </a:pPr>
            <a:r>
              <a:rPr lang="en-US" sz="2800" dirty="0" smtClean="0"/>
              <a:t>Step 6: Preparing negotiations</a:t>
            </a:r>
          </a:p>
          <a:p>
            <a:pPr>
              <a:buNone/>
            </a:pPr>
            <a:r>
              <a:rPr lang="en-US" sz="2800" dirty="0" smtClean="0"/>
              <a:t>Step 7: Facilitating negotiations</a:t>
            </a:r>
          </a:p>
          <a:p>
            <a:pPr>
              <a:buNone/>
            </a:pPr>
            <a:r>
              <a:rPr lang="en-US" sz="2800" dirty="0" smtClean="0"/>
              <a:t>Step 8: Designing agreement</a:t>
            </a:r>
          </a:p>
          <a:p>
            <a:pPr>
              <a:buNone/>
            </a:pPr>
            <a:r>
              <a:rPr lang="en-US" sz="2800" dirty="0" smtClean="0"/>
              <a:t>Step 9: Monitoring the agreement</a:t>
            </a:r>
          </a:p>
          <a:p>
            <a:pPr>
              <a:buNone/>
            </a:pPr>
            <a:r>
              <a:rPr lang="en-US" sz="2800" dirty="0" smtClean="0"/>
              <a:t>Step 10: Preparing exit</a:t>
            </a:r>
          </a:p>
          <a:p>
            <a:endParaRPr lang="en-US" sz="2800" dirty="0" smtClean="0"/>
          </a:p>
          <a:p>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Content Placeholder 2"/>
          <p:cNvSpPr txBox="1">
            <a:spLocks/>
          </p:cNvSpPr>
          <p:nvPr/>
        </p:nvSpPr>
        <p:spPr>
          <a:xfrm>
            <a:off x="4876800" y="1447800"/>
            <a:ext cx="4267200" cy="3200400"/>
          </a:xfrm>
          <a:prstGeom prst="rect">
            <a:avLst/>
          </a:prstGeom>
          <a:ln w="9525">
            <a:solidFill>
              <a:schemeClr val="tx1"/>
            </a:solidFill>
          </a:ln>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Milestone A:Entry</a:t>
            </a:r>
          </a:p>
          <a:p>
            <a:pPr marL="342900" marR="0" lvl="0" indent="-342900" algn="just"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Milestone B:Broadening of Community engagement</a:t>
            </a:r>
          </a:p>
          <a:p>
            <a:pPr marL="342900" marR="0" lvl="0" indent="-342900" algn="just"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Milestone C:Negotiation</a:t>
            </a:r>
          </a:p>
          <a:p>
            <a:pPr marL="342900" marR="0" lvl="0" indent="-342900" algn="just"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Milestone D: Exit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23026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92500" lnSpcReduction="10000"/>
          </a:bodyPr>
          <a:lstStyle/>
          <a:p>
            <a:pPr marL="0" indent="0" algn="just">
              <a:buNone/>
            </a:pPr>
            <a:r>
              <a:rPr lang="en-US" sz="3000" b="1" dirty="0" smtClean="0"/>
              <a:t>Step </a:t>
            </a:r>
            <a:r>
              <a:rPr lang="en-US" sz="3000" b="1" dirty="0"/>
              <a:t>1: Preparing </a:t>
            </a:r>
            <a:r>
              <a:rPr lang="en-US" sz="3000" b="1" dirty="0" smtClean="0"/>
              <a:t>entry</a:t>
            </a:r>
            <a:endParaRPr lang="en-US" sz="3000" dirty="0" smtClean="0"/>
          </a:p>
          <a:p>
            <a:pPr marL="0" indent="0" algn="just">
              <a:buNone/>
            </a:pPr>
            <a:r>
              <a:rPr lang="en-US" sz="3000" dirty="0" smtClean="0"/>
              <a:t>The </a:t>
            </a:r>
            <a:r>
              <a:rPr lang="en-US" sz="3000" dirty="0"/>
              <a:t>mediators clarify their role and prepare the contacts with </a:t>
            </a:r>
            <a:r>
              <a:rPr lang="en-US" sz="3000" dirty="0" smtClean="0"/>
              <a:t>conflict parties</a:t>
            </a:r>
            <a:r>
              <a:rPr lang="en-US" sz="3000" dirty="0"/>
              <a:t>. They examine background information on the conflict, and develop the best </a:t>
            </a:r>
            <a:r>
              <a:rPr lang="en-US" sz="3000" dirty="0" smtClean="0"/>
              <a:t>strategy for </a:t>
            </a:r>
            <a:r>
              <a:rPr lang="en-US" sz="3000" dirty="0"/>
              <a:t>approaching the different parties to the conflict</a:t>
            </a:r>
            <a:r>
              <a:rPr lang="en-US" sz="3000" dirty="0" smtClean="0"/>
              <a:t>.</a:t>
            </a:r>
          </a:p>
          <a:p>
            <a:pPr marL="0" indent="0" algn="just">
              <a:buNone/>
            </a:pPr>
            <a:endParaRPr lang="en-US" sz="3000" dirty="0"/>
          </a:p>
          <a:p>
            <a:pPr marL="0" indent="0" algn="just">
              <a:buNone/>
            </a:pPr>
            <a:r>
              <a:rPr lang="en-US" sz="3000" b="1" dirty="0"/>
              <a:t>Step 2: Entering the conflict </a:t>
            </a:r>
            <a:r>
              <a:rPr lang="en-US" sz="3000" b="1" dirty="0" smtClean="0"/>
              <a:t>scene</a:t>
            </a:r>
            <a:endParaRPr lang="en-US" sz="3000" dirty="0" smtClean="0"/>
          </a:p>
          <a:p>
            <a:pPr marL="0" indent="0" algn="just">
              <a:buNone/>
            </a:pPr>
            <a:r>
              <a:rPr lang="en-US" sz="3000" dirty="0" smtClean="0"/>
              <a:t>This </a:t>
            </a:r>
            <a:r>
              <a:rPr lang="en-US" sz="3000" dirty="0"/>
              <a:t>is the first direct contact that the mediators have with </a:t>
            </a:r>
            <a:r>
              <a:rPr lang="en-US" sz="3000" dirty="0" smtClean="0"/>
              <a:t>the conflict </a:t>
            </a:r>
            <a:r>
              <a:rPr lang="en-US" sz="3000" dirty="0"/>
              <a:t>parties. The mediators first meet the conflict parties separately and learn how </a:t>
            </a:r>
            <a:r>
              <a:rPr lang="en-US" sz="3000" dirty="0" smtClean="0"/>
              <a:t>they frame </a:t>
            </a:r>
            <a:r>
              <a:rPr lang="en-US" sz="3000" dirty="0"/>
              <a:t>the conflict</a:t>
            </a:r>
            <a:r>
              <a:rPr lang="en-US" sz="3000" dirty="0" smtClean="0"/>
              <a:t>. They </a:t>
            </a:r>
            <a:r>
              <a:rPr lang="en-US" sz="3000" dirty="0"/>
              <a:t>then clarify their own role in moving the process forward, and </a:t>
            </a:r>
            <a:r>
              <a:rPr lang="en-US" sz="3000" dirty="0" smtClean="0"/>
              <a:t>secure a </a:t>
            </a:r>
            <a:r>
              <a:rPr lang="en-US" sz="3000" dirty="0"/>
              <a:t>commitment to start mediation</a:t>
            </a:r>
            <a:r>
              <a:rPr lang="en-US" sz="3000" dirty="0" smtClean="0"/>
              <a:t>.</a:t>
            </a:r>
            <a:endParaRPr lang="en-US" sz="3000" dirty="0"/>
          </a:p>
        </p:txBody>
      </p:sp>
    </p:spTree>
    <p:extLst>
      <p:ext uri="{BB962C8B-B14F-4D97-AF65-F5344CB8AC3E}">
        <p14:creationId xmlns:p14="http://schemas.microsoft.com/office/powerpoint/2010/main" val="3123904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724400"/>
          </a:xfrm>
        </p:spPr>
        <p:txBody>
          <a:bodyPr>
            <a:normAutofit/>
          </a:bodyPr>
          <a:lstStyle/>
          <a:p>
            <a:pPr marL="0" indent="0">
              <a:buNone/>
            </a:pPr>
            <a:r>
              <a:rPr lang="en-US" b="1" dirty="0"/>
              <a:t>Step 3: </a:t>
            </a:r>
            <a:r>
              <a:rPr lang="en-US" b="1" dirty="0" smtClean="0"/>
              <a:t>Analyzing </a:t>
            </a:r>
            <a:r>
              <a:rPr lang="en-US" b="1" dirty="0"/>
              <a:t>the </a:t>
            </a:r>
            <a:r>
              <a:rPr lang="en-US" b="1" dirty="0" smtClean="0"/>
              <a:t>conflict</a:t>
            </a:r>
          </a:p>
          <a:p>
            <a:pPr marL="0" indent="0" algn="just">
              <a:buNone/>
            </a:pPr>
            <a:r>
              <a:rPr lang="en-US" sz="2800" dirty="0" smtClean="0"/>
              <a:t>The </a:t>
            </a:r>
            <a:r>
              <a:rPr lang="en-US" sz="2800" dirty="0"/>
              <a:t>mediators clarify their assumptions about the conflict, and </a:t>
            </a:r>
            <a:r>
              <a:rPr lang="en-US" sz="2800" dirty="0" smtClean="0"/>
              <a:t>analyze </a:t>
            </a:r>
            <a:r>
              <a:rPr lang="en-US" sz="2800" dirty="0"/>
              <a:t>the different stakeholders’ positions. The mediators should continue only if: </a:t>
            </a:r>
            <a:endParaRPr lang="en-US" sz="2800" dirty="0" smtClean="0"/>
          </a:p>
          <a:p>
            <a:pPr marL="514350" indent="-514350" algn="just">
              <a:buAutoNum type="alphaLcParenR"/>
            </a:pPr>
            <a:r>
              <a:rPr lang="en-US" sz="2800" dirty="0" smtClean="0"/>
              <a:t>the </a:t>
            </a:r>
            <a:r>
              <a:rPr lang="en-US" sz="2800" dirty="0"/>
              <a:t>conflict analysis indicates that existing conflict management mechanisms are unlikely to succeed; </a:t>
            </a:r>
            <a:r>
              <a:rPr lang="en-US" sz="2800" dirty="0" smtClean="0"/>
              <a:t>and</a:t>
            </a:r>
          </a:p>
          <a:p>
            <a:pPr marL="514350" indent="-514350" algn="just">
              <a:buAutoNum type="alphaLcParenR"/>
            </a:pPr>
            <a:r>
              <a:rPr lang="en-US" sz="2800" dirty="0" smtClean="0"/>
              <a:t>their </a:t>
            </a:r>
            <a:r>
              <a:rPr lang="en-US" sz="2800" dirty="0"/>
              <a:t>own intervention will do no harm</a:t>
            </a:r>
            <a:r>
              <a:rPr lang="en-US" sz="2800" dirty="0" smtClean="0"/>
              <a:t>.</a:t>
            </a:r>
            <a:endParaRPr lang="en-US" sz="2800" dirty="0"/>
          </a:p>
        </p:txBody>
      </p:sp>
    </p:spTree>
    <p:extLst>
      <p:ext uri="{BB962C8B-B14F-4D97-AF65-F5344CB8AC3E}">
        <p14:creationId xmlns:p14="http://schemas.microsoft.com/office/powerpoint/2010/main" val="6512571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a:bodyPr>
          <a:lstStyle/>
          <a:p>
            <a:pPr marL="0" indent="0" algn="just">
              <a:buNone/>
            </a:pPr>
            <a:r>
              <a:rPr lang="en-US" sz="2800" b="1" dirty="0"/>
              <a:t>Step 4: Broadening stakeholder </a:t>
            </a:r>
            <a:r>
              <a:rPr lang="en-US" sz="2800" b="1" dirty="0" smtClean="0"/>
              <a:t>engagement</a:t>
            </a:r>
          </a:p>
          <a:p>
            <a:pPr marL="0" indent="0" algn="just">
              <a:buNone/>
            </a:pPr>
            <a:r>
              <a:rPr lang="en-US" sz="2800" dirty="0" smtClean="0"/>
              <a:t>In </a:t>
            </a:r>
            <a:r>
              <a:rPr lang="en-US" sz="2800" dirty="0"/>
              <a:t>this process, the mediators gradually hand </a:t>
            </a:r>
            <a:r>
              <a:rPr lang="en-US" sz="2800" dirty="0" smtClean="0"/>
              <a:t>over control </a:t>
            </a:r>
            <a:r>
              <a:rPr lang="en-US" sz="2800" dirty="0"/>
              <a:t>and responsibility to the conflict stakeholders. Mediators help the stakeholders </a:t>
            </a:r>
            <a:r>
              <a:rPr lang="en-US" sz="2800" dirty="0" smtClean="0"/>
              <a:t>to analyze </a:t>
            </a:r>
            <a:r>
              <a:rPr lang="en-US" sz="2800" dirty="0"/>
              <a:t>the root causes of the conflict, the different stakeholders involved, and their </a:t>
            </a:r>
            <a:r>
              <a:rPr lang="en-US" sz="2800" dirty="0" smtClean="0"/>
              <a:t>own positions</a:t>
            </a:r>
            <a:r>
              <a:rPr lang="en-US" sz="2800" dirty="0"/>
              <a:t>, strengths, interests and needs</a:t>
            </a:r>
            <a:r>
              <a:rPr lang="en-US" sz="2800" dirty="0" smtClean="0"/>
              <a:t>.</a:t>
            </a:r>
          </a:p>
          <a:p>
            <a:pPr marL="0" indent="0" algn="just">
              <a:buNone/>
            </a:pPr>
            <a:endParaRPr lang="en-US" sz="2800" dirty="0"/>
          </a:p>
          <a:p>
            <a:pPr marL="0" indent="0" algn="just">
              <a:buNone/>
            </a:pPr>
            <a:r>
              <a:rPr lang="en-US" sz="2800" b="1" dirty="0"/>
              <a:t>Step 5: Assessing </a:t>
            </a:r>
            <a:r>
              <a:rPr lang="en-US" sz="2800" b="1" dirty="0" smtClean="0"/>
              <a:t>options</a:t>
            </a:r>
          </a:p>
          <a:p>
            <a:pPr marL="0" indent="0" algn="just">
              <a:buNone/>
            </a:pPr>
            <a:r>
              <a:rPr lang="en-US" sz="2800" dirty="0" smtClean="0"/>
              <a:t>The </a:t>
            </a:r>
            <a:r>
              <a:rPr lang="en-US" sz="2800" dirty="0"/>
              <a:t>mediators now help the different stakeholders to generate </a:t>
            </a:r>
            <a:r>
              <a:rPr lang="en-US" sz="2800" dirty="0" smtClean="0"/>
              <a:t>options for </a:t>
            </a:r>
            <a:r>
              <a:rPr lang="en-US" sz="2800" dirty="0"/>
              <a:t>resolving or managing the conflict. The merits of each option are assessed, and </a:t>
            </a:r>
            <a:r>
              <a:rPr lang="en-US" sz="2800" dirty="0" smtClean="0"/>
              <a:t>the options </a:t>
            </a:r>
            <a:r>
              <a:rPr lang="en-US" sz="2800" dirty="0"/>
              <a:t>are prioritized</a:t>
            </a:r>
            <a:r>
              <a:rPr lang="en-US" sz="2800" dirty="0" smtClean="0"/>
              <a:t>.</a:t>
            </a:r>
          </a:p>
        </p:txBody>
      </p:sp>
    </p:spTree>
    <p:extLst>
      <p:ext uri="{BB962C8B-B14F-4D97-AF65-F5344CB8AC3E}">
        <p14:creationId xmlns:p14="http://schemas.microsoft.com/office/powerpoint/2010/main" val="2819010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304800"/>
            <a:ext cx="8229600" cy="6400800"/>
          </a:xfrm>
        </p:spPr>
        <p:txBody>
          <a:bodyPr/>
          <a:lstStyle/>
          <a:p>
            <a:pPr algn="just">
              <a:buFont typeface="Arial" charset="0"/>
              <a:buNone/>
            </a:pPr>
            <a:r>
              <a:rPr lang="en-US" sz="2800" smtClean="0"/>
              <a:t>6</a:t>
            </a:r>
            <a:r>
              <a:rPr lang="en-US" sz="3000" smtClean="0"/>
              <a:t>. </a:t>
            </a:r>
            <a:r>
              <a:rPr lang="en-US" sz="3000" b="1" smtClean="0"/>
              <a:t>Interfaces </a:t>
            </a:r>
            <a:r>
              <a:rPr lang="en-US" sz="3000" smtClean="0"/>
              <a:t>The points at which the system meets its environment and there are also interfaces between subsystems.</a:t>
            </a:r>
          </a:p>
          <a:p>
            <a:pPr algn="just">
              <a:buFont typeface="Arial" charset="0"/>
              <a:buNone/>
            </a:pPr>
            <a:r>
              <a:rPr lang="en-US" sz="3000" b="1" smtClean="0"/>
              <a:t>7. Input </a:t>
            </a:r>
            <a:r>
              <a:rPr lang="en-US" sz="3000" smtClean="0"/>
              <a:t>System takes input from its environment</a:t>
            </a:r>
          </a:p>
          <a:p>
            <a:pPr algn="just">
              <a:buFont typeface="Arial" charset="0"/>
              <a:buNone/>
            </a:pPr>
            <a:r>
              <a:rPr lang="en-US" sz="3000" b="1" smtClean="0"/>
              <a:t>8. Output </a:t>
            </a:r>
            <a:r>
              <a:rPr lang="en-US" sz="3000" smtClean="0"/>
              <a:t>System returns output to its environment as a result of its functioning to achieve the purpose. Output from individual subsystems may be inputs to other subsystems.</a:t>
            </a:r>
          </a:p>
          <a:p>
            <a:pPr algn="just">
              <a:buFont typeface="Arial" charset="0"/>
              <a:buNone/>
            </a:pPr>
            <a:r>
              <a:rPr lang="en-US" sz="3000" smtClean="0"/>
              <a:t>9. </a:t>
            </a:r>
            <a:r>
              <a:rPr lang="en-US" sz="3000" b="1" smtClean="0"/>
              <a:t>Constraints </a:t>
            </a:r>
            <a:r>
              <a:rPr lang="en-US" sz="3000" smtClean="0"/>
              <a:t>– There are limits to what the system can do (capacity, speed, and capability), some of these constraints are imposed inside the system and others are imposed by the environment.</a:t>
            </a:r>
          </a:p>
          <a:p>
            <a:pPr>
              <a:buFont typeface="Arial" charset="0"/>
              <a:buNone/>
            </a:pPr>
            <a:endParaRPr lang="en-US" sz="280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15000"/>
          </a:xfrm>
        </p:spPr>
        <p:txBody>
          <a:bodyPr>
            <a:normAutofit lnSpcReduction="10000"/>
          </a:bodyPr>
          <a:lstStyle/>
          <a:p>
            <a:pPr marL="0" indent="0" algn="just">
              <a:buNone/>
            </a:pPr>
            <a:r>
              <a:rPr lang="en-US" sz="2800" b="1" dirty="0"/>
              <a:t>Step 6: Preparing </a:t>
            </a:r>
            <a:r>
              <a:rPr lang="en-US" sz="2800" b="1" dirty="0" smtClean="0"/>
              <a:t>negotiations</a:t>
            </a:r>
          </a:p>
          <a:p>
            <a:pPr marL="0" indent="0" algn="just">
              <a:buNone/>
            </a:pPr>
            <a:r>
              <a:rPr lang="en-US" sz="2800" dirty="0" smtClean="0"/>
              <a:t>Negotiations </a:t>
            </a:r>
            <a:r>
              <a:rPr lang="en-US" sz="2800" dirty="0"/>
              <a:t>need careful preparation. This includes preparing the people involved, exploring strategies and planning the negotiation setting</a:t>
            </a:r>
            <a:r>
              <a:rPr lang="en-US" sz="2800" dirty="0" smtClean="0"/>
              <a:t>.</a:t>
            </a:r>
          </a:p>
          <a:p>
            <a:pPr marL="0" indent="0" algn="just">
              <a:buNone/>
            </a:pPr>
            <a:endParaRPr lang="en-US" sz="2800" dirty="0" smtClean="0"/>
          </a:p>
          <a:p>
            <a:pPr marL="0" indent="0" algn="just">
              <a:buNone/>
            </a:pPr>
            <a:r>
              <a:rPr lang="en-US" sz="2800" b="1" dirty="0"/>
              <a:t>Step 7: Facilitating </a:t>
            </a:r>
            <a:r>
              <a:rPr lang="en-US" sz="2800" b="1" dirty="0" smtClean="0"/>
              <a:t>negotiations</a:t>
            </a:r>
            <a:endParaRPr lang="en-US" sz="2800" b="1" dirty="0"/>
          </a:p>
          <a:p>
            <a:pPr marL="0" indent="0" algn="just">
              <a:buNone/>
            </a:pPr>
            <a:r>
              <a:rPr lang="en-US" sz="2800" dirty="0"/>
              <a:t>At this step, differences are narrowed, often through the shifting of viewpoints from positions to interests and needs. The negotiations are complete when the conflict parties can agree on options for settling the conflict. These options are brought together, in preparation for moving towards a single agreement that is acceptable to everyone</a:t>
            </a:r>
            <a:r>
              <a:rPr lang="en-US" sz="2800" dirty="0" smtClean="0"/>
              <a:t>.</a:t>
            </a:r>
            <a:endParaRPr lang="en-US" sz="2800" dirty="0"/>
          </a:p>
        </p:txBody>
      </p:sp>
    </p:spTree>
    <p:extLst>
      <p:ext uri="{BB962C8B-B14F-4D97-AF65-F5344CB8AC3E}">
        <p14:creationId xmlns:p14="http://schemas.microsoft.com/office/powerpoint/2010/main" val="13058494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normAutofit/>
          </a:bodyPr>
          <a:lstStyle/>
          <a:p>
            <a:pPr marL="0" indent="0" algn="just">
              <a:buNone/>
            </a:pPr>
            <a:r>
              <a:rPr lang="en-US" sz="2800" b="1" dirty="0"/>
              <a:t>Step 8: Designing </a:t>
            </a:r>
            <a:r>
              <a:rPr lang="en-US" sz="2800" b="1" dirty="0" smtClean="0"/>
              <a:t>agreement</a:t>
            </a:r>
          </a:p>
          <a:p>
            <a:pPr marL="0" indent="0" algn="just">
              <a:buNone/>
            </a:pPr>
            <a:r>
              <a:rPr lang="en-US" sz="2800" dirty="0" smtClean="0"/>
              <a:t>Once </a:t>
            </a:r>
            <a:r>
              <a:rPr lang="en-US" sz="2800" dirty="0"/>
              <a:t>the conflict parties have agreed on which options to consider, they need to reach agreement on how these options will be implemented and how implementation will be monitored. The mediators’ role in this process also has to be clarified</a:t>
            </a:r>
            <a:r>
              <a:rPr lang="en-US" sz="2800" dirty="0" smtClean="0"/>
              <a:t>.</a:t>
            </a:r>
          </a:p>
          <a:p>
            <a:pPr marL="0" indent="0" algn="just">
              <a:buNone/>
            </a:pPr>
            <a:endParaRPr lang="en-US" sz="2800" dirty="0"/>
          </a:p>
          <a:p>
            <a:pPr marL="0" indent="0" algn="just">
              <a:buNone/>
            </a:pPr>
            <a:r>
              <a:rPr lang="en-US" sz="2800" b="1" dirty="0"/>
              <a:t>Step 9: Monitoring the </a:t>
            </a:r>
            <a:r>
              <a:rPr lang="en-US" sz="2800" b="1" dirty="0" smtClean="0"/>
              <a:t>agreement</a:t>
            </a:r>
          </a:p>
          <a:p>
            <a:pPr marL="0" indent="0" algn="just">
              <a:buNone/>
            </a:pPr>
            <a:r>
              <a:rPr lang="en-US" sz="2800" dirty="0" smtClean="0"/>
              <a:t>The </a:t>
            </a:r>
            <a:r>
              <a:rPr lang="en-US" sz="2800" dirty="0"/>
              <a:t>mediators may take various roles in the implementation and monitoring process of agreements. These roles need to be clarified with the conflict stakeholders</a:t>
            </a:r>
            <a:r>
              <a:rPr lang="en-US" sz="2800" dirty="0" smtClean="0"/>
              <a:t>.</a:t>
            </a:r>
            <a:endParaRPr lang="en-US" sz="2800" dirty="0"/>
          </a:p>
        </p:txBody>
      </p:sp>
    </p:spTree>
    <p:extLst>
      <p:ext uri="{BB962C8B-B14F-4D97-AF65-F5344CB8AC3E}">
        <p14:creationId xmlns:p14="http://schemas.microsoft.com/office/powerpoint/2010/main" val="23506874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a:bodyPr>
          <a:lstStyle/>
          <a:p>
            <a:pPr marL="0" indent="0">
              <a:buNone/>
            </a:pPr>
            <a:r>
              <a:rPr lang="en-US" sz="2800" b="1" dirty="0" smtClean="0"/>
              <a:t>Step </a:t>
            </a:r>
            <a:r>
              <a:rPr lang="en-US" sz="2800" b="1" dirty="0"/>
              <a:t>10: Preparing </a:t>
            </a:r>
            <a:r>
              <a:rPr lang="en-US" sz="2800" b="1" dirty="0" smtClean="0"/>
              <a:t>exit</a:t>
            </a:r>
          </a:p>
          <a:p>
            <a:pPr marL="0" indent="0" algn="just">
              <a:buNone/>
            </a:pPr>
            <a:r>
              <a:rPr lang="en-US" sz="2800" dirty="0" smtClean="0"/>
              <a:t>The </a:t>
            </a:r>
            <a:r>
              <a:rPr lang="en-US" sz="2800" dirty="0"/>
              <a:t>mediation team needs to develop a system for handing over </a:t>
            </a:r>
            <a:r>
              <a:rPr lang="en-US" sz="2800" dirty="0" smtClean="0"/>
              <a:t>responsibility to </a:t>
            </a:r>
            <a:r>
              <a:rPr lang="en-US" sz="2800" dirty="0"/>
              <a:t>implement and monitor the agreement to the stakeholders or a trusted local mediator</a:t>
            </a:r>
            <a:r>
              <a:rPr lang="en-US" sz="2800" dirty="0" smtClean="0"/>
              <a:t>. The </a:t>
            </a:r>
            <a:r>
              <a:rPr lang="en-US" sz="2800" dirty="0"/>
              <a:t>team may also develop strategies that build further the communities’ capacity to </a:t>
            </a:r>
            <a:r>
              <a:rPr lang="en-US" sz="2800" dirty="0" smtClean="0"/>
              <a:t>solve future </a:t>
            </a:r>
            <a:r>
              <a:rPr lang="en-US" sz="2800" dirty="0"/>
              <a:t>problems</a:t>
            </a:r>
            <a:r>
              <a:rPr lang="en-US" sz="2800" dirty="0" smtClean="0"/>
              <a:t>. </a:t>
            </a:r>
            <a:endParaRPr lang="en-US" sz="2800" dirty="0"/>
          </a:p>
        </p:txBody>
      </p:sp>
    </p:spTree>
    <p:extLst>
      <p:ext uri="{BB962C8B-B14F-4D97-AF65-F5344CB8AC3E}">
        <p14:creationId xmlns:p14="http://schemas.microsoft.com/office/powerpoint/2010/main" val="4411559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oshiba\Desktop\Book pictures\79.tiff"/>
          <p:cNvPicPr>
            <a:picLocks noChangeAspect="1" noChangeArrowheads="1"/>
          </p:cNvPicPr>
          <p:nvPr/>
        </p:nvPicPr>
        <p:blipFill rotWithShape="1">
          <a:blip r:embed="rId2">
            <a:extLst>
              <a:ext uri="{28A0092B-C50C-407E-A947-70E740481C1C}">
                <a14:useLocalDpi xmlns:a14="http://schemas.microsoft.com/office/drawing/2010/main" val="0"/>
              </a:ext>
            </a:extLst>
          </a:blip>
          <a:srcRect l="12185" t="32597" r="14034" b="12749"/>
          <a:stretch/>
        </p:blipFill>
        <p:spPr bwMode="auto">
          <a:xfrm>
            <a:off x="292892" y="76200"/>
            <a:ext cx="7555708"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3248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lgn="just">
              <a:buNone/>
            </a:pPr>
            <a:r>
              <a:rPr lang="en-US" sz="2800" dirty="0"/>
              <a:t>Process management involves five main tasks:</a:t>
            </a:r>
          </a:p>
          <a:p>
            <a:pPr algn="just"/>
            <a:r>
              <a:rPr lang="en-US" sz="2800" dirty="0"/>
              <a:t> fostering </a:t>
            </a:r>
            <a:r>
              <a:rPr lang="en-US" sz="2800" dirty="0" smtClean="0"/>
              <a:t>collaboration (create a feeling to negotiate);</a:t>
            </a:r>
            <a:endParaRPr lang="en-US" sz="2800" dirty="0"/>
          </a:p>
          <a:p>
            <a:pPr algn="just"/>
            <a:r>
              <a:rPr lang="en-US" sz="2800" dirty="0"/>
              <a:t> avoiding further escalation of tensions or conflicts: “do no </a:t>
            </a:r>
            <a:r>
              <a:rPr lang="en-US" sz="2800" dirty="0" smtClean="0"/>
              <a:t>harm or </a:t>
            </a:r>
            <a:r>
              <a:rPr lang="en-US" sz="2800" dirty="0"/>
              <a:t>signs of </a:t>
            </a:r>
            <a:r>
              <a:rPr lang="en-US" sz="2800" dirty="0" smtClean="0"/>
              <a:t>favoritism </a:t>
            </a:r>
            <a:r>
              <a:rPr lang="en-US" sz="2800" dirty="0"/>
              <a:t>towards one side</a:t>
            </a:r>
            <a:r>
              <a:rPr lang="en-US" sz="2800" dirty="0" smtClean="0"/>
              <a:t>”;</a:t>
            </a:r>
            <a:endParaRPr lang="en-US" sz="2800" dirty="0"/>
          </a:p>
          <a:p>
            <a:pPr algn="just"/>
            <a:r>
              <a:rPr lang="en-US" sz="2800" dirty="0"/>
              <a:t> opening space for restoring relations;</a:t>
            </a:r>
          </a:p>
          <a:p>
            <a:pPr algn="just"/>
            <a:r>
              <a:rPr lang="en-US" sz="2800" dirty="0"/>
              <a:t> managing information;</a:t>
            </a:r>
          </a:p>
          <a:p>
            <a:pPr algn="just"/>
            <a:r>
              <a:rPr lang="en-US" sz="2800" dirty="0"/>
              <a:t> building the capacity of weaker stakeholders to participate and of stronger stakeholders </a:t>
            </a:r>
            <a:r>
              <a:rPr lang="en-US" sz="2800" dirty="0" smtClean="0"/>
              <a:t>to understand </a:t>
            </a:r>
            <a:r>
              <a:rPr lang="en-US" sz="2800" dirty="0"/>
              <a:t>broader issues.</a:t>
            </a:r>
          </a:p>
        </p:txBody>
      </p:sp>
    </p:spTree>
    <p:extLst>
      <p:ext uri="{BB962C8B-B14F-4D97-AF65-F5344CB8AC3E}">
        <p14:creationId xmlns:p14="http://schemas.microsoft.com/office/powerpoint/2010/main" val="21937575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3200" dirty="0"/>
              <a:t>Social dilemma in watershed </a:t>
            </a:r>
            <a:r>
              <a:rPr lang="en-US" sz="3200" dirty="0" smtClean="0"/>
              <a:t>management</a:t>
            </a:r>
            <a:endParaRPr lang="en-US" sz="3200" dirty="0"/>
          </a:p>
        </p:txBody>
      </p:sp>
      <p:sp>
        <p:nvSpPr>
          <p:cNvPr id="3" name="Content Placeholder 2"/>
          <p:cNvSpPr>
            <a:spLocks noGrp="1"/>
          </p:cNvSpPr>
          <p:nvPr>
            <p:ph idx="1"/>
          </p:nvPr>
        </p:nvSpPr>
        <p:spPr>
          <a:xfrm>
            <a:off x="0" y="1219200"/>
            <a:ext cx="9144000" cy="5257800"/>
          </a:xfrm>
        </p:spPr>
        <p:txBody>
          <a:bodyPr>
            <a:noAutofit/>
          </a:bodyPr>
          <a:lstStyle/>
          <a:p>
            <a:pPr algn="just"/>
            <a:r>
              <a:rPr lang="en-US" sz="2800" dirty="0" smtClean="0"/>
              <a:t>Water is one of the resources that serves many purposes.</a:t>
            </a:r>
          </a:p>
          <a:p>
            <a:pPr algn="just">
              <a:buNone/>
            </a:pPr>
            <a:r>
              <a:rPr lang="en-US" sz="2800" dirty="0" smtClean="0"/>
              <a:t>It must be used wisely so that it will not  lead to conflict </a:t>
            </a:r>
          </a:p>
          <a:p>
            <a:pPr lvl="1" algn="just"/>
            <a:r>
              <a:rPr lang="en-US" dirty="0" smtClean="0"/>
              <a:t>Irrigation</a:t>
            </a:r>
          </a:p>
          <a:p>
            <a:pPr lvl="1" algn="just"/>
            <a:r>
              <a:rPr lang="en-US" dirty="0" smtClean="0"/>
              <a:t>Drinking (both for humans and animals)</a:t>
            </a:r>
          </a:p>
          <a:p>
            <a:pPr lvl="1" algn="just"/>
            <a:r>
              <a:rPr lang="en-US" dirty="0" smtClean="0"/>
              <a:t>Path (flood)</a:t>
            </a:r>
          </a:p>
          <a:p>
            <a:pPr algn="just"/>
            <a:r>
              <a:rPr lang="en-US" sz="2800" dirty="0" smtClean="0"/>
              <a:t>Can you explain watershed management system in your area?</a:t>
            </a:r>
          </a:p>
          <a:p>
            <a:pPr algn="just"/>
            <a:r>
              <a:rPr lang="en-US" sz="2800" dirty="0" smtClean="0"/>
              <a:t>Can you take  local examples of conflict and its resolution</a:t>
            </a:r>
          </a:p>
          <a:p>
            <a:pPr algn="just"/>
            <a:r>
              <a:rPr lang="en-US" sz="2800" dirty="0" smtClean="0"/>
              <a:t>The same procedures discussed above need to be followed in conflicts related water.</a:t>
            </a:r>
          </a:p>
          <a:p>
            <a:pPr algn="just"/>
            <a:endParaRPr lang="en-US" sz="2800" dirty="0" smtClean="0"/>
          </a:p>
          <a:p>
            <a:pPr algn="just"/>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035658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pPr lvl="1" algn="ctr" rtl="0">
              <a:spcBef>
                <a:spcPct val="0"/>
              </a:spcBef>
            </a:pPr>
            <a:r>
              <a:rPr lang="en-US" sz="2800" b="1" dirty="0" smtClean="0"/>
              <a:t/>
            </a:r>
            <a:br>
              <a:rPr lang="en-US" sz="2800" b="1" dirty="0" smtClean="0"/>
            </a:br>
            <a:r>
              <a:rPr lang="en-US" sz="2800" b="1" dirty="0" smtClean="0"/>
              <a:t>Practical</a:t>
            </a:r>
            <a:r>
              <a:rPr lang="en-US" sz="2800" b="1" dirty="0"/>
              <a:t>: Simulation exercise on conflict resolution</a:t>
            </a:r>
            <a:r>
              <a:rPr lang="en-US" sz="2400" b="1" dirty="0"/>
              <a:t/>
            </a:r>
            <a:br>
              <a:rPr lang="en-US" sz="2400" b="1" dirty="0"/>
            </a:br>
            <a:endParaRPr lang="en-US" sz="2800" b="1" dirty="0"/>
          </a:p>
        </p:txBody>
      </p:sp>
      <p:sp>
        <p:nvSpPr>
          <p:cNvPr id="3" name="Content Placeholder 2"/>
          <p:cNvSpPr>
            <a:spLocks noGrp="1"/>
          </p:cNvSpPr>
          <p:nvPr>
            <p:ph idx="1"/>
          </p:nvPr>
        </p:nvSpPr>
        <p:spPr>
          <a:xfrm>
            <a:off x="228600" y="1143000"/>
            <a:ext cx="8686800" cy="4983163"/>
          </a:xfrm>
        </p:spPr>
        <p:txBody>
          <a:bodyPr/>
          <a:lstStyle/>
          <a:p>
            <a:pPr>
              <a:buNone/>
            </a:pPr>
            <a:r>
              <a:rPr lang="en-US" b="1" dirty="0" smtClean="0"/>
              <a:t>Conflict resolution</a:t>
            </a:r>
          </a:p>
          <a:p>
            <a:pPr lvl="1"/>
            <a:r>
              <a:rPr lang="en-US" sz="3200" dirty="0" smtClean="0">
                <a:solidFill>
                  <a:srgbClr val="00B050"/>
                </a:solidFill>
              </a:rPr>
              <a:t>Theoretical </a:t>
            </a:r>
          </a:p>
          <a:p>
            <a:pPr lvl="1"/>
            <a:r>
              <a:rPr lang="en-US" sz="3200" dirty="0" smtClean="0">
                <a:solidFill>
                  <a:srgbClr val="00B050"/>
                </a:solidFill>
              </a:rPr>
              <a:t>Video</a:t>
            </a:r>
            <a:endParaRPr lang="en-US" sz="3200" dirty="0">
              <a:solidFill>
                <a:srgbClr val="00B05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649587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lgn="ctr">
              <a:buNone/>
            </a:pPr>
            <a:r>
              <a:rPr lang="en-US" dirty="0" smtClean="0"/>
              <a:t> End</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233925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2800" b="1" dirty="0" smtClean="0"/>
              <a:t>Chapter Four </a:t>
            </a:r>
            <a:br>
              <a:rPr lang="en-US" sz="2800" b="1" dirty="0" smtClean="0"/>
            </a:br>
            <a:r>
              <a:rPr lang="en-US" sz="2800" b="1" dirty="0" smtClean="0"/>
              <a:t>Strengths and weaknesses of AKIS</a:t>
            </a:r>
            <a:r>
              <a:rPr lang="en-US" sz="2800" dirty="0" smtClean="0"/>
              <a:t/>
            </a:r>
            <a:br>
              <a:rPr lang="en-US" sz="2800" dirty="0" smtClean="0"/>
            </a:br>
            <a:r>
              <a:rPr lang="en-US" sz="3200" dirty="0" smtClean="0"/>
              <a:t/>
            </a:r>
            <a:br>
              <a:rPr lang="en-US" sz="3200" dirty="0" smtClean="0"/>
            </a:br>
            <a:r>
              <a:rPr lang="en-US" sz="3200" b="1" dirty="0" smtClean="0"/>
              <a:t/>
            </a:r>
            <a:br>
              <a:rPr lang="en-US" sz="3200" b="1" dirty="0" smtClean="0"/>
            </a:br>
            <a:endParaRPr lang="en-US" sz="3200" dirty="0"/>
          </a:p>
        </p:txBody>
      </p:sp>
      <p:sp>
        <p:nvSpPr>
          <p:cNvPr id="3" name="Content Placeholder 2"/>
          <p:cNvSpPr>
            <a:spLocks noGrp="1"/>
          </p:cNvSpPr>
          <p:nvPr>
            <p:ph idx="1"/>
          </p:nvPr>
        </p:nvSpPr>
        <p:spPr>
          <a:xfrm>
            <a:off x="228600" y="1371600"/>
            <a:ext cx="8610600" cy="5181600"/>
          </a:xfrm>
        </p:spPr>
        <p:txBody>
          <a:bodyPr>
            <a:normAutofit fontScale="25000" lnSpcReduction="20000"/>
          </a:bodyPr>
          <a:lstStyle/>
          <a:p>
            <a:pPr marL="342900" lvl="1" indent="-342900" algn="just">
              <a:buNone/>
            </a:pPr>
            <a:r>
              <a:rPr lang="en-US" sz="12800" dirty="0" smtClean="0"/>
              <a:t>Strengths of AKIS</a:t>
            </a:r>
          </a:p>
          <a:p>
            <a:pPr lvl="0" algn="just"/>
            <a:r>
              <a:rPr lang="en-US" sz="11200" dirty="0" smtClean="0"/>
              <a:t>based on an equal partnership between farmers, researchers and extension agents who can all learn from each other and contribute their knowledge and skills.</a:t>
            </a:r>
          </a:p>
          <a:p>
            <a:pPr lvl="0" algn="just"/>
            <a:r>
              <a:rPr lang="en-US" sz="11200" dirty="0" smtClean="0"/>
              <a:t>aim to strengthen rural people's problem-solving, planning and management abilities;</a:t>
            </a:r>
          </a:p>
          <a:p>
            <a:pPr lvl="0" algn="just"/>
            <a:r>
              <a:rPr lang="en-US" sz="11200" dirty="0" smtClean="0"/>
              <a:t>promote farmers' capacity to adapt and develop new and appropriate technologies / innovations</a:t>
            </a:r>
          </a:p>
          <a:p>
            <a:pPr lvl="0" algn="just">
              <a:buNone/>
            </a:pPr>
            <a:endParaRPr lang="en-US" sz="11200" dirty="0" smtClean="0"/>
          </a:p>
          <a:p>
            <a:pPr lvl="0" algn="just"/>
            <a:r>
              <a:rPr lang="en-US" sz="11200" smtClean="0"/>
              <a:t>recognize </a:t>
            </a:r>
            <a:r>
              <a:rPr lang="en-US" sz="11200" dirty="0" smtClean="0"/>
              <a:t>that communities are not homogenous but consist of various social groups with conflicts and differences in interests, power and capabilities.</a:t>
            </a:r>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r>
              <a:rPr lang="en-US" sz="2800" b="1" dirty="0" smtClean="0"/>
              <a:t>03</a:t>
            </a:r>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33116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endParaRPr lang="en-US" sz="2000" dirty="0"/>
          </a:p>
        </p:txBody>
      </p:sp>
      <p:sp>
        <p:nvSpPr>
          <p:cNvPr id="3" name="Content Placeholder 2"/>
          <p:cNvSpPr>
            <a:spLocks noGrp="1"/>
          </p:cNvSpPr>
          <p:nvPr>
            <p:ph idx="1"/>
          </p:nvPr>
        </p:nvSpPr>
        <p:spPr>
          <a:xfrm>
            <a:off x="228600" y="1143000"/>
            <a:ext cx="8686800" cy="5410200"/>
          </a:xfrm>
        </p:spPr>
        <p:txBody>
          <a:bodyPr>
            <a:noAutofit/>
          </a:bodyPr>
          <a:lstStyle/>
          <a:p>
            <a:pPr lvl="0" algn="just"/>
            <a:r>
              <a:rPr lang="en-US" sz="2800" dirty="0" smtClean="0"/>
              <a:t>links people and institutions to promote mutual learning </a:t>
            </a:r>
          </a:p>
          <a:p>
            <a:pPr lvl="0" algn="just"/>
            <a:r>
              <a:rPr lang="en-US" sz="2800" dirty="0" smtClean="0"/>
              <a:t>generate, share and utilize agriculture-related technology, knowledge and information.</a:t>
            </a:r>
          </a:p>
          <a:p>
            <a:pPr lvl="0" algn="just"/>
            <a:r>
              <a:rPr lang="en-US" sz="2800" dirty="0" smtClean="0"/>
              <a:t>The system integrates farmers, agricultural educators, researchers and </a:t>
            </a:r>
            <a:r>
              <a:rPr lang="en-US" sz="2800" dirty="0" err="1" smtClean="0"/>
              <a:t>extensionists</a:t>
            </a:r>
            <a:r>
              <a:rPr lang="en-US" sz="2800" dirty="0" smtClean="0"/>
              <a:t> to harness knowledge and information from various sources for better farming and improved livelihoods.</a:t>
            </a:r>
          </a:p>
          <a:p>
            <a:pPr lvl="0" algn="just"/>
            <a:r>
              <a:rPr lang="en-US" sz="2800" dirty="0" smtClean="0"/>
              <a:t>This integration is suggested by the “knowledge triangle” displayed below.</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7618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a:t>Kinds of </a:t>
            </a:r>
            <a:r>
              <a:rPr lang="en-US" sz="3200" dirty="0" smtClean="0"/>
              <a:t>systems</a:t>
            </a:r>
            <a:endParaRPr lang="en-US" sz="3200" dirty="0"/>
          </a:p>
        </p:txBody>
      </p:sp>
      <p:sp>
        <p:nvSpPr>
          <p:cNvPr id="3" name="Content Placeholder 2"/>
          <p:cNvSpPr>
            <a:spLocks noGrp="1"/>
          </p:cNvSpPr>
          <p:nvPr>
            <p:ph idx="1"/>
          </p:nvPr>
        </p:nvSpPr>
        <p:spPr>
          <a:xfrm>
            <a:off x="152400" y="914400"/>
            <a:ext cx="8839200" cy="5211763"/>
          </a:xfrm>
        </p:spPr>
        <p:txBody>
          <a:bodyPr/>
          <a:lstStyle/>
          <a:p>
            <a:pPr lvl="0" algn="just"/>
            <a:r>
              <a:rPr lang="en-US" sz="2800" dirty="0"/>
              <a:t>Based on their interaction with the environment</a:t>
            </a:r>
            <a:r>
              <a:rPr lang="en-US" sz="2800" dirty="0" smtClean="0"/>
              <a:t>:</a:t>
            </a:r>
          </a:p>
          <a:p>
            <a:pPr marL="914400" lvl="1" indent="-457200" algn="just">
              <a:buFont typeface="+mj-lt"/>
              <a:buAutoNum type="alphaLcParenR"/>
            </a:pPr>
            <a:r>
              <a:rPr lang="en-US" dirty="0" smtClean="0"/>
              <a:t>open system</a:t>
            </a:r>
            <a:endParaRPr lang="en-US" dirty="0"/>
          </a:p>
          <a:p>
            <a:pPr marL="914400" lvl="1" indent="-457200" algn="just">
              <a:buFont typeface="+mj-lt"/>
              <a:buAutoNum type="alphaLcParenR"/>
            </a:pPr>
            <a:r>
              <a:rPr lang="en-US" dirty="0" smtClean="0"/>
              <a:t>closed system</a:t>
            </a:r>
          </a:p>
          <a:p>
            <a:pPr algn="just"/>
            <a:r>
              <a:rPr lang="en-US" sz="2800" dirty="0"/>
              <a:t>Based on </a:t>
            </a:r>
            <a:r>
              <a:rPr lang="en-US" sz="2800" dirty="0" smtClean="0"/>
              <a:t>existence/visibility:</a:t>
            </a:r>
          </a:p>
          <a:p>
            <a:pPr lvl="1" algn="just">
              <a:buNone/>
            </a:pPr>
            <a:r>
              <a:rPr lang="en-US" dirty="0" smtClean="0"/>
              <a:t> </a:t>
            </a:r>
            <a:r>
              <a:rPr lang="en-US" dirty="0"/>
              <a:t>(1) system as observable matter </a:t>
            </a:r>
            <a:r>
              <a:rPr lang="en-US" dirty="0" smtClean="0"/>
              <a:t>and</a:t>
            </a:r>
          </a:p>
          <a:p>
            <a:pPr lvl="1" algn="just">
              <a:buNone/>
            </a:pPr>
            <a:r>
              <a:rPr lang="en-US" dirty="0" smtClean="0"/>
              <a:t> </a:t>
            </a:r>
            <a:r>
              <a:rPr lang="en-US" dirty="0"/>
              <a:t>(2) system as unobservable mind image.</a:t>
            </a:r>
          </a:p>
          <a:p>
            <a:pPr lvl="0"/>
            <a:endParaRPr lang="en-US" dirty="0" smtClean="0"/>
          </a:p>
          <a:p>
            <a:pPr lvl="0"/>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F73E8406-0FB6-4CEE-B9E3-1DBE99B9EC64}"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knowledge triangle</a:t>
            </a:r>
            <a:endParaRPr lang="en-US" sz="32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descr="C:\Users\toshiba\Desktop\AKIS\AKIS.jpg"/>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153400" cy="449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8726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5" name="Group 4"/>
          <p:cNvGrpSpPr/>
          <p:nvPr/>
        </p:nvGrpSpPr>
        <p:grpSpPr>
          <a:xfrm>
            <a:off x="169634" y="1024345"/>
            <a:ext cx="8804732" cy="5147855"/>
            <a:chOff x="163286" y="143690"/>
            <a:chExt cx="8804732" cy="4809309"/>
          </a:xfrm>
        </p:grpSpPr>
        <p:pic>
          <p:nvPicPr>
            <p:cNvPr id="6" name="Picture 5" descr="C:\Users\toshiba\Desktop\Book pictures\Page_2.tiff"/>
            <p:cNvPicPr>
              <a:picLocks noChangeAspect="1" noChangeArrowheads="1"/>
            </p:cNvPicPr>
            <p:nvPr/>
          </p:nvPicPr>
          <p:blipFill rotWithShape="1">
            <a:blip r:embed="rId2">
              <a:extLst>
                <a:ext uri="{28A0092B-C50C-407E-A947-70E740481C1C}">
                  <a14:useLocalDpi xmlns:a14="http://schemas.microsoft.com/office/drawing/2010/main" val="0"/>
                </a:ext>
              </a:extLst>
            </a:blip>
            <a:srcRect l="20336" t="40910" r="19663" b="33766"/>
            <a:stretch/>
          </p:blipFill>
          <p:spPr bwMode="auto">
            <a:xfrm>
              <a:off x="163286" y="143690"/>
              <a:ext cx="8804732" cy="480930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43000" y="1295400"/>
              <a:ext cx="2438400" cy="523220"/>
            </a:xfrm>
            <a:prstGeom prst="rect">
              <a:avLst/>
            </a:prstGeom>
            <a:solidFill>
              <a:schemeClr val="accent5">
                <a:lumMod val="20000"/>
                <a:lumOff val="8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Education</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8284424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pPr lvl="1" algn="ctr"/>
            <a:r>
              <a:rPr lang="en-US" sz="3200" dirty="0" smtClean="0"/>
              <a:t>Weaknesses of AKIS</a:t>
            </a:r>
            <a:endParaRPr lang="en-US" sz="2800" dirty="0"/>
          </a:p>
        </p:txBody>
      </p:sp>
      <p:sp>
        <p:nvSpPr>
          <p:cNvPr id="3" name="Content Placeholder 2"/>
          <p:cNvSpPr>
            <a:spLocks noGrp="1"/>
          </p:cNvSpPr>
          <p:nvPr>
            <p:ph idx="1"/>
          </p:nvPr>
        </p:nvSpPr>
        <p:spPr>
          <a:xfrm>
            <a:off x="152400" y="914400"/>
            <a:ext cx="8763000" cy="5211763"/>
          </a:xfrm>
        </p:spPr>
        <p:txBody>
          <a:bodyPr>
            <a:normAutofit fontScale="92500" lnSpcReduction="20000"/>
          </a:bodyPr>
          <a:lstStyle/>
          <a:p>
            <a:pPr lvl="0" algn="just"/>
            <a:r>
              <a:rPr lang="en-US" sz="2800" dirty="0" smtClean="0"/>
              <a:t>Many farmers fail to benefit from technological and other advances</a:t>
            </a:r>
          </a:p>
          <a:p>
            <a:pPr lvl="0" algn="just"/>
            <a:r>
              <a:rPr lang="en-US" sz="2800" dirty="0" smtClean="0"/>
              <a:t>the AKIS/RD institutions have not been responsive enough in addressing the problems and opportunities facing farmers</a:t>
            </a:r>
          </a:p>
          <a:p>
            <a:pPr lvl="0" algn="just"/>
            <a:r>
              <a:rPr lang="en-US" sz="2800" dirty="0" smtClean="0"/>
              <a:t>Education, research and extension institutions, particularly in the public sector, have been slow to exploit the potential of economic liberalization, democratization and decentralization.</a:t>
            </a:r>
          </a:p>
          <a:p>
            <a:pPr lvl="0" algn="just"/>
            <a:r>
              <a:rPr lang="en-US" sz="2800" dirty="0" smtClean="0"/>
              <a:t>AKIS are governed by public policy but consistent AKIS policies do not exist</a:t>
            </a:r>
          </a:p>
          <a:p>
            <a:pPr lvl="0" algn="just"/>
            <a:r>
              <a:rPr lang="en-US" sz="2800" dirty="0" smtClean="0"/>
              <a:t>Monitoring of AKIS (input, system, output) is fragmented</a:t>
            </a:r>
          </a:p>
          <a:p>
            <a:pPr algn="just">
              <a:spcBef>
                <a:spcPct val="50000"/>
              </a:spcBef>
            </a:pPr>
            <a:r>
              <a:rPr lang="en-US" sz="2800" dirty="0" smtClean="0"/>
              <a:t>The high level of attention to “innovation” in the policy domain and the lack of research for evidence-based policy are inconsistent.</a:t>
            </a:r>
          </a:p>
          <a:p>
            <a:pPr algn="just">
              <a:spcBef>
                <a:spcPct val="50000"/>
              </a:spcBef>
              <a:buFont typeface="Wingdings" pitchFamily="2" charset="2"/>
              <a:buChar char="§"/>
            </a:pPr>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456381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3200" dirty="0" smtClean="0"/>
              <a:t>Some concepts about AKIS</a:t>
            </a:r>
            <a:endParaRPr lang="en-US" sz="3200" dirty="0"/>
          </a:p>
        </p:txBody>
      </p:sp>
      <p:sp>
        <p:nvSpPr>
          <p:cNvPr id="3" name="Content Placeholder 2"/>
          <p:cNvSpPr>
            <a:spLocks noGrp="1"/>
          </p:cNvSpPr>
          <p:nvPr>
            <p:ph idx="1"/>
          </p:nvPr>
        </p:nvSpPr>
        <p:spPr>
          <a:xfrm>
            <a:off x="152400" y="685800"/>
            <a:ext cx="8686800" cy="5440363"/>
          </a:xfrm>
        </p:spPr>
        <p:txBody>
          <a:bodyPr>
            <a:normAutofit fontScale="85000" lnSpcReduction="10000"/>
          </a:bodyPr>
          <a:lstStyle/>
          <a:p>
            <a:pPr lvl="0" algn="just"/>
            <a:r>
              <a:rPr lang="en-US" sz="2800" dirty="0" smtClean="0"/>
              <a:t>AKIS is originally a theoretical concept (based in observations) that is relevant to describe national or regional AKIS: they exist </a:t>
            </a:r>
          </a:p>
          <a:p>
            <a:pPr lvl="0" algn="just"/>
            <a:r>
              <a:rPr lang="en-US" sz="2800" dirty="0" smtClean="0"/>
              <a:t>AKIS are quite different between countries / regions</a:t>
            </a:r>
          </a:p>
          <a:p>
            <a:pPr lvl="0" algn="just"/>
            <a:r>
              <a:rPr lang="en-US" sz="2800" dirty="0" smtClean="0"/>
              <a:t>Some countries have restructured their AKIS considerably</a:t>
            </a:r>
          </a:p>
          <a:p>
            <a:pPr lvl="0" algn="just"/>
            <a:r>
              <a:rPr lang="en-US" sz="2800" dirty="0" smtClean="0"/>
              <a:t>AKIS components are governed by quite different incentives</a:t>
            </a:r>
          </a:p>
          <a:p>
            <a:pPr lvl="0" algn="just"/>
            <a:r>
              <a:rPr lang="en-US" sz="2800" dirty="0" smtClean="0"/>
              <a:t>AKIS are governed by public policy but consistent AKIS policies do not exist</a:t>
            </a:r>
          </a:p>
          <a:p>
            <a:pPr lvl="0" algn="just"/>
            <a:r>
              <a:rPr lang="en-US" sz="2800" dirty="0" smtClean="0"/>
              <a:t>Monitoring of AKIS (input, system, output) is fragmented</a:t>
            </a:r>
          </a:p>
          <a:p>
            <a:pPr lvl="0" algn="just"/>
            <a:r>
              <a:rPr lang="en-US" sz="2800" dirty="0" smtClean="0"/>
              <a:t>The high level of attention to “innovation” in the policy domain and the lack of research for evidence-based policy are inconsistent.</a:t>
            </a:r>
          </a:p>
          <a:p>
            <a:pPr lvl="0" algn="just"/>
            <a:r>
              <a:rPr lang="en-US" sz="2800" dirty="0" smtClean="0"/>
              <a:t>new opportunities exist for raising AKIS/RD effectiveness</a:t>
            </a:r>
          </a:p>
          <a:p>
            <a:pPr lvl="0" algn="just"/>
            <a:r>
              <a:rPr lang="en-US" sz="2800" dirty="0" smtClean="0"/>
              <a:t>New concepts are emerging for participation in learning and problem solving</a:t>
            </a:r>
          </a:p>
          <a:p>
            <a:pPr algn="just"/>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714912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sz="3200" dirty="0"/>
          </a:p>
        </p:txBody>
      </p:sp>
      <p:sp>
        <p:nvSpPr>
          <p:cNvPr id="3" name="Content Placeholder 2"/>
          <p:cNvSpPr>
            <a:spLocks noGrp="1"/>
          </p:cNvSpPr>
          <p:nvPr>
            <p:ph idx="1"/>
          </p:nvPr>
        </p:nvSpPr>
        <p:spPr>
          <a:xfrm>
            <a:off x="304800" y="914400"/>
            <a:ext cx="8382000" cy="5211763"/>
          </a:xfrm>
        </p:spPr>
        <p:txBody>
          <a:bodyPr>
            <a:normAutofit/>
          </a:bodyPr>
          <a:lstStyle/>
          <a:p>
            <a:r>
              <a:rPr lang="en-US" dirty="0" smtClean="0"/>
              <a:t>Consider the AKIS in your area and </a:t>
            </a:r>
          </a:p>
          <a:p>
            <a:pPr marL="514350" indent="-514350">
              <a:buAutoNum type="arabicPeriod"/>
            </a:pPr>
            <a:r>
              <a:rPr lang="en-US" dirty="0" smtClean="0"/>
              <a:t>explain:</a:t>
            </a:r>
          </a:p>
          <a:p>
            <a:pPr lvl="1"/>
            <a:r>
              <a:rPr lang="en-US" dirty="0" smtClean="0"/>
              <a:t>Its strengths</a:t>
            </a:r>
          </a:p>
          <a:p>
            <a:pPr lvl="1"/>
            <a:r>
              <a:rPr lang="en-US" dirty="0" smtClean="0"/>
              <a:t>Weaknesses</a:t>
            </a:r>
          </a:p>
          <a:p>
            <a:pPr marL="514350" indent="-514350">
              <a:buAutoNum type="arabicPeriod"/>
            </a:pPr>
            <a:r>
              <a:rPr lang="en-US" dirty="0" smtClean="0"/>
              <a:t>What do you suggest to make the AKIS in your area more:</a:t>
            </a:r>
          </a:p>
          <a:p>
            <a:pPr lvl="1"/>
            <a:r>
              <a:rPr lang="en-US" dirty="0" smtClean="0"/>
              <a:t>Accessible</a:t>
            </a:r>
          </a:p>
          <a:p>
            <a:pPr lvl="1"/>
            <a:r>
              <a:rPr lang="en-US" dirty="0" smtClean="0"/>
              <a:t>Sustainable</a:t>
            </a:r>
          </a:p>
          <a:p>
            <a:pPr lvl="1"/>
            <a:r>
              <a:rPr lang="en-US" dirty="0" smtClean="0"/>
              <a:t>participatory</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91532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lgn="ctr">
              <a:buNone/>
            </a:pPr>
            <a:r>
              <a:rPr lang="en-US" dirty="0" smtClean="0"/>
              <a:t> End</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54575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477962"/>
          </a:xfrm>
        </p:spPr>
        <p:txBody>
          <a:bodyPr>
            <a:normAutofit fontScale="90000"/>
          </a:bodyPr>
          <a:lstStyle/>
          <a:p>
            <a:pPr>
              <a:lnSpc>
                <a:spcPct val="150000"/>
              </a:lnSpc>
            </a:pP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600" b="1" dirty="0" smtClean="0"/>
              <a:t>Chapter Five</a:t>
            </a:r>
            <a:br>
              <a:rPr lang="en-US" sz="3600" b="1" dirty="0" smtClean="0"/>
            </a:br>
            <a:r>
              <a:rPr lang="en-US" sz="3100" b="1" dirty="0" smtClean="0"/>
              <a:t>Reasons for Studying Agricultural Knowledge Systems</a:t>
            </a:r>
            <a:r>
              <a:rPr lang="en-US" sz="3100" dirty="0" smtClean="0"/>
              <a:t/>
            </a:r>
            <a:br>
              <a:rPr lang="en-US" sz="3100" dirty="0" smtClean="0"/>
            </a:br>
            <a:r>
              <a:rPr lang="en-US" sz="3200" dirty="0" smtClean="0"/>
              <a:t/>
            </a:r>
            <a:br>
              <a:rPr lang="en-US" sz="3200" dirty="0" smtClean="0"/>
            </a:br>
            <a:r>
              <a:rPr lang="en-US" sz="3200" b="1" dirty="0" smtClean="0"/>
              <a:t/>
            </a:r>
            <a:br>
              <a:rPr lang="en-US" sz="3200" b="1" dirty="0" smtClean="0"/>
            </a:br>
            <a:endParaRPr lang="en-US" sz="3200" dirty="0"/>
          </a:p>
        </p:txBody>
      </p:sp>
      <p:sp>
        <p:nvSpPr>
          <p:cNvPr id="3" name="Content Placeholder 2"/>
          <p:cNvSpPr>
            <a:spLocks noGrp="1"/>
          </p:cNvSpPr>
          <p:nvPr>
            <p:ph idx="1"/>
          </p:nvPr>
        </p:nvSpPr>
        <p:spPr>
          <a:xfrm>
            <a:off x="304800" y="2133600"/>
            <a:ext cx="8382000" cy="3992563"/>
          </a:xfrm>
        </p:spPr>
        <p:txBody>
          <a:bodyPr/>
          <a:lstStyle/>
          <a:p>
            <a:r>
              <a:rPr lang="en-US" dirty="0" smtClean="0"/>
              <a:t>Designing and implementing agricultural policy</a:t>
            </a:r>
          </a:p>
          <a:p>
            <a:r>
              <a:rPr lang="en-US" dirty="0" smtClean="0"/>
              <a:t>Promoting sustainable changes</a:t>
            </a:r>
          </a:p>
          <a:p>
            <a:r>
              <a:rPr lang="en-US" dirty="0" smtClean="0"/>
              <a:t>Improving institutions’ performance</a:t>
            </a:r>
          </a:p>
          <a:p>
            <a:pPr algn="ctr">
              <a:buNone/>
            </a:pPr>
            <a:endParaRPr lang="en-US" dirty="0" smtClean="0"/>
          </a:p>
          <a:p>
            <a:pPr algn="just">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270605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smtClean="0"/>
              <a:t>An Agricultural Innovation System</a:t>
            </a:r>
            <a:endParaRPr lang="en-US" sz="32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2"/>
          <p:cNvPicPr>
            <a:picLocks noChangeAspect="1" noChangeArrowheads="1"/>
          </p:cNvPicPr>
          <p:nvPr/>
        </p:nvPicPr>
        <p:blipFill>
          <a:blip r:embed="rId2"/>
          <a:srcRect/>
          <a:stretch>
            <a:fillRect/>
          </a:stretch>
        </p:blipFill>
        <p:spPr bwMode="auto">
          <a:xfrm>
            <a:off x="304800" y="1143000"/>
            <a:ext cx="8839200" cy="5791200"/>
          </a:xfrm>
          <a:prstGeom prst="rect">
            <a:avLst/>
          </a:prstGeom>
          <a:noFill/>
          <a:ln w="9525">
            <a:noFill/>
            <a:miter lim="800000"/>
            <a:headEnd/>
            <a:tailEnd/>
          </a:ln>
          <a:effectLst/>
        </p:spPr>
      </p:pic>
    </p:spTree>
    <p:extLst>
      <p:ext uri="{BB962C8B-B14F-4D97-AF65-F5344CB8AC3E}">
        <p14:creationId xmlns:p14="http://schemas.microsoft.com/office/powerpoint/2010/main" val="291501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066800"/>
          </a:xfrm>
        </p:spPr>
        <p:txBody>
          <a:bodyPr>
            <a:normAutofit/>
          </a:bodyPr>
          <a:lstStyle/>
          <a:p>
            <a:r>
              <a:rPr lang="en-US" sz="2800" b="1" dirty="0" smtClean="0"/>
              <a:t>Why do we study Agricultural Knowledge Systems?</a:t>
            </a:r>
            <a:endParaRPr lang="en-US" sz="2800" dirty="0"/>
          </a:p>
        </p:txBody>
      </p:sp>
      <p:sp>
        <p:nvSpPr>
          <p:cNvPr id="3" name="Content Placeholder 2"/>
          <p:cNvSpPr>
            <a:spLocks noGrp="1"/>
          </p:cNvSpPr>
          <p:nvPr>
            <p:ph idx="1"/>
          </p:nvPr>
        </p:nvSpPr>
        <p:spPr>
          <a:xfrm>
            <a:off x="228600" y="1371600"/>
            <a:ext cx="8458200" cy="4754563"/>
          </a:xfrm>
        </p:spPr>
        <p:txBody>
          <a:bodyPr>
            <a:normAutofit/>
          </a:bodyPr>
          <a:lstStyle/>
          <a:p>
            <a:pPr lvl="0" algn="just"/>
            <a:r>
              <a:rPr lang="en-US" sz="2800" dirty="0" smtClean="0"/>
              <a:t>To understand theater of innovations </a:t>
            </a:r>
          </a:p>
          <a:p>
            <a:pPr lvl="0" algn="just"/>
            <a:r>
              <a:rPr lang="en-US" sz="2800" dirty="0" smtClean="0"/>
              <a:t>To recognize specific situations</a:t>
            </a:r>
          </a:p>
          <a:p>
            <a:pPr lvl="0" algn="just"/>
            <a:r>
              <a:rPr lang="en-US" sz="2800" dirty="0" smtClean="0"/>
              <a:t>To get clear picture of knowledge producers and users</a:t>
            </a:r>
          </a:p>
          <a:p>
            <a:pPr lvl="0" algn="just"/>
            <a:r>
              <a:rPr lang="en-US" sz="2800" dirty="0" smtClean="0"/>
              <a:t>To design purposeful interventions </a:t>
            </a:r>
          </a:p>
          <a:p>
            <a:pPr lvl="0" algn="just"/>
            <a:r>
              <a:rPr lang="en-US" sz="2800" dirty="0" smtClean="0"/>
              <a:t>To design appropriate development strategy</a:t>
            </a:r>
          </a:p>
          <a:p>
            <a:pPr marL="0" indent="0" algn="just">
              <a:buNone/>
            </a:pPr>
            <a:endParaRPr lang="en-US" sz="2800" dirty="0" smtClean="0"/>
          </a:p>
          <a:p>
            <a:pPr marL="0" indent="0" algn="just">
              <a:buNone/>
            </a:pPr>
            <a:r>
              <a:rPr lang="en-US" sz="2800" dirty="0" smtClean="0"/>
              <a:t>No single social actor can guide comprehensive processes towards innovations.</a:t>
            </a:r>
          </a:p>
          <a:p>
            <a:pPr algn="just"/>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76830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r>
              <a:rPr lang="en-US" sz="3200" dirty="0" smtClean="0"/>
              <a:t>Designing and implementing agricultural policy</a:t>
            </a:r>
            <a:endParaRPr lang="en-US" sz="3200" dirty="0"/>
          </a:p>
        </p:txBody>
      </p:sp>
      <p:sp>
        <p:nvSpPr>
          <p:cNvPr id="3" name="Content Placeholder 2"/>
          <p:cNvSpPr>
            <a:spLocks noGrp="1"/>
          </p:cNvSpPr>
          <p:nvPr>
            <p:ph idx="1"/>
          </p:nvPr>
        </p:nvSpPr>
        <p:spPr>
          <a:xfrm>
            <a:off x="304800" y="1371600"/>
            <a:ext cx="8610600" cy="5105400"/>
          </a:xfrm>
        </p:spPr>
        <p:txBody>
          <a:bodyPr>
            <a:normAutofit/>
          </a:bodyPr>
          <a:lstStyle/>
          <a:p>
            <a:pPr algn="just"/>
            <a:r>
              <a:rPr lang="en-US" sz="2800" dirty="0" smtClean="0"/>
              <a:t>Designing policy at country level needs to consider all areas (from top to bottom) so that it will be an all inclusive.</a:t>
            </a:r>
          </a:p>
          <a:p>
            <a:pPr algn="just"/>
            <a:r>
              <a:rPr lang="en-US" sz="2800" smtClean="0"/>
              <a:t>Interactions and </a:t>
            </a:r>
            <a:r>
              <a:rPr lang="en-US" sz="2800" dirty="0" smtClean="0"/>
              <a:t>linkages all need to be carefully identified and considered during designing agricultural policy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22615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3200" b="1" dirty="0" smtClean="0"/>
              <a:t>Open system</a:t>
            </a:r>
            <a:endParaRPr lang="en-US" dirty="0"/>
          </a:p>
        </p:txBody>
      </p:sp>
      <p:sp>
        <p:nvSpPr>
          <p:cNvPr id="3" name="Content Placeholder 2"/>
          <p:cNvSpPr>
            <a:spLocks noGrp="1"/>
          </p:cNvSpPr>
          <p:nvPr>
            <p:ph idx="1"/>
          </p:nvPr>
        </p:nvSpPr>
        <p:spPr>
          <a:xfrm>
            <a:off x="304800" y="609600"/>
            <a:ext cx="8686800" cy="5943600"/>
          </a:xfrm>
        </p:spPr>
        <p:txBody>
          <a:bodyPr>
            <a:normAutofit lnSpcReduction="10000"/>
          </a:bodyPr>
          <a:lstStyle/>
          <a:p>
            <a:pPr algn="just"/>
            <a:r>
              <a:rPr lang="en-US" sz="2800" dirty="0" smtClean="0"/>
              <a:t>is </a:t>
            </a:r>
            <a:r>
              <a:rPr lang="en-US" sz="2800" dirty="0"/>
              <a:t>a system that regularly exchanges feedback with its external environment. </a:t>
            </a:r>
            <a:endParaRPr lang="en-US" sz="2800" dirty="0" smtClean="0"/>
          </a:p>
          <a:p>
            <a:pPr algn="just"/>
            <a:r>
              <a:rPr lang="en-US" sz="2800" dirty="0" smtClean="0"/>
              <a:t>are </a:t>
            </a:r>
            <a:r>
              <a:rPr lang="en-US" sz="2800" dirty="0"/>
              <a:t>systems, of course, so inputs, processes, outputs, goals, assessment and evaluation, and learning are all important</a:t>
            </a:r>
            <a:r>
              <a:rPr lang="en-US" sz="2800" dirty="0" smtClean="0"/>
              <a:t>.</a:t>
            </a:r>
          </a:p>
          <a:p>
            <a:pPr algn="just"/>
            <a:r>
              <a:rPr lang="en-US" sz="2800" dirty="0"/>
              <a:t>Healthy open </a:t>
            </a:r>
            <a:r>
              <a:rPr lang="en-US" sz="2800" dirty="0" smtClean="0"/>
              <a:t>systems:</a:t>
            </a:r>
          </a:p>
          <a:p>
            <a:pPr lvl="1" algn="just"/>
            <a:r>
              <a:rPr lang="en-US" dirty="0" smtClean="0"/>
              <a:t>continuously </a:t>
            </a:r>
            <a:r>
              <a:rPr lang="en-US" dirty="0"/>
              <a:t>exchange feedback with their environments, </a:t>
            </a:r>
            <a:endParaRPr lang="en-US" dirty="0" smtClean="0"/>
          </a:p>
          <a:p>
            <a:pPr lvl="1" algn="just"/>
            <a:r>
              <a:rPr lang="en-US" dirty="0" smtClean="0"/>
              <a:t>analyze </a:t>
            </a:r>
            <a:r>
              <a:rPr lang="en-US" dirty="0"/>
              <a:t>that feedback, </a:t>
            </a:r>
            <a:endParaRPr lang="en-US" dirty="0" smtClean="0"/>
          </a:p>
          <a:p>
            <a:pPr lvl="1" algn="just"/>
            <a:r>
              <a:rPr lang="en-US" dirty="0" smtClean="0"/>
              <a:t>adjust </a:t>
            </a:r>
            <a:r>
              <a:rPr lang="en-US" dirty="0"/>
              <a:t>internal systems as needed to achieve the system’s goals, and </a:t>
            </a:r>
            <a:endParaRPr lang="en-US" dirty="0" smtClean="0"/>
          </a:p>
          <a:p>
            <a:pPr lvl="1" algn="just"/>
            <a:r>
              <a:rPr lang="en-US" dirty="0" smtClean="0"/>
              <a:t>then </a:t>
            </a:r>
            <a:r>
              <a:rPr lang="en-US" dirty="0"/>
              <a:t>transmit necessary information back out to the environment.</a:t>
            </a:r>
          </a:p>
          <a:p>
            <a:pPr algn="just"/>
            <a:endParaRPr lang="en-US" sz="2800" dirty="0"/>
          </a:p>
        </p:txBody>
      </p:sp>
      <p:sp>
        <p:nvSpPr>
          <p:cNvPr id="4" name="Slide Number Placeholder 3"/>
          <p:cNvSpPr>
            <a:spLocks noGrp="1"/>
          </p:cNvSpPr>
          <p:nvPr>
            <p:ph type="sldNum" sz="quarter" idx="12"/>
          </p:nvPr>
        </p:nvSpPr>
        <p:spPr/>
        <p:txBody>
          <a:bodyPr/>
          <a:lstStyle/>
          <a:p>
            <a:fld id="{F73E8406-0FB6-4CEE-B9E3-1DBE99B9EC64}"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endParaRPr lang="en-US" sz="2400" dirty="0"/>
          </a:p>
        </p:txBody>
      </p:sp>
      <p:sp>
        <p:nvSpPr>
          <p:cNvPr id="3" name="Content Placeholder 2"/>
          <p:cNvSpPr>
            <a:spLocks noGrp="1"/>
          </p:cNvSpPr>
          <p:nvPr>
            <p:ph idx="1"/>
          </p:nvPr>
        </p:nvSpPr>
        <p:spPr>
          <a:xfrm>
            <a:off x="381000" y="914400"/>
            <a:ext cx="8458200" cy="5211763"/>
          </a:xfrm>
        </p:spPr>
        <p:txBody>
          <a:bodyPr>
            <a:normAutofit fontScale="92500" lnSpcReduction="10000"/>
          </a:bodyPr>
          <a:lstStyle/>
          <a:p>
            <a:pPr algn="just"/>
            <a:r>
              <a:rPr lang="en-US" sz="3000" dirty="0" smtClean="0"/>
              <a:t>All concerned stakeholders need to be involved</a:t>
            </a:r>
          </a:p>
          <a:p>
            <a:pPr lvl="1"/>
            <a:r>
              <a:rPr lang="en-US" sz="3000" dirty="0" smtClean="0"/>
              <a:t>Policy makers</a:t>
            </a:r>
          </a:p>
          <a:p>
            <a:pPr lvl="1"/>
            <a:r>
              <a:rPr lang="en-US" sz="3000" dirty="0" smtClean="0"/>
              <a:t>Agriculture office at different levels</a:t>
            </a:r>
          </a:p>
          <a:p>
            <a:pPr lvl="1"/>
            <a:r>
              <a:rPr lang="en-US" sz="3000" dirty="0" smtClean="0"/>
              <a:t>Development agents</a:t>
            </a:r>
          </a:p>
          <a:p>
            <a:pPr lvl="1"/>
            <a:r>
              <a:rPr lang="en-US" sz="3000" dirty="0" smtClean="0"/>
              <a:t>Farmers</a:t>
            </a:r>
          </a:p>
          <a:p>
            <a:pPr lvl="1"/>
            <a:r>
              <a:rPr lang="en-US" sz="3000" dirty="0" smtClean="0"/>
              <a:t>Research centers</a:t>
            </a:r>
          </a:p>
          <a:p>
            <a:pPr lvl="1"/>
            <a:r>
              <a:rPr lang="en-US" sz="3000" dirty="0" smtClean="0"/>
              <a:t>Students</a:t>
            </a:r>
          </a:p>
          <a:p>
            <a:pPr lvl="1"/>
            <a:r>
              <a:rPr lang="en-US" sz="3000" dirty="0" smtClean="0"/>
              <a:t>Researchers</a:t>
            </a:r>
          </a:p>
          <a:p>
            <a:pPr lvl="1"/>
            <a:r>
              <a:rPr lang="en-US" sz="3000" dirty="0" smtClean="0"/>
              <a:t>consultants</a:t>
            </a:r>
          </a:p>
          <a:p>
            <a:pPr lvl="1"/>
            <a:r>
              <a:rPr lang="en-US" sz="3000" dirty="0" smtClean="0"/>
              <a:t>Agricultural input suppliers</a:t>
            </a:r>
          </a:p>
          <a:p>
            <a:pPr lvl="1"/>
            <a:r>
              <a:rPr lang="en-US" sz="3000" dirty="0" smtClean="0"/>
              <a:t>Traders etc</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20201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a:bodyPr>
          <a:lstStyle/>
          <a:p>
            <a:endParaRPr lang="en-US" sz="2800" dirty="0"/>
          </a:p>
        </p:txBody>
      </p:sp>
      <p:sp>
        <p:nvSpPr>
          <p:cNvPr id="3" name="Content Placeholder 2"/>
          <p:cNvSpPr>
            <a:spLocks noGrp="1"/>
          </p:cNvSpPr>
          <p:nvPr>
            <p:ph idx="1"/>
          </p:nvPr>
        </p:nvSpPr>
        <p:spPr>
          <a:xfrm>
            <a:off x="228600" y="914400"/>
            <a:ext cx="8458200" cy="5211763"/>
          </a:xfrm>
        </p:spPr>
        <p:txBody>
          <a:bodyPr/>
          <a:lstStyle/>
          <a:p>
            <a:pPr lvl="1">
              <a:buNone/>
            </a:pPr>
            <a:r>
              <a:rPr lang="en-US" dirty="0" smtClean="0"/>
              <a:t>The following among others need to be studied</a:t>
            </a:r>
          </a:p>
          <a:p>
            <a:pPr lvl="1"/>
            <a:r>
              <a:rPr lang="en-US" dirty="0" smtClean="0"/>
              <a:t>financial, human and other resources </a:t>
            </a:r>
          </a:p>
          <a:p>
            <a:pPr lvl="1"/>
            <a:r>
              <a:rPr lang="en-US" dirty="0" smtClean="0"/>
              <a:t>natural resources and potential</a:t>
            </a:r>
          </a:p>
          <a:p>
            <a:pPr lvl="1"/>
            <a:r>
              <a:rPr lang="en-US" dirty="0" smtClean="0"/>
              <a:t>Challenges</a:t>
            </a:r>
          </a:p>
          <a:p>
            <a:pPr lvl="1"/>
            <a:r>
              <a:rPr lang="en-US" dirty="0" smtClean="0"/>
              <a:t>opportunities</a:t>
            </a:r>
          </a:p>
          <a:p>
            <a:pPr lvl="1"/>
            <a:r>
              <a:rPr lang="en-US" dirty="0" smtClean="0"/>
              <a:t>Feedbacks etc</a:t>
            </a:r>
          </a:p>
          <a:p>
            <a:r>
              <a:rPr lang="en-US" dirty="0" smtClean="0"/>
              <a:t>implementing agricultural policy needs to be based on policy designed on study.</a:t>
            </a:r>
          </a:p>
          <a:p>
            <a:pPr>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972966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sz="3200" dirty="0" smtClean="0"/>
              <a:t>Promoting sustainable changes</a:t>
            </a:r>
            <a:endParaRPr lang="en-US" sz="3200" dirty="0"/>
          </a:p>
        </p:txBody>
      </p:sp>
      <p:sp>
        <p:nvSpPr>
          <p:cNvPr id="3" name="Content Placeholder 2"/>
          <p:cNvSpPr>
            <a:spLocks noGrp="1"/>
          </p:cNvSpPr>
          <p:nvPr>
            <p:ph idx="1"/>
          </p:nvPr>
        </p:nvSpPr>
        <p:spPr>
          <a:xfrm>
            <a:off x="457200" y="1066800"/>
            <a:ext cx="8229600" cy="5334000"/>
          </a:xfrm>
        </p:spPr>
        <p:txBody>
          <a:bodyPr>
            <a:normAutofit fontScale="92500"/>
          </a:bodyPr>
          <a:lstStyle/>
          <a:p>
            <a:pPr algn="just"/>
            <a:r>
              <a:rPr lang="en-US" sz="2800" dirty="0" smtClean="0"/>
              <a:t>When an organization studies its Agricultural Knowledge Systems and perform its tasks accordingly, then:</a:t>
            </a:r>
          </a:p>
          <a:p>
            <a:pPr algn="just"/>
            <a:r>
              <a:rPr lang="en-US" sz="2800" dirty="0" smtClean="0"/>
              <a:t> there will be wise and efficient use of resources</a:t>
            </a:r>
          </a:p>
          <a:p>
            <a:pPr lvl="1" algn="just"/>
            <a:r>
              <a:rPr lang="en-US" sz="3000" dirty="0" smtClean="0"/>
              <a:t>Time</a:t>
            </a:r>
          </a:p>
          <a:p>
            <a:pPr lvl="1" algn="just"/>
            <a:r>
              <a:rPr lang="en-US" sz="3000" dirty="0" smtClean="0"/>
              <a:t>Human</a:t>
            </a:r>
          </a:p>
          <a:p>
            <a:pPr lvl="1" algn="just"/>
            <a:r>
              <a:rPr lang="en-US" sz="3000" dirty="0" smtClean="0"/>
              <a:t>Financial</a:t>
            </a:r>
          </a:p>
          <a:p>
            <a:pPr lvl="1" algn="just"/>
            <a:r>
              <a:rPr lang="en-US" sz="3000" dirty="0" smtClean="0"/>
              <a:t>infrastructural etc</a:t>
            </a:r>
          </a:p>
          <a:p>
            <a:pPr algn="just"/>
            <a:r>
              <a:rPr lang="en-US" sz="2800" dirty="0" smtClean="0"/>
              <a:t>Identifying Inputs, processes and outputs and their interactions, customers and other actors related to the system helps to achieve sustainable changes in the organization. </a:t>
            </a:r>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59890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Autofit/>
          </a:bodyPr>
          <a:lstStyle/>
          <a:p>
            <a:r>
              <a:rPr lang="en-US" sz="3200" dirty="0" smtClean="0"/>
              <a:t>Improving institutions’ performance</a:t>
            </a:r>
            <a:endParaRPr lang="en-US" sz="3200" dirty="0"/>
          </a:p>
        </p:txBody>
      </p:sp>
      <p:sp>
        <p:nvSpPr>
          <p:cNvPr id="3" name="Content Placeholder 2"/>
          <p:cNvSpPr>
            <a:spLocks noGrp="1"/>
          </p:cNvSpPr>
          <p:nvPr>
            <p:ph idx="1"/>
          </p:nvPr>
        </p:nvSpPr>
        <p:spPr>
          <a:xfrm>
            <a:off x="304800" y="762000"/>
            <a:ext cx="8610600" cy="5410200"/>
          </a:xfrm>
        </p:spPr>
        <p:txBody>
          <a:bodyPr>
            <a:normAutofit/>
          </a:bodyPr>
          <a:lstStyle/>
          <a:p>
            <a:pPr algn="just"/>
            <a:r>
              <a:rPr lang="en-US" sz="2800" dirty="0" smtClean="0"/>
              <a:t>The performance and success of institutions is determined by different factors including the following:</a:t>
            </a:r>
          </a:p>
          <a:p>
            <a:pPr lvl="1" algn="just"/>
            <a:r>
              <a:rPr lang="en-US" dirty="0" smtClean="0"/>
              <a:t>Human, financial, infrastructural resources</a:t>
            </a:r>
          </a:p>
          <a:p>
            <a:pPr lvl="1" algn="just"/>
            <a:r>
              <a:rPr lang="en-US" dirty="0" smtClean="0"/>
              <a:t>rules, procedures and their implementation</a:t>
            </a:r>
          </a:p>
          <a:p>
            <a:pPr lvl="1" algn="just"/>
            <a:r>
              <a:rPr lang="en-US" dirty="0" smtClean="0"/>
              <a:t>Managerial skills</a:t>
            </a:r>
          </a:p>
          <a:p>
            <a:pPr lvl="1" algn="just"/>
            <a:r>
              <a:rPr lang="en-US" dirty="0" smtClean="0"/>
              <a:t>Organizational culture</a:t>
            </a:r>
          </a:p>
          <a:p>
            <a:pPr lvl="1" algn="just"/>
            <a:r>
              <a:rPr lang="en-US" dirty="0" smtClean="0"/>
              <a:t>Skilled human resource</a:t>
            </a:r>
          </a:p>
          <a:p>
            <a:pPr lvl="1" algn="just"/>
            <a:r>
              <a:rPr lang="en-US" dirty="0" smtClean="0"/>
              <a:t>Application of technologies and scientific procedures</a:t>
            </a:r>
          </a:p>
          <a:p>
            <a:pPr algn="just"/>
            <a:r>
              <a:rPr lang="en-US" sz="2800" dirty="0" smtClean="0"/>
              <a:t>Therefore, to improve institutions’ performance studying the Agricultural Knowledge Systems is important. How?</a:t>
            </a:r>
          </a:p>
          <a:p>
            <a:pPr algn="just"/>
            <a:endParaRPr lang="en-US" sz="2800" dirty="0" smtClean="0"/>
          </a:p>
          <a:p>
            <a:pPr algn="just"/>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235339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200" dirty="0" smtClean="0"/>
              <a:t>The following things can be studied</a:t>
            </a:r>
            <a:endParaRPr lang="en-US" sz="3200" dirty="0"/>
          </a:p>
        </p:txBody>
      </p:sp>
      <p:sp>
        <p:nvSpPr>
          <p:cNvPr id="3" name="Content Placeholder 2"/>
          <p:cNvSpPr>
            <a:spLocks noGrp="1"/>
          </p:cNvSpPr>
          <p:nvPr>
            <p:ph idx="1"/>
          </p:nvPr>
        </p:nvSpPr>
        <p:spPr>
          <a:xfrm>
            <a:off x="304800" y="838200"/>
            <a:ext cx="8610600" cy="5791200"/>
          </a:xfrm>
        </p:spPr>
        <p:txBody>
          <a:bodyPr>
            <a:normAutofit fontScale="92500" lnSpcReduction="10000"/>
          </a:bodyPr>
          <a:lstStyle/>
          <a:p>
            <a:r>
              <a:rPr lang="en-US" sz="2800" dirty="0" smtClean="0"/>
              <a:t>Available gaps</a:t>
            </a:r>
          </a:p>
          <a:p>
            <a:r>
              <a:rPr lang="en-US" sz="2800" dirty="0" smtClean="0"/>
              <a:t>Potential resources</a:t>
            </a:r>
          </a:p>
          <a:p>
            <a:r>
              <a:rPr lang="en-US" sz="2800" dirty="0" smtClean="0"/>
              <a:t>Limitations/scarcity</a:t>
            </a:r>
          </a:p>
          <a:p>
            <a:r>
              <a:rPr lang="en-US" sz="2800" dirty="0" smtClean="0"/>
              <a:t>Feedbacks </a:t>
            </a:r>
          </a:p>
          <a:p>
            <a:pPr lvl="1"/>
            <a:r>
              <a:rPr lang="en-US" dirty="0" smtClean="0"/>
              <a:t>Corrective measures can be taken</a:t>
            </a:r>
          </a:p>
          <a:p>
            <a:pPr lvl="1"/>
            <a:r>
              <a:rPr lang="en-US" dirty="0" smtClean="0"/>
              <a:t>Strengthen the good works</a:t>
            </a:r>
          </a:p>
          <a:p>
            <a:r>
              <a:rPr lang="en-US" sz="2800" dirty="0" smtClean="0"/>
              <a:t>Resource allocation</a:t>
            </a:r>
          </a:p>
          <a:p>
            <a:r>
              <a:rPr lang="en-US" sz="2800" dirty="0" smtClean="0"/>
              <a:t>Implementation of productive </a:t>
            </a:r>
          </a:p>
          <a:p>
            <a:pPr lvl="1"/>
            <a:r>
              <a:rPr lang="en-US" sz="2600" dirty="0" smtClean="0"/>
              <a:t>Kaizen</a:t>
            </a:r>
          </a:p>
          <a:p>
            <a:pPr lvl="1"/>
            <a:r>
              <a:rPr lang="en-US" sz="2600" dirty="0" smtClean="0"/>
              <a:t>BPR</a:t>
            </a:r>
          </a:p>
          <a:p>
            <a:r>
              <a:rPr lang="en-US" sz="2800" dirty="0" smtClean="0"/>
              <a:t>Application of technologies/computerized systems</a:t>
            </a:r>
          </a:p>
          <a:p>
            <a:pPr lvl="1"/>
            <a:r>
              <a:rPr lang="en-US" sz="2400" dirty="0" smtClean="0"/>
              <a:t>Database management system</a:t>
            </a:r>
          </a:p>
          <a:p>
            <a:pPr lvl="1"/>
            <a:r>
              <a:rPr lang="en-US" sz="2400" dirty="0" smtClean="0"/>
              <a:t>Employee performance monitoring ,evaluation  and reward system</a:t>
            </a:r>
          </a:p>
          <a:p>
            <a:pPr lvl="1"/>
            <a:endParaRPr lang="en-US" sz="2400" dirty="0" smtClean="0"/>
          </a:p>
          <a:p>
            <a:endParaRPr lang="en-US" sz="2800" dirty="0" smtClean="0"/>
          </a:p>
          <a:p>
            <a:endParaRPr lang="en-US" sz="2800" dirty="0" smtClean="0"/>
          </a:p>
          <a:p>
            <a:endParaRPr lang="en-US" sz="2800" dirty="0" smtClean="0"/>
          </a:p>
          <a:p>
            <a:endParaRPr lang="en-US" sz="2800" dirty="0" smtClean="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477423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dirty="0" smtClean="0"/>
          </a:p>
          <a:p>
            <a:pPr algn="ctr">
              <a:buNone/>
            </a:pPr>
            <a:r>
              <a:rPr lang="en-US" dirty="0" smtClean="0"/>
              <a:t>End</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5862504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173162"/>
          </a:xfrm>
        </p:spPr>
        <p:txBody>
          <a:bodyPr>
            <a:normAutofit fontScale="90000"/>
          </a:bodyPr>
          <a:lstStyle/>
          <a:p>
            <a:r>
              <a:rPr lang="en-US" sz="3200" b="1" dirty="0" smtClean="0"/>
              <a:t/>
            </a:r>
            <a:br>
              <a:rPr lang="en-US" sz="3200" b="1" dirty="0" smtClean="0"/>
            </a:br>
            <a:r>
              <a:rPr lang="en-US" sz="3200" b="1" dirty="0" smtClean="0"/>
              <a:t/>
            </a:r>
            <a:br>
              <a:rPr lang="en-US" sz="3200" b="1" dirty="0" smtClean="0"/>
            </a:br>
            <a:r>
              <a:rPr lang="en-US" sz="3600" b="1" dirty="0" smtClean="0"/>
              <a:t>Chapter Six</a:t>
            </a:r>
            <a:br>
              <a:rPr lang="en-US" sz="3600" b="1" dirty="0" smtClean="0"/>
            </a:br>
            <a:r>
              <a:rPr lang="en-US" sz="2800" b="1" dirty="0" smtClean="0"/>
              <a:t> </a:t>
            </a:r>
            <a:r>
              <a:rPr lang="en-US" sz="3600" b="1" dirty="0" smtClean="0"/>
              <a:t>Soft Systems Practices in Development Intervention </a:t>
            </a:r>
            <a:r>
              <a:rPr lang="en-US" sz="3200" dirty="0" smtClean="0"/>
              <a:t/>
            </a:r>
            <a:br>
              <a:rPr lang="en-US" sz="3200" dirty="0" smtClean="0"/>
            </a:br>
            <a:r>
              <a:rPr lang="en-US" sz="3200" b="1" dirty="0" smtClean="0"/>
              <a:t/>
            </a:r>
            <a:br>
              <a:rPr lang="en-US" sz="3200" b="1" dirty="0" smtClean="0"/>
            </a:br>
            <a:endParaRPr lang="en-US" sz="3200" dirty="0"/>
          </a:p>
        </p:txBody>
      </p:sp>
      <p:sp>
        <p:nvSpPr>
          <p:cNvPr id="3" name="Content Placeholder 2"/>
          <p:cNvSpPr>
            <a:spLocks noGrp="1"/>
          </p:cNvSpPr>
          <p:nvPr>
            <p:ph idx="1"/>
          </p:nvPr>
        </p:nvSpPr>
        <p:spPr>
          <a:xfrm>
            <a:off x="304800" y="1524000"/>
            <a:ext cx="8382000" cy="4602163"/>
          </a:xfrm>
        </p:spPr>
        <p:txBody>
          <a:bodyPr/>
          <a:lstStyle/>
          <a:p>
            <a:pPr marL="342900" lvl="1" indent="-342900" algn="just">
              <a:buNone/>
            </a:pPr>
            <a:endParaRPr lang="en-US" dirty="0" smtClean="0"/>
          </a:p>
          <a:p>
            <a:pPr marL="342900" lvl="1" indent="-342900" algn="just">
              <a:buFont typeface="Arial" pitchFamily="34" charset="0"/>
              <a:buChar char="•"/>
            </a:pPr>
            <a:r>
              <a:rPr lang="en-US" dirty="0" smtClean="0"/>
              <a:t>Distinction between hard and soft systems</a:t>
            </a:r>
            <a:endParaRPr lang="en-US" sz="2400" dirty="0" smtClean="0"/>
          </a:p>
          <a:p>
            <a:pPr marL="342900" lvl="1" indent="-342900" algn="just">
              <a:buFont typeface="Arial" pitchFamily="34" charset="0"/>
              <a:buChar char="•"/>
            </a:pPr>
            <a:r>
              <a:rPr lang="en-US" dirty="0" smtClean="0"/>
              <a:t>Assumptions in soft systems methodology (SSM)</a:t>
            </a:r>
            <a:endParaRPr lang="en-US" sz="2400" dirty="0" smtClean="0"/>
          </a:p>
          <a:p>
            <a:pPr marL="342900" lvl="1" indent="-342900" algn="just">
              <a:buFont typeface="Arial" pitchFamily="34" charset="0"/>
              <a:buChar char="•"/>
            </a:pPr>
            <a:r>
              <a:rPr lang="en-US" dirty="0" smtClean="0"/>
              <a:t>Stages of SSM </a:t>
            </a:r>
            <a:endParaRPr lang="en-US" sz="2400" dirty="0" smtClean="0"/>
          </a:p>
          <a:p>
            <a:pPr algn="just">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890382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2400" dirty="0" smtClean="0"/>
              <a:t>Cont…</a:t>
            </a:r>
            <a:endParaRPr lang="en-US" sz="2400" dirty="0"/>
          </a:p>
        </p:txBody>
      </p:sp>
      <p:sp>
        <p:nvSpPr>
          <p:cNvPr id="3" name="Content Placeholder 2"/>
          <p:cNvSpPr>
            <a:spLocks noGrp="1"/>
          </p:cNvSpPr>
          <p:nvPr>
            <p:ph idx="1"/>
          </p:nvPr>
        </p:nvSpPr>
        <p:spPr>
          <a:xfrm>
            <a:off x="304800" y="990600"/>
            <a:ext cx="8610600" cy="5562600"/>
          </a:xfrm>
        </p:spPr>
        <p:txBody>
          <a:bodyPr>
            <a:normAutofit/>
          </a:bodyPr>
          <a:lstStyle/>
          <a:p>
            <a:pPr algn="just"/>
            <a:r>
              <a:rPr lang="en-ZA" sz="2800" dirty="0" smtClean="0"/>
              <a:t>Hard systems are suitable for problems that need quantitative approach.</a:t>
            </a:r>
          </a:p>
          <a:p>
            <a:pPr algn="just">
              <a:buNone/>
            </a:pPr>
            <a:endParaRPr lang="en-ZA" sz="2800" dirty="0" smtClean="0"/>
          </a:p>
          <a:p>
            <a:pPr algn="just"/>
            <a:r>
              <a:rPr lang="en-ZA" sz="2800" dirty="0" smtClean="0"/>
              <a:t>The tendency of hard system is that it considers people as passive entity, rather than understanding their dynamic and ever changing relationships and motivations. </a:t>
            </a:r>
          </a:p>
          <a:p>
            <a:pPr algn="just">
              <a:buNone/>
            </a:pPr>
            <a:endParaRPr lang="en-ZA" sz="2800" dirty="0" smtClean="0"/>
          </a:p>
          <a:p>
            <a:pPr algn="just"/>
            <a:r>
              <a:rPr lang="en-ZA" sz="2800" dirty="0" smtClean="0"/>
              <a:t> Soft systems are suitable to study unquantifiable variables which are usually too difficult, if not impossible, to measure quantitatively in hard systems approaches. </a:t>
            </a:r>
          </a:p>
          <a:p>
            <a:pPr algn="just"/>
            <a:endParaRPr lang="en-US" sz="2800" dirty="0" smtClean="0"/>
          </a:p>
          <a:p>
            <a:pPr algn="just"/>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59431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t>Cont…</a:t>
            </a:r>
            <a:endParaRPr lang="en-US" sz="3200" dirty="0"/>
          </a:p>
        </p:txBody>
      </p:sp>
      <p:sp>
        <p:nvSpPr>
          <p:cNvPr id="3" name="Content Placeholder 2"/>
          <p:cNvSpPr>
            <a:spLocks noGrp="1"/>
          </p:cNvSpPr>
          <p:nvPr>
            <p:ph idx="1"/>
          </p:nvPr>
        </p:nvSpPr>
        <p:spPr>
          <a:xfrm>
            <a:off x="304800" y="1219200"/>
            <a:ext cx="8382000" cy="4906963"/>
          </a:xfrm>
        </p:spPr>
        <p:txBody>
          <a:bodyPr/>
          <a:lstStyle/>
          <a:p>
            <a:pPr algn="just"/>
            <a:r>
              <a:rPr lang="en-ZA" sz="2800" dirty="0" smtClean="0"/>
              <a:t>Soft systems are so appropriate to approach the problem situation qualitatively and quantitatively in order to understand the changing:</a:t>
            </a:r>
          </a:p>
          <a:p>
            <a:pPr lvl="1" algn="just"/>
            <a:r>
              <a:rPr lang="en-ZA" dirty="0" smtClean="0"/>
              <a:t> motivations</a:t>
            </a:r>
          </a:p>
          <a:p>
            <a:pPr lvl="1" algn="just"/>
            <a:r>
              <a:rPr lang="en-ZA" dirty="0" smtClean="0"/>
              <a:t> opinions</a:t>
            </a:r>
          </a:p>
          <a:p>
            <a:pPr lvl="1" algn="just"/>
            <a:r>
              <a:rPr lang="en-ZA" dirty="0" smtClean="0"/>
              <a:t>relationships and</a:t>
            </a:r>
          </a:p>
          <a:p>
            <a:pPr lvl="1" algn="just"/>
            <a:r>
              <a:rPr lang="en-ZA" dirty="0" smtClean="0"/>
              <a:t> interactions within and between farmers, development agents, agricultural knowledge managers, and agricultural researchers etc</a:t>
            </a: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214584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Cont…</a:t>
            </a:r>
            <a:endParaRPr lang="en-US" sz="28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026" name="Picture 2"/>
          <p:cNvPicPr>
            <a:picLocks noChangeAspect="1" noChangeArrowheads="1"/>
          </p:cNvPicPr>
          <p:nvPr/>
        </p:nvPicPr>
        <p:blipFill>
          <a:blip r:embed="rId2"/>
          <a:srcRect/>
          <a:stretch>
            <a:fillRect/>
          </a:stretch>
        </p:blipFill>
        <p:spPr bwMode="auto">
          <a:xfrm>
            <a:off x="457201" y="1524000"/>
            <a:ext cx="8458200" cy="4648200"/>
          </a:xfrm>
          <a:prstGeom prst="rect">
            <a:avLst/>
          </a:prstGeom>
          <a:noFill/>
          <a:ln w="9525">
            <a:noFill/>
            <a:miter lim="800000"/>
            <a:headEnd/>
            <a:tailEnd/>
          </a:ln>
          <a:effectLst/>
        </p:spPr>
      </p:pic>
    </p:spTree>
    <p:extLst>
      <p:ext uri="{BB962C8B-B14F-4D97-AF65-F5344CB8AC3E}">
        <p14:creationId xmlns:p14="http://schemas.microsoft.com/office/powerpoint/2010/main" val="2561279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r>
              <a:rPr lang="en-US" sz="2800" b="1" dirty="0"/>
              <a:t>Overview of the Open System of an Organization</a:t>
            </a:r>
            <a:r>
              <a:rPr lang="en-US" sz="2800" dirty="0"/>
              <a:t/>
            </a:r>
            <a:br>
              <a:rPr lang="en-US" sz="2800" dirty="0"/>
            </a:br>
            <a:endParaRPr lang="en-US" sz="2800" dirty="0"/>
          </a:p>
        </p:txBody>
      </p:sp>
      <p:sp>
        <p:nvSpPr>
          <p:cNvPr id="3" name="Content Placeholder 2"/>
          <p:cNvSpPr>
            <a:spLocks noGrp="1"/>
          </p:cNvSpPr>
          <p:nvPr>
            <p:ph idx="1"/>
          </p:nvPr>
        </p:nvSpPr>
        <p:spPr>
          <a:xfrm>
            <a:off x="304800" y="762000"/>
            <a:ext cx="8382000" cy="5364163"/>
          </a:xfrm>
        </p:spPr>
        <p:txBody>
          <a:bodyPr/>
          <a:lstStyle/>
          <a:p>
            <a:endParaRPr lang="en-US" dirty="0"/>
          </a:p>
        </p:txBody>
      </p:sp>
      <p:pic>
        <p:nvPicPr>
          <p:cNvPr id="4" name="Picture 3"/>
          <p:cNvPicPr/>
          <p:nvPr/>
        </p:nvPicPr>
        <p:blipFill>
          <a:blip r:embed="rId2"/>
          <a:srcRect/>
          <a:stretch>
            <a:fillRect/>
          </a:stretch>
        </p:blipFill>
        <p:spPr bwMode="auto">
          <a:xfrm>
            <a:off x="304800" y="609600"/>
            <a:ext cx="8610599" cy="6248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73E8406-0FB6-4CEE-B9E3-1DBE99B9EC64}"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dirty="0" smtClean="0"/>
              <a:t>Cont…</a:t>
            </a:r>
            <a:endParaRPr lang="en-US" sz="2400" dirty="0"/>
          </a:p>
        </p:txBody>
      </p:sp>
      <p:graphicFrame>
        <p:nvGraphicFramePr>
          <p:cNvPr id="5" name="Content Placeholder 4"/>
          <p:cNvGraphicFramePr>
            <a:graphicFrameLocks noGrp="1"/>
          </p:cNvGraphicFramePr>
          <p:nvPr>
            <p:ph idx="1"/>
          </p:nvPr>
        </p:nvGraphicFramePr>
        <p:xfrm>
          <a:off x="228600" y="1066801"/>
          <a:ext cx="8686800" cy="5811083"/>
        </p:xfrm>
        <a:graphic>
          <a:graphicData uri="http://schemas.openxmlformats.org/drawingml/2006/table">
            <a:tbl>
              <a:tblPr/>
              <a:tblGrid>
                <a:gridCol w="44958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673821">
                <a:tc>
                  <a:txBody>
                    <a:bodyPr/>
                    <a:lstStyle/>
                    <a:p>
                      <a:pPr marL="0" marR="0" algn="ctr">
                        <a:lnSpc>
                          <a:spcPct val="115000"/>
                        </a:lnSpc>
                        <a:spcBef>
                          <a:spcPts val="0"/>
                        </a:spcBef>
                        <a:spcAft>
                          <a:spcPts val="1000"/>
                        </a:spcAft>
                      </a:pPr>
                      <a:r>
                        <a:rPr lang="en-ZA" sz="1800" b="1" dirty="0">
                          <a:latin typeface="Arial"/>
                          <a:ea typeface="Calibri"/>
                          <a:cs typeface="Times New Roman"/>
                        </a:rPr>
                        <a:t>Hard systems methods/approaches</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00000"/>
                        </a:lnSpc>
                        <a:spcBef>
                          <a:spcPts val="0"/>
                        </a:spcBef>
                        <a:spcAft>
                          <a:spcPts val="1000"/>
                        </a:spcAft>
                      </a:pPr>
                      <a:r>
                        <a:rPr lang="en-ZA" sz="1800" b="1" dirty="0">
                          <a:latin typeface="Arial"/>
                          <a:ea typeface="Calibri"/>
                          <a:cs typeface="Times New Roman"/>
                        </a:rPr>
                        <a:t>Soft systems </a:t>
                      </a:r>
                      <a:endParaRPr lang="en-ZA" sz="1800" b="1" dirty="0" smtClean="0">
                        <a:latin typeface="Arial"/>
                        <a:ea typeface="Calibri"/>
                        <a:cs typeface="Times New Roman"/>
                      </a:endParaRPr>
                    </a:p>
                    <a:p>
                      <a:pPr marL="0" marR="0" algn="ctr">
                        <a:lnSpc>
                          <a:spcPct val="100000"/>
                        </a:lnSpc>
                        <a:spcBef>
                          <a:spcPts val="0"/>
                        </a:spcBef>
                        <a:spcAft>
                          <a:spcPts val="1000"/>
                        </a:spcAft>
                      </a:pPr>
                      <a:r>
                        <a:rPr lang="en-ZA" sz="1800" b="1" dirty="0" smtClean="0">
                          <a:latin typeface="Arial"/>
                          <a:ea typeface="Calibri"/>
                          <a:cs typeface="Times New Roman"/>
                        </a:rPr>
                        <a:t>methods/approaches</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0"/>
                  </a:ext>
                </a:extLst>
              </a:tr>
              <a:tr h="383556">
                <a:tc>
                  <a:txBody>
                    <a:bodyPr/>
                    <a:lstStyle/>
                    <a:p>
                      <a:pPr marL="0" marR="0" algn="just">
                        <a:lnSpc>
                          <a:spcPct val="115000"/>
                        </a:lnSpc>
                        <a:spcBef>
                          <a:spcPts val="0"/>
                        </a:spcBef>
                        <a:spcAft>
                          <a:spcPts val="1000"/>
                        </a:spcAft>
                        <a:buFont typeface="Arial" pitchFamily="34" charset="0"/>
                        <a:buNone/>
                      </a:pPr>
                      <a:r>
                        <a:rPr lang="en-ZA" sz="2000" dirty="0">
                          <a:latin typeface="Arial"/>
                          <a:ea typeface="Calibri"/>
                          <a:cs typeface="Times New Roman"/>
                        </a:rPr>
                        <a:t>Physical entities</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buFont typeface="Arial" pitchFamily="34" charset="0"/>
                        <a:buNone/>
                      </a:pPr>
                      <a:r>
                        <a:rPr lang="en-ZA" sz="2000">
                          <a:latin typeface="Arial"/>
                          <a:ea typeface="Calibri"/>
                          <a:cs typeface="Times New Roman"/>
                        </a:rPr>
                        <a:t>A social construct </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2977">
                <a:tc>
                  <a:txBody>
                    <a:bodyPr/>
                    <a:lstStyle/>
                    <a:p>
                      <a:pPr marL="0" marR="0" algn="just">
                        <a:lnSpc>
                          <a:spcPct val="115000"/>
                        </a:lnSpc>
                        <a:spcBef>
                          <a:spcPts val="0"/>
                        </a:spcBef>
                        <a:spcAft>
                          <a:spcPts val="1000"/>
                        </a:spcAft>
                        <a:buFont typeface="Arial" pitchFamily="34" charset="0"/>
                        <a:buNone/>
                      </a:pPr>
                      <a:r>
                        <a:rPr lang="en-ZA" sz="2000" dirty="0">
                          <a:latin typeface="Arial"/>
                          <a:ea typeface="Calibri"/>
                          <a:cs typeface="Times New Roman"/>
                        </a:rPr>
                        <a:t>Objective (positive) empirical results</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buFont typeface="Arial" pitchFamily="34" charset="0"/>
                        <a:buNone/>
                      </a:pPr>
                      <a:r>
                        <a:rPr lang="en-ZA" sz="2000" dirty="0">
                          <a:latin typeface="Arial"/>
                          <a:ea typeface="Calibri"/>
                          <a:cs typeface="Times New Roman"/>
                        </a:rPr>
                        <a:t>Subjective (interpretive) methods</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3556">
                <a:tc>
                  <a:txBody>
                    <a:bodyPr/>
                    <a:lstStyle/>
                    <a:p>
                      <a:pPr marL="0" marR="0" algn="just">
                        <a:lnSpc>
                          <a:spcPct val="115000"/>
                        </a:lnSpc>
                        <a:spcBef>
                          <a:spcPts val="0"/>
                        </a:spcBef>
                        <a:spcAft>
                          <a:spcPts val="1000"/>
                        </a:spcAft>
                        <a:buFont typeface="Arial" pitchFamily="34" charset="0"/>
                        <a:buNone/>
                      </a:pPr>
                      <a:r>
                        <a:rPr lang="en-ZA" sz="2000" dirty="0">
                          <a:latin typeface="Arial"/>
                          <a:ea typeface="Calibri"/>
                          <a:cs typeface="Times New Roman"/>
                        </a:rPr>
                        <a:t>Systematic world</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buFont typeface="Arial" pitchFamily="34" charset="0"/>
                        <a:buNone/>
                      </a:pPr>
                      <a:r>
                        <a:rPr lang="en-ZA" sz="2000">
                          <a:latin typeface="Arial"/>
                          <a:ea typeface="Calibri"/>
                          <a:cs typeface="Times New Roman"/>
                        </a:rPr>
                        <a:t>Systemic mind  </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3556">
                <a:tc>
                  <a:txBody>
                    <a:bodyPr/>
                    <a:lstStyle/>
                    <a:p>
                      <a:pPr marL="0" marR="0" algn="just">
                        <a:lnSpc>
                          <a:spcPct val="115000"/>
                        </a:lnSpc>
                        <a:spcBef>
                          <a:spcPts val="0"/>
                        </a:spcBef>
                        <a:spcAft>
                          <a:spcPts val="1000"/>
                        </a:spcAft>
                        <a:buFont typeface="Arial" pitchFamily="34" charset="0"/>
                        <a:buNone/>
                      </a:pPr>
                      <a:r>
                        <a:rPr lang="en-ZA" sz="2000" dirty="0">
                          <a:latin typeface="Arial"/>
                          <a:ea typeface="Calibri"/>
                          <a:cs typeface="Times New Roman"/>
                        </a:rPr>
                        <a:t>Rigid method</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buFont typeface="Arial" pitchFamily="34" charset="0"/>
                        <a:buNone/>
                      </a:pPr>
                      <a:r>
                        <a:rPr lang="en-ZA" sz="2000">
                          <a:latin typeface="Arial"/>
                          <a:ea typeface="Calibri"/>
                          <a:cs typeface="Times New Roman"/>
                        </a:rPr>
                        <a:t>Flexible methods</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3556">
                <a:tc>
                  <a:txBody>
                    <a:bodyPr/>
                    <a:lstStyle/>
                    <a:p>
                      <a:pPr marL="0" marR="0" algn="just">
                        <a:lnSpc>
                          <a:spcPct val="115000"/>
                        </a:lnSpc>
                        <a:spcBef>
                          <a:spcPts val="0"/>
                        </a:spcBef>
                        <a:spcAft>
                          <a:spcPts val="1000"/>
                        </a:spcAft>
                        <a:buFont typeface="Arial" pitchFamily="34" charset="0"/>
                        <a:buNone/>
                      </a:pPr>
                      <a:r>
                        <a:rPr lang="en-ZA" sz="2000">
                          <a:latin typeface="Arial"/>
                          <a:ea typeface="Calibri"/>
                          <a:cs typeface="Times New Roman"/>
                        </a:rPr>
                        <a:t>Content-oriented </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buFont typeface="Arial" pitchFamily="34" charset="0"/>
                        <a:buNone/>
                      </a:pPr>
                      <a:r>
                        <a:rPr lang="en-ZA" sz="2000" dirty="0">
                          <a:latin typeface="Arial"/>
                          <a:ea typeface="Calibri"/>
                          <a:cs typeface="Times New Roman"/>
                        </a:rPr>
                        <a:t>Process-oriented</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3556">
                <a:tc>
                  <a:txBody>
                    <a:bodyPr/>
                    <a:lstStyle/>
                    <a:p>
                      <a:pPr marL="0" marR="0" algn="just">
                        <a:lnSpc>
                          <a:spcPct val="115000"/>
                        </a:lnSpc>
                        <a:spcBef>
                          <a:spcPts val="0"/>
                        </a:spcBef>
                        <a:spcAft>
                          <a:spcPts val="1000"/>
                        </a:spcAft>
                        <a:buFont typeface="Arial" pitchFamily="34" charset="0"/>
                        <a:buNone/>
                      </a:pPr>
                      <a:r>
                        <a:rPr lang="en-ZA" sz="2000">
                          <a:latin typeface="Arial"/>
                          <a:ea typeface="Calibri"/>
                          <a:cs typeface="Times New Roman"/>
                        </a:rPr>
                        <a:t>Scientific procedures</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buFont typeface="Arial" pitchFamily="34" charset="0"/>
                        <a:buNone/>
                      </a:pPr>
                      <a:r>
                        <a:rPr lang="en-ZA" sz="2000" dirty="0">
                          <a:latin typeface="Arial"/>
                          <a:ea typeface="Calibri"/>
                          <a:cs typeface="Times New Roman"/>
                        </a:rPr>
                        <a:t>Creative/intuitive</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82977">
                <a:tc>
                  <a:txBody>
                    <a:bodyPr/>
                    <a:lstStyle/>
                    <a:p>
                      <a:pPr marL="0" marR="0" algn="just">
                        <a:lnSpc>
                          <a:spcPct val="115000"/>
                        </a:lnSpc>
                        <a:spcBef>
                          <a:spcPts val="0"/>
                        </a:spcBef>
                        <a:spcAft>
                          <a:spcPts val="1000"/>
                        </a:spcAft>
                        <a:buFont typeface="Arial" pitchFamily="34" charset="0"/>
                        <a:buNone/>
                      </a:pPr>
                      <a:r>
                        <a:rPr lang="en-ZA" sz="2000">
                          <a:latin typeface="Arial"/>
                          <a:ea typeface="Calibri"/>
                          <a:cs typeface="Times New Roman"/>
                        </a:rPr>
                        <a:t>Analyst – expert role – dominant</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buFont typeface="Arial" pitchFamily="34" charset="0"/>
                        <a:buNone/>
                      </a:pPr>
                      <a:r>
                        <a:rPr lang="en-ZA" sz="2000" dirty="0">
                          <a:latin typeface="Arial"/>
                          <a:ea typeface="Calibri"/>
                          <a:cs typeface="Times New Roman"/>
                        </a:rPr>
                        <a:t>Analyst – facilitator role - participative</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767113">
                <a:tc>
                  <a:txBody>
                    <a:bodyPr/>
                    <a:lstStyle/>
                    <a:p>
                      <a:pPr marL="0" marR="0" algn="just">
                        <a:lnSpc>
                          <a:spcPct val="115000"/>
                        </a:lnSpc>
                        <a:spcBef>
                          <a:spcPts val="0"/>
                        </a:spcBef>
                        <a:spcAft>
                          <a:spcPts val="1000"/>
                        </a:spcAft>
                        <a:buFont typeface="Arial" pitchFamily="34" charset="0"/>
                        <a:buNone/>
                      </a:pPr>
                      <a:r>
                        <a:rPr lang="en-ZA" sz="2000" dirty="0">
                          <a:latin typeface="Arial"/>
                          <a:ea typeface="Calibri"/>
                          <a:cs typeface="Times New Roman"/>
                        </a:rPr>
                        <a:t>Outcome: computer simulations &amp; models</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buFont typeface="Arial" pitchFamily="34" charset="0"/>
                        <a:buNone/>
                      </a:pPr>
                      <a:r>
                        <a:rPr lang="en-ZA" sz="2000" dirty="0">
                          <a:latin typeface="Arial"/>
                          <a:ea typeface="Calibri"/>
                          <a:cs typeface="Times New Roman"/>
                        </a:rPr>
                        <a:t>Outcome: organizational learning </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82977">
                <a:tc>
                  <a:txBody>
                    <a:bodyPr/>
                    <a:lstStyle/>
                    <a:p>
                      <a:pPr marL="0" marR="0" algn="just">
                        <a:lnSpc>
                          <a:spcPct val="115000"/>
                        </a:lnSpc>
                        <a:spcBef>
                          <a:spcPts val="0"/>
                        </a:spcBef>
                        <a:spcAft>
                          <a:spcPts val="1000"/>
                        </a:spcAft>
                        <a:buFont typeface="Arial" pitchFamily="34" charset="0"/>
                        <a:buNone/>
                      </a:pPr>
                      <a:r>
                        <a:rPr lang="en-ZA" sz="2000" dirty="0">
                          <a:latin typeface="Arial"/>
                          <a:ea typeface="Calibri"/>
                          <a:cs typeface="Times New Roman"/>
                        </a:rPr>
                        <a:t>One ‘single and optimum’ solution</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buFont typeface="Arial" pitchFamily="34" charset="0"/>
                        <a:buNone/>
                      </a:pPr>
                      <a:r>
                        <a:rPr lang="en-ZA" sz="2000">
                          <a:latin typeface="Arial"/>
                          <a:ea typeface="Calibri"/>
                          <a:cs typeface="Times New Roman"/>
                        </a:rPr>
                        <a:t>Number of possible solutions</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83556">
                <a:tc>
                  <a:txBody>
                    <a:bodyPr/>
                    <a:lstStyle/>
                    <a:p>
                      <a:pPr marL="0" marR="0" algn="just">
                        <a:lnSpc>
                          <a:spcPct val="115000"/>
                        </a:lnSpc>
                        <a:spcBef>
                          <a:spcPts val="0"/>
                        </a:spcBef>
                        <a:spcAft>
                          <a:spcPts val="1000"/>
                        </a:spcAft>
                        <a:buFont typeface="Arial" pitchFamily="34" charset="0"/>
                        <a:buNone/>
                      </a:pPr>
                      <a:r>
                        <a:rPr lang="en-ZA" sz="2000" dirty="0">
                          <a:latin typeface="Arial"/>
                          <a:ea typeface="Calibri"/>
                          <a:cs typeface="Times New Roman"/>
                        </a:rPr>
                        <a:t>Do the thing </a:t>
                      </a:r>
                      <a:r>
                        <a:rPr lang="en-ZA" sz="2000" i="1" dirty="0">
                          <a:latin typeface="Arial"/>
                          <a:ea typeface="Calibri"/>
                          <a:cs typeface="Times New Roman"/>
                        </a:rPr>
                        <a:t>right</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buFont typeface="Arial" pitchFamily="34" charset="0"/>
                        <a:buNone/>
                      </a:pPr>
                      <a:r>
                        <a:rPr lang="en-ZA" sz="2000" dirty="0">
                          <a:latin typeface="Arial"/>
                          <a:ea typeface="Calibri"/>
                          <a:cs typeface="Times New Roman"/>
                        </a:rPr>
                        <a:t>Do the </a:t>
                      </a:r>
                      <a:r>
                        <a:rPr lang="en-ZA" sz="2000" i="1" dirty="0">
                          <a:latin typeface="Arial"/>
                          <a:ea typeface="Calibri"/>
                          <a:cs typeface="Times New Roman"/>
                        </a:rPr>
                        <a:t>right</a:t>
                      </a:r>
                      <a:r>
                        <a:rPr lang="en-ZA" sz="2000" dirty="0">
                          <a:latin typeface="Arial"/>
                          <a:ea typeface="Calibri"/>
                          <a:cs typeface="Times New Roman"/>
                        </a:rPr>
                        <a:t> thing</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2248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dirty="0" smtClean="0"/>
              <a:t>Cont…</a:t>
            </a:r>
            <a:endParaRPr lang="en-US" sz="2800" dirty="0"/>
          </a:p>
        </p:txBody>
      </p:sp>
      <p:graphicFrame>
        <p:nvGraphicFramePr>
          <p:cNvPr id="6" name="Content Placeholder 5"/>
          <p:cNvGraphicFramePr>
            <a:graphicFrameLocks noGrp="1"/>
          </p:cNvGraphicFramePr>
          <p:nvPr>
            <p:ph idx="1"/>
          </p:nvPr>
        </p:nvGraphicFramePr>
        <p:xfrm>
          <a:off x="457200" y="1447803"/>
          <a:ext cx="8534400" cy="5199842"/>
        </p:xfrm>
        <a:graphic>
          <a:graphicData uri="http://schemas.openxmlformats.org/drawingml/2006/table">
            <a:tbl>
              <a:tblPr/>
              <a:tblGrid>
                <a:gridCol w="2075935">
                  <a:extLst>
                    <a:ext uri="{9D8B030D-6E8A-4147-A177-3AD203B41FA5}">
                      <a16:colId xmlns:a16="http://schemas.microsoft.com/office/drawing/2014/main" val="20000"/>
                    </a:ext>
                  </a:extLst>
                </a:gridCol>
                <a:gridCol w="1845276">
                  <a:extLst>
                    <a:ext uri="{9D8B030D-6E8A-4147-A177-3AD203B41FA5}">
                      <a16:colId xmlns:a16="http://schemas.microsoft.com/office/drawing/2014/main" val="20001"/>
                    </a:ext>
                  </a:extLst>
                </a:gridCol>
                <a:gridCol w="4613189">
                  <a:extLst>
                    <a:ext uri="{9D8B030D-6E8A-4147-A177-3AD203B41FA5}">
                      <a16:colId xmlns:a16="http://schemas.microsoft.com/office/drawing/2014/main" val="20002"/>
                    </a:ext>
                  </a:extLst>
                </a:gridCol>
              </a:tblGrid>
              <a:tr h="441379">
                <a:tc gridSpan="3">
                  <a:txBody>
                    <a:bodyPr/>
                    <a:lstStyle/>
                    <a:p>
                      <a:pPr marL="0" marR="0" algn="ctr">
                        <a:lnSpc>
                          <a:spcPct val="115000"/>
                        </a:lnSpc>
                        <a:spcBef>
                          <a:spcPts val="0"/>
                        </a:spcBef>
                        <a:spcAft>
                          <a:spcPts val="0"/>
                        </a:spcAft>
                        <a:tabLst>
                          <a:tab pos="604520" algn="l"/>
                        </a:tabLst>
                      </a:pPr>
                      <a:r>
                        <a:rPr lang="en-US" sz="1800" b="1" dirty="0">
                          <a:latin typeface="Times New Roman"/>
                          <a:ea typeface="Calibri"/>
                          <a:cs typeface="Times New Roman"/>
                        </a:rPr>
                        <a:t>Hard versus soft systems</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1379">
                <a:tc>
                  <a:txBody>
                    <a:bodyPr/>
                    <a:lstStyle/>
                    <a:p>
                      <a:pPr marL="0" marR="0">
                        <a:lnSpc>
                          <a:spcPct val="115000"/>
                        </a:lnSpc>
                        <a:spcBef>
                          <a:spcPts val="0"/>
                        </a:spcBef>
                        <a:spcAft>
                          <a:spcPts val="0"/>
                        </a:spcAft>
                        <a:tabLst>
                          <a:tab pos="604520" algn="l"/>
                        </a:tabLst>
                      </a:pPr>
                      <a:endParaRPr lang="en-US" sz="1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04520" algn="l"/>
                        </a:tabLst>
                      </a:pPr>
                      <a:r>
                        <a:rPr lang="en-US" sz="1800" b="1">
                          <a:latin typeface="Times New Roman"/>
                          <a:ea typeface="Calibri"/>
                          <a:cs typeface="Times New Roman"/>
                        </a:rPr>
                        <a:t>Hard systems</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latin typeface="Times New Roman"/>
                          <a:ea typeface="Calibri"/>
                          <a:cs typeface="Times New Roman"/>
                        </a:rPr>
                        <a:t>Soft systems</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1379">
                <a:tc>
                  <a:txBody>
                    <a:bodyPr/>
                    <a:lstStyle/>
                    <a:p>
                      <a:pPr marL="0" marR="0">
                        <a:lnSpc>
                          <a:spcPct val="115000"/>
                        </a:lnSpc>
                        <a:spcBef>
                          <a:spcPts val="0"/>
                        </a:spcBef>
                        <a:spcAft>
                          <a:spcPts val="0"/>
                        </a:spcAft>
                        <a:tabLst>
                          <a:tab pos="604520" algn="l"/>
                        </a:tabLst>
                      </a:pPr>
                      <a:r>
                        <a:rPr lang="en-US" sz="1800">
                          <a:latin typeface="Times New Roman"/>
                          <a:ea typeface="Calibri"/>
                          <a:cs typeface="Times New Roman"/>
                        </a:rPr>
                        <a:t>System objectives</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04520" algn="l"/>
                        </a:tabLst>
                      </a:pPr>
                      <a:r>
                        <a:rPr lang="en-US" sz="1800">
                          <a:latin typeface="Times New Roman"/>
                          <a:ea typeface="Calibri"/>
                          <a:cs typeface="Times New Roman"/>
                        </a:rPr>
                        <a:t>Predefined</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Times New Roman"/>
                          <a:ea typeface="Calibri"/>
                          <a:cs typeface="Times New Roman"/>
                        </a:rPr>
                        <a:t>Variable, according to the purpose of the system</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1379">
                <a:tc>
                  <a:txBody>
                    <a:bodyPr/>
                    <a:lstStyle/>
                    <a:p>
                      <a:pPr marL="0" marR="0">
                        <a:lnSpc>
                          <a:spcPct val="115000"/>
                        </a:lnSpc>
                        <a:spcBef>
                          <a:spcPts val="0"/>
                        </a:spcBef>
                        <a:spcAft>
                          <a:spcPts val="0"/>
                        </a:spcAft>
                        <a:tabLst>
                          <a:tab pos="604520" algn="l"/>
                        </a:tabLst>
                      </a:pPr>
                      <a:r>
                        <a:rPr lang="en-US" sz="1800">
                          <a:latin typeface="Times New Roman"/>
                          <a:ea typeface="Calibri"/>
                          <a:cs typeface="Times New Roman"/>
                        </a:rPr>
                        <a:t>System elements</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04520" algn="l"/>
                        </a:tabLst>
                      </a:pPr>
                      <a:r>
                        <a:rPr lang="en-US" sz="1800">
                          <a:latin typeface="Times New Roman"/>
                          <a:ea typeface="Calibri"/>
                          <a:cs typeface="Times New Roman"/>
                        </a:rPr>
                        <a:t>Fixed Variable</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04520" algn="l"/>
                        </a:tabLst>
                      </a:pPr>
                      <a:r>
                        <a:rPr lang="en-US" sz="1800">
                          <a:latin typeface="Times New Roman"/>
                          <a:ea typeface="Calibri"/>
                          <a:cs typeface="Times New Roman"/>
                        </a:rPr>
                        <a:t>according to the purpose of the system</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1379">
                <a:tc>
                  <a:txBody>
                    <a:bodyPr/>
                    <a:lstStyle/>
                    <a:p>
                      <a:pPr marL="0" marR="0">
                        <a:lnSpc>
                          <a:spcPct val="115000"/>
                        </a:lnSpc>
                        <a:spcBef>
                          <a:spcPts val="0"/>
                        </a:spcBef>
                        <a:spcAft>
                          <a:spcPts val="0"/>
                        </a:spcAft>
                        <a:tabLst>
                          <a:tab pos="604520" algn="l"/>
                        </a:tabLst>
                      </a:pPr>
                      <a:r>
                        <a:rPr lang="en-US" sz="1800">
                          <a:latin typeface="Times New Roman"/>
                          <a:ea typeface="Calibri"/>
                          <a:cs typeface="Times New Roman"/>
                        </a:rPr>
                        <a:t>System environment</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04520" algn="l"/>
                        </a:tabLst>
                      </a:pPr>
                      <a:r>
                        <a:rPr lang="en-US" sz="1800">
                          <a:latin typeface="Times New Roman"/>
                          <a:ea typeface="Calibri"/>
                          <a:cs typeface="Times New Roman"/>
                        </a:rPr>
                        <a:t>Not relevant </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Times New Roman"/>
                          <a:ea typeface="Calibri"/>
                          <a:cs typeface="Times New Roman"/>
                        </a:rPr>
                        <a:t>Relevant and, owing to focus, arbitrary</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1379">
                <a:tc>
                  <a:txBody>
                    <a:bodyPr/>
                    <a:lstStyle/>
                    <a:p>
                      <a:pPr marL="0" marR="0">
                        <a:lnSpc>
                          <a:spcPct val="115000"/>
                        </a:lnSpc>
                        <a:spcBef>
                          <a:spcPts val="0"/>
                        </a:spcBef>
                        <a:spcAft>
                          <a:spcPts val="0"/>
                        </a:spcAft>
                        <a:tabLst>
                          <a:tab pos="604520" algn="l"/>
                        </a:tabLst>
                      </a:pPr>
                      <a:r>
                        <a:rPr lang="en-US" sz="1800">
                          <a:latin typeface="Times New Roman"/>
                          <a:ea typeface="Calibri"/>
                          <a:cs typeface="Times New Roman"/>
                        </a:rPr>
                        <a:t>System boundaries</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04520" algn="l"/>
                        </a:tabLst>
                      </a:pPr>
                      <a:r>
                        <a:rPr lang="en-US" sz="1800">
                          <a:latin typeface="Times New Roman"/>
                          <a:ea typeface="Calibri"/>
                          <a:cs typeface="Times New Roman"/>
                        </a:rPr>
                        <a:t>Fixed Variable</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04520" algn="l"/>
                        </a:tabLst>
                      </a:pPr>
                      <a:r>
                        <a:rPr lang="en-US" sz="1800">
                          <a:latin typeface="Times New Roman"/>
                          <a:ea typeface="Calibri"/>
                          <a:cs typeface="Times New Roman"/>
                        </a:rPr>
                        <a:t>Variable, according to the purpose of the system</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59949">
                <a:tc>
                  <a:txBody>
                    <a:bodyPr/>
                    <a:lstStyle/>
                    <a:p>
                      <a:pPr marL="0" marR="0">
                        <a:lnSpc>
                          <a:spcPct val="115000"/>
                        </a:lnSpc>
                        <a:spcBef>
                          <a:spcPts val="0"/>
                        </a:spcBef>
                        <a:spcAft>
                          <a:spcPts val="0"/>
                        </a:spcAft>
                        <a:tabLst>
                          <a:tab pos="604520" algn="l"/>
                        </a:tabLst>
                      </a:pPr>
                      <a:r>
                        <a:rPr lang="en-US" sz="1800">
                          <a:latin typeface="Times New Roman"/>
                          <a:ea typeface="Calibri"/>
                          <a:cs typeface="Times New Roman"/>
                        </a:rPr>
                        <a:t>System relations</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04520" algn="l"/>
                        </a:tabLst>
                      </a:pPr>
                      <a:r>
                        <a:rPr lang="en-US" sz="1800">
                          <a:latin typeface="Times New Roman"/>
                          <a:ea typeface="Calibri"/>
                          <a:cs typeface="Times New Roman"/>
                        </a:rPr>
                        <a:t>Fixed linkage mechanisms</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04520" algn="l"/>
                        </a:tabLst>
                      </a:pPr>
                      <a:r>
                        <a:rPr lang="en-US" sz="1800">
                          <a:latin typeface="Times New Roman"/>
                          <a:ea typeface="Calibri"/>
                          <a:cs typeface="Times New Roman"/>
                        </a:rPr>
                        <a:t>Chaotic variable interaction</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89924">
                <a:tc>
                  <a:txBody>
                    <a:bodyPr/>
                    <a:lstStyle/>
                    <a:p>
                      <a:pPr marL="0" marR="0">
                        <a:lnSpc>
                          <a:spcPct val="115000"/>
                        </a:lnSpc>
                        <a:spcBef>
                          <a:spcPts val="0"/>
                        </a:spcBef>
                        <a:spcAft>
                          <a:spcPts val="0"/>
                        </a:spcAft>
                        <a:tabLst>
                          <a:tab pos="604520" algn="l"/>
                        </a:tabLst>
                      </a:pPr>
                      <a:r>
                        <a:rPr lang="en-US" sz="1800">
                          <a:latin typeface="Times New Roman"/>
                          <a:ea typeface="Calibri"/>
                          <a:cs typeface="Times New Roman"/>
                        </a:rPr>
                        <a:t>System performance</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04520" algn="l"/>
                        </a:tabLst>
                      </a:pPr>
                      <a:r>
                        <a:rPr lang="en-US" sz="1800">
                          <a:latin typeface="Times New Roman"/>
                          <a:ea typeface="Calibri"/>
                          <a:cs typeface="Times New Roman"/>
                        </a:rPr>
                        <a:t>Fixed through input–output relations</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04520" algn="l"/>
                        </a:tabLst>
                      </a:pPr>
                      <a:r>
                        <a:rPr lang="en-US" sz="1800" dirty="0">
                          <a:latin typeface="Times New Roman"/>
                          <a:ea typeface="Calibri"/>
                          <a:cs typeface="Times New Roman"/>
                        </a:rPr>
                        <a:t>Determined by structure and objectives</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901695">
                <a:tc gridSpan="3">
                  <a:txBody>
                    <a:bodyPr/>
                    <a:lstStyle/>
                    <a:p>
                      <a:pPr marL="0" marR="0">
                        <a:lnSpc>
                          <a:spcPct val="115000"/>
                        </a:lnSpc>
                        <a:spcBef>
                          <a:spcPts val="0"/>
                        </a:spcBef>
                        <a:spcAft>
                          <a:spcPts val="0"/>
                        </a:spcAft>
                        <a:tabLst>
                          <a:tab pos="604520" algn="l"/>
                        </a:tabLst>
                      </a:pPr>
                      <a:r>
                        <a:rPr lang="en-US" sz="2400" i="0" kern="1200" baseline="0" dirty="0" smtClean="0">
                          <a:solidFill>
                            <a:schemeClr val="tx1"/>
                          </a:solidFill>
                          <a:latin typeface="Times New Roman" pitchFamily="18" charset="0"/>
                          <a:ea typeface="+mn-ea"/>
                          <a:cs typeface="Times New Roman" pitchFamily="18" charset="0"/>
                        </a:rPr>
                        <a:t>Source: </a:t>
                      </a:r>
                      <a:r>
                        <a:rPr lang="en-US" sz="2400" i="0" kern="1200" baseline="0" dirty="0" err="1" smtClean="0">
                          <a:solidFill>
                            <a:schemeClr val="tx1"/>
                          </a:solidFill>
                          <a:latin typeface="Times New Roman" pitchFamily="18" charset="0"/>
                          <a:ea typeface="+mn-ea"/>
                          <a:cs typeface="Times New Roman" pitchFamily="18" charset="0"/>
                        </a:rPr>
                        <a:t>Hartwich</a:t>
                      </a:r>
                      <a:r>
                        <a:rPr lang="en-US" sz="2400" i="0" kern="1200" baseline="0" dirty="0" smtClean="0">
                          <a:solidFill>
                            <a:schemeClr val="tx1"/>
                          </a:solidFill>
                          <a:latin typeface="Times New Roman" pitchFamily="18" charset="0"/>
                          <a:ea typeface="+mn-ea"/>
                          <a:cs typeface="Times New Roman" pitchFamily="18" charset="0"/>
                        </a:rPr>
                        <a:t> and </a:t>
                      </a:r>
                      <a:r>
                        <a:rPr lang="en-US" sz="2400" i="0" kern="1200" baseline="0" dirty="0" err="1" smtClean="0">
                          <a:solidFill>
                            <a:schemeClr val="tx1"/>
                          </a:solidFill>
                          <a:latin typeface="Times New Roman" pitchFamily="18" charset="0"/>
                          <a:ea typeface="+mn-ea"/>
                          <a:cs typeface="Times New Roman" pitchFamily="18" charset="0"/>
                        </a:rPr>
                        <a:t>Meijerink</a:t>
                      </a:r>
                      <a:r>
                        <a:rPr lang="en-US" sz="2400" i="0" kern="1200" baseline="0" dirty="0" smtClean="0">
                          <a:solidFill>
                            <a:schemeClr val="tx1"/>
                          </a:solidFill>
                          <a:latin typeface="Times New Roman" pitchFamily="18" charset="0"/>
                          <a:ea typeface="+mn-ea"/>
                          <a:cs typeface="Times New Roman" pitchFamily="18" charset="0"/>
                        </a:rPr>
                        <a:t>, 1999.</a:t>
                      </a:r>
                      <a:endParaRPr lang="en-US" sz="2000" i="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tabLst>
                          <a:tab pos="604520" algn="l"/>
                        </a:tabLs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tabLst>
                          <a:tab pos="604520" algn="l"/>
                        </a:tabLs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0498559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fontScale="90000"/>
          </a:bodyPr>
          <a:lstStyle/>
          <a:p>
            <a:pPr lvl="1" algn="ctr" rtl="0">
              <a:spcBef>
                <a:spcPct val="0"/>
              </a:spcBef>
            </a:pPr>
            <a:r>
              <a:rPr lang="en-US" sz="2800" b="1" dirty="0" smtClean="0"/>
              <a:t>Assumptions in soft systems methodology (SSM)</a:t>
            </a:r>
            <a:endParaRPr lang="en-US" sz="2800" b="1" dirty="0"/>
          </a:p>
        </p:txBody>
      </p:sp>
      <p:sp>
        <p:nvSpPr>
          <p:cNvPr id="3" name="Content Placeholder 2"/>
          <p:cNvSpPr>
            <a:spLocks noGrp="1"/>
          </p:cNvSpPr>
          <p:nvPr>
            <p:ph idx="1"/>
          </p:nvPr>
        </p:nvSpPr>
        <p:spPr>
          <a:xfrm>
            <a:off x="304800" y="1143000"/>
            <a:ext cx="8382000" cy="4983163"/>
          </a:xfrm>
        </p:spPr>
        <p:txBody>
          <a:bodyPr>
            <a:normAutofit fontScale="92500" lnSpcReduction="10000"/>
          </a:bodyPr>
          <a:lstStyle/>
          <a:p>
            <a:pPr algn="just"/>
            <a:r>
              <a:rPr lang="en-US" sz="2800" dirty="0" smtClean="0"/>
              <a:t>There are five assumptions in the application of the soft systems methodology in the knowledge management process. </a:t>
            </a:r>
          </a:p>
          <a:p>
            <a:pPr marL="514350" indent="-514350" algn="just">
              <a:buFont typeface="+mj-lt"/>
              <a:buAutoNum type="arabicPeriod"/>
            </a:pPr>
            <a:r>
              <a:rPr lang="en-US" sz="3000" dirty="0" smtClean="0"/>
              <a:t>It is the process of managing, taking a particular view on what managing is and what a knowledge manager does. Knowledge manager in any field of activity is reacting and trying to cope with an ever-changing flux of interacting events and ideas. Managing means reacting to the flux: perceiving and evaluating it, deciding up on action which itself becomes part of the on-going ideas/events in flux, leading to new perceptions and evaluations and further actions.</a:t>
            </a:r>
            <a:endParaRPr lang="en-US" sz="30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471064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2800" dirty="0" smtClean="0"/>
              <a:t>Cont…</a:t>
            </a:r>
            <a:endParaRPr lang="en-US" sz="2800" dirty="0"/>
          </a:p>
        </p:txBody>
      </p:sp>
      <p:sp>
        <p:nvSpPr>
          <p:cNvPr id="3" name="Content Placeholder 2"/>
          <p:cNvSpPr>
            <a:spLocks noGrp="1"/>
          </p:cNvSpPr>
          <p:nvPr>
            <p:ph idx="1"/>
          </p:nvPr>
        </p:nvSpPr>
        <p:spPr>
          <a:xfrm>
            <a:off x="152400" y="762000"/>
            <a:ext cx="8839200" cy="5791200"/>
          </a:xfrm>
        </p:spPr>
        <p:txBody>
          <a:bodyPr>
            <a:normAutofit fontScale="77500" lnSpcReduction="20000"/>
          </a:bodyPr>
          <a:lstStyle/>
          <a:p>
            <a:pPr marL="514350" indent="-514350" algn="just">
              <a:buNone/>
            </a:pPr>
            <a:r>
              <a:rPr lang="en-US" dirty="0" smtClean="0"/>
              <a:t>2. Given the above broad view of meaning SSM assumes that different individuals, being relatively autonomous, make different evaluations leading to different actions. The manager has to hope with these differences.</a:t>
            </a:r>
          </a:p>
          <a:p>
            <a:pPr marL="514350" indent="-514350" algn="just"/>
            <a:r>
              <a:rPr lang="en-US" dirty="0" smtClean="0"/>
              <a:t>The figure shows the interaction of events and ideas through time leading to new decisions and action. This indicates how knowledge required to solve old problems may not be relevant to solve new problems. </a:t>
            </a:r>
          </a:p>
          <a:p>
            <a:pPr marL="514350" indent="-514350" algn="just"/>
            <a:r>
              <a:rPr lang="en-US" dirty="0" smtClean="0"/>
              <a:t>Thus, new knowledge needs to be generated to solve new problems through time. For instance, we need a new crop variety to perform under moisture stress or a new antivirus for a newly invented computer virus. </a:t>
            </a:r>
          </a:p>
          <a:p>
            <a:pPr marL="514350" indent="-514350" algn="just"/>
            <a:r>
              <a:rPr lang="en-US" dirty="0" smtClean="0"/>
              <a:t>The knowledge manager should either invest in the creation of knowledge needed to solve the problems or search where this knowledge is available in a larger system or learn from others who experienced similar problem and the knowledge they used. </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757487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3200" dirty="0" smtClean="0"/>
              <a:t>Fig: Life world: a flux of interacting events and ideas</a:t>
            </a:r>
            <a:endParaRPr lang="en-US" sz="32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5842" name="Picture 2"/>
          <p:cNvPicPr>
            <a:picLocks noChangeAspect="1" noChangeArrowheads="1"/>
          </p:cNvPicPr>
          <p:nvPr/>
        </p:nvPicPr>
        <p:blipFill>
          <a:blip r:embed="rId2"/>
          <a:srcRect/>
          <a:stretch>
            <a:fillRect/>
          </a:stretch>
        </p:blipFill>
        <p:spPr bwMode="auto">
          <a:xfrm>
            <a:off x="457200" y="1524000"/>
            <a:ext cx="8229600" cy="2814639"/>
          </a:xfrm>
          <a:prstGeom prst="rect">
            <a:avLst/>
          </a:prstGeom>
          <a:noFill/>
          <a:ln w="9525">
            <a:noFill/>
            <a:miter lim="800000"/>
            <a:headEnd/>
            <a:tailEnd/>
          </a:ln>
          <a:effectLst/>
        </p:spPr>
      </p:pic>
    </p:spTree>
    <p:extLst>
      <p:ext uri="{BB962C8B-B14F-4D97-AF65-F5344CB8AC3E}">
        <p14:creationId xmlns:p14="http://schemas.microsoft.com/office/powerpoint/2010/main" val="104942898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t>Cont…</a:t>
            </a:r>
            <a:endParaRPr lang="en-US" sz="2400" dirty="0"/>
          </a:p>
        </p:txBody>
      </p:sp>
      <p:sp>
        <p:nvSpPr>
          <p:cNvPr id="3" name="Content Placeholder 2"/>
          <p:cNvSpPr>
            <a:spLocks noGrp="1"/>
          </p:cNvSpPr>
          <p:nvPr>
            <p:ph idx="1"/>
          </p:nvPr>
        </p:nvSpPr>
        <p:spPr>
          <a:xfrm>
            <a:off x="228600" y="914400"/>
            <a:ext cx="8458200" cy="5211763"/>
          </a:xfrm>
        </p:spPr>
        <p:txBody>
          <a:bodyPr>
            <a:normAutofit fontScale="85000" lnSpcReduction="20000"/>
          </a:bodyPr>
          <a:lstStyle/>
          <a:p>
            <a:pPr algn="just">
              <a:buNone/>
            </a:pPr>
            <a:r>
              <a:rPr lang="en-US" dirty="0" smtClean="0"/>
              <a:t>3. The systems ideas are helpful in consciously articulating the processes of knowledge management. As a system connects actors trying to improve performance within or across organizations their interaction enhances knowledge management through creation or sharing knowledge.  </a:t>
            </a:r>
          </a:p>
          <a:p>
            <a:pPr algn="just">
              <a:buNone/>
            </a:pPr>
            <a:endParaRPr lang="en-US" dirty="0" smtClean="0"/>
          </a:p>
          <a:p>
            <a:pPr algn="just">
              <a:buNone/>
            </a:pPr>
            <a:r>
              <a:rPr lang="en-US" dirty="0" smtClean="0"/>
              <a:t>4.	The concept of SSM is largely rooted in that of the “designed and natural” systems. But the concepts of those systems lack adequacy in describing the complex human situations. The new concept going along these two systems is “human activity system” aiming at constituting interconnected links to contribute to a purposeful whole. </a:t>
            </a:r>
          </a:p>
          <a:p>
            <a:pPr algn="just"/>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56003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2800" dirty="0" smtClean="0"/>
              <a:t>Cont…</a:t>
            </a:r>
            <a:endParaRPr lang="en-US" sz="2800" dirty="0"/>
          </a:p>
        </p:txBody>
      </p:sp>
      <p:sp>
        <p:nvSpPr>
          <p:cNvPr id="3" name="Content Placeholder 2"/>
          <p:cNvSpPr>
            <a:spLocks noGrp="1"/>
          </p:cNvSpPr>
          <p:nvPr>
            <p:ph idx="1"/>
          </p:nvPr>
        </p:nvSpPr>
        <p:spPr>
          <a:xfrm>
            <a:off x="457200" y="1143000"/>
            <a:ext cx="8458200" cy="4983163"/>
          </a:xfrm>
        </p:spPr>
        <p:txBody>
          <a:bodyPr>
            <a:normAutofit/>
          </a:bodyPr>
          <a:lstStyle/>
          <a:p>
            <a:pPr algn="just">
              <a:buNone/>
            </a:pPr>
            <a:r>
              <a:rPr lang="en-US" sz="2800" dirty="0" smtClean="0"/>
              <a:t>5. SSM learns by comparing pure models of purposeful activity (in the form of models </a:t>
            </a:r>
            <a:r>
              <a:rPr lang="en-US" sz="2800" smtClean="0"/>
              <a:t>of Human Activity </a:t>
            </a:r>
            <a:r>
              <a:rPr lang="en-US" sz="2800" dirty="0" smtClean="0"/>
              <a:t>S</a:t>
            </a:r>
            <a:r>
              <a:rPr lang="en-US" sz="2800" smtClean="0"/>
              <a:t>ystems </a:t>
            </a:r>
            <a:r>
              <a:rPr lang="en-US" sz="2800" dirty="0" smtClean="0"/>
              <a:t>(</a:t>
            </a:r>
            <a:r>
              <a:rPr lang="en-US" sz="2800" smtClean="0"/>
              <a:t>HAS)) </a:t>
            </a:r>
            <a:r>
              <a:rPr lang="en-US" sz="2800" dirty="0" smtClean="0"/>
              <a:t>with perceptions of what is going on in a real world problem situation.</a:t>
            </a:r>
          </a:p>
          <a:p>
            <a:pPr algn="just">
              <a:buNone/>
            </a:pPr>
            <a:endParaRPr lang="en-US" sz="2800" dirty="0" smtClean="0"/>
          </a:p>
          <a:p>
            <a:pPr algn="just">
              <a:buNone/>
            </a:pPr>
            <a:r>
              <a:rPr lang="en-US" sz="2800" dirty="0" smtClean="0"/>
              <a:t>   The knowledge manager can look into these alternatives for action (changes to be introduced) to prevent crime based on their costs and benefits in promoting behavioral change to potential criminals who could otherwise be a threat to the peace and security of the society. </a:t>
            </a:r>
          </a:p>
          <a:p>
            <a:pPr algn="just">
              <a:buNone/>
            </a:pPr>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5673652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dirty="0" smtClean="0"/>
              <a:t>Cont…</a:t>
            </a:r>
            <a:endParaRPr lang="en-US" sz="2800" dirty="0"/>
          </a:p>
        </p:txBody>
      </p:sp>
      <p:sp>
        <p:nvSpPr>
          <p:cNvPr id="3" name="Content Placeholder 2"/>
          <p:cNvSpPr>
            <a:spLocks noGrp="1"/>
          </p:cNvSpPr>
          <p:nvPr>
            <p:ph idx="1"/>
          </p:nvPr>
        </p:nvSpPr>
        <p:spPr>
          <a:xfrm>
            <a:off x="304800" y="990600"/>
            <a:ext cx="8382000" cy="5135563"/>
          </a:xfrm>
        </p:spPr>
        <p:txBody>
          <a:bodyPr>
            <a:normAutofit/>
          </a:bodyPr>
          <a:lstStyle/>
          <a:p>
            <a:pPr algn="just">
              <a:buNone/>
            </a:pPr>
            <a:r>
              <a:rPr lang="en-US" sz="2800" dirty="0" smtClean="0"/>
              <a:t>6. SSM is an articulation of a complex social process in which assumptions about the world - the relevant myths and meanings as well as logic of achieving purposes that are expressed in the systems models- are teased out, challenged and tested.</a:t>
            </a:r>
          </a:p>
          <a:p>
            <a:pPr algn="just">
              <a:buNone/>
            </a:pPr>
            <a:endParaRPr lang="en-US" sz="2800" dirty="0" smtClean="0"/>
          </a:p>
          <a:p>
            <a:pPr algn="just"/>
            <a:r>
              <a:rPr lang="en-US" sz="2800" dirty="0" smtClean="0"/>
              <a:t> This makes the methodology having a real participatory nature.</a:t>
            </a:r>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972354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fontScale="90000"/>
          </a:bodyPr>
          <a:lstStyle/>
          <a:p>
            <a:pPr lvl="1" algn="ctr" rtl="0">
              <a:spcBef>
                <a:spcPct val="0"/>
              </a:spcBef>
            </a:pPr>
            <a:r>
              <a:rPr lang="en-US" sz="3200" b="1" dirty="0" smtClean="0"/>
              <a:t>Stages of </a:t>
            </a:r>
            <a:r>
              <a:rPr lang="en-US" sz="3200" b="1" dirty="0"/>
              <a:t>Soft Systems </a:t>
            </a:r>
            <a:r>
              <a:rPr lang="en-US" sz="3200" b="1" dirty="0" smtClean="0"/>
              <a:t>Methodology (SSM) </a:t>
            </a:r>
            <a:endParaRPr lang="en-US" sz="3200" b="1" dirty="0"/>
          </a:p>
        </p:txBody>
      </p:sp>
      <p:sp>
        <p:nvSpPr>
          <p:cNvPr id="3" name="Content Placeholder 2"/>
          <p:cNvSpPr>
            <a:spLocks noGrp="1"/>
          </p:cNvSpPr>
          <p:nvPr>
            <p:ph idx="1"/>
          </p:nvPr>
        </p:nvSpPr>
        <p:spPr>
          <a:xfrm>
            <a:off x="304800" y="990600"/>
            <a:ext cx="8382000" cy="5867400"/>
          </a:xfrm>
        </p:spPr>
        <p:txBody>
          <a:bodyPr/>
          <a:lstStyle/>
          <a:p>
            <a:pPr algn="just"/>
            <a:r>
              <a:rPr lang="en-US" sz="2800" dirty="0" smtClean="0"/>
              <a:t>Since SSM supplements “experience” by an explicit use of systems thinking, it involves “ debate that helps to define changes which would bring about improvement, and seeks to motivate people to take action to implement the defined changes.</a:t>
            </a:r>
          </a:p>
          <a:p>
            <a:pPr algn="just"/>
            <a:r>
              <a:rPr lang="en-US" sz="2800" dirty="0" smtClean="0"/>
              <a:t>There are seven stages in SSM. </a:t>
            </a:r>
          </a:p>
          <a:p>
            <a:pPr algn="just"/>
            <a:r>
              <a:rPr lang="en-US" sz="2800" dirty="0" smtClean="0"/>
              <a:t>Users of the SSM cycle do not necessarily move straight forward from stay 1 to 7 because for different problem situations different stages can be emphasized. </a:t>
            </a:r>
          </a:p>
          <a:p>
            <a:pPr algn="just"/>
            <a:r>
              <a:rPr lang="en-US" sz="2800" dirty="0" smtClean="0"/>
              <a:t>It embraces flexibility as far as the logical connection b/n stages are kept in mind.</a:t>
            </a:r>
          </a:p>
          <a:p>
            <a:pPr algn="just"/>
            <a:endParaRPr lang="en-US" sz="2800" dirty="0" smtClean="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571273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200" dirty="0" smtClean="0"/>
              <a:t>The seven stages in SSM</a:t>
            </a:r>
            <a:endParaRPr lang="en-US" sz="3200" dirty="0"/>
          </a:p>
        </p:txBody>
      </p:sp>
      <p:sp>
        <p:nvSpPr>
          <p:cNvPr id="3" name="Content Placeholder 2"/>
          <p:cNvSpPr>
            <a:spLocks noGrp="1"/>
          </p:cNvSpPr>
          <p:nvPr>
            <p:ph idx="1"/>
          </p:nvPr>
        </p:nvSpPr>
        <p:spPr>
          <a:xfrm>
            <a:off x="304800" y="838200"/>
            <a:ext cx="8534400" cy="5287963"/>
          </a:xfrm>
        </p:spPr>
        <p:txBody>
          <a:bodyPr>
            <a:noAutofit/>
          </a:bodyPr>
          <a:lstStyle/>
          <a:p>
            <a:pPr marL="514350" lvl="0" indent="-514350" algn="just">
              <a:buFont typeface="+mj-lt"/>
              <a:buAutoNum type="arabicPeriod"/>
            </a:pPr>
            <a:r>
              <a:rPr lang="en-US" sz="2800" dirty="0" smtClean="0"/>
              <a:t>Identifying the problematic situation that it is desired to intervene in</a:t>
            </a:r>
          </a:p>
          <a:p>
            <a:pPr marL="514350" lvl="0" indent="-514350" algn="just">
              <a:buFont typeface="+mj-lt"/>
              <a:buAutoNum type="arabicPeriod"/>
            </a:pPr>
            <a:r>
              <a:rPr lang="en-US" sz="2800" dirty="0" smtClean="0"/>
              <a:t>Researching the situation and building a 'rich picture' (interpretive representation) of it</a:t>
            </a:r>
          </a:p>
          <a:p>
            <a:pPr marL="514350" lvl="0" indent="-514350" algn="just">
              <a:buFont typeface="+mj-lt"/>
              <a:buAutoNum type="arabicPeriod"/>
            </a:pPr>
            <a:r>
              <a:rPr lang="en-US" sz="2800" dirty="0" smtClean="0"/>
              <a:t>Selecting perspectives and building 'root definitions' (key processes that need to take place within the desired system)</a:t>
            </a:r>
          </a:p>
          <a:p>
            <a:pPr marL="514350" lvl="0" indent="-514350" algn="just">
              <a:buFont typeface="+mj-lt"/>
              <a:buAutoNum type="arabicPeriod"/>
            </a:pPr>
            <a:r>
              <a:rPr lang="en-US" sz="2800" dirty="0" smtClean="0"/>
              <a:t>Developing a conceptual model of the change system</a:t>
            </a:r>
          </a:p>
          <a:p>
            <a:pPr marL="514350" lvl="0" indent="-514350" algn="just">
              <a:buFont typeface="+mj-lt"/>
              <a:buAutoNum type="arabicPeriod"/>
            </a:pPr>
            <a:r>
              <a:rPr lang="en-US" sz="2800" dirty="0" smtClean="0"/>
              <a:t>Comparing the model with the real-world situation</a:t>
            </a:r>
          </a:p>
          <a:p>
            <a:pPr marL="514350" lvl="0" indent="-514350" algn="just">
              <a:buFont typeface="+mj-lt"/>
              <a:buAutoNum type="arabicPeriod"/>
            </a:pPr>
            <a:r>
              <a:rPr lang="en-US" sz="2800" dirty="0" smtClean="0"/>
              <a:t>Defining the changes to be implemented</a:t>
            </a:r>
          </a:p>
          <a:p>
            <a:pPr marL="514350" lvl="0" indent="-514350" algn="just">
              <a:buFont typeface="+mj-lt"/>
              <a:buAutoNum type="arabicPeriod"/>
            </a:pPr>
            <a:r>
              <a:rPr lang="en-US" sz="2800" dirty="0" smtClean="0"/>
              <a:t>Taking action.</a:t>
            </a:r>
          </a:p>
          <a:p>
            <a:pPr algn="just"/>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E8406-0FB6-4CEE-B9E3-1DBE99B9EC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98498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2067</TotalTime>
  <Words>7506</Words>
  <Application>Microsoft Office PowerPoint</Application>
  <PresentationFormat>On-screen Show (4:3)</PresentationFormat>
  <Paragraphs>1572</Paragraphs>
  <Slides>125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125</vt:i4>
      </vt:variant>
    </vt:vector>
  </HeadingPairs>
  <TitlesOfParts>
    <vt:vector size="130" baseType="lpstr">
      <vt:lpstr>Arial</vt:lpstr>
      <vt:lpstr>Calibri</vt:lpstr>
      <vt:lpstr>Times New Roman</vt:lpstr>
      <vt:lpstr>Wingdings</vt:lpstr>
      <vt:lpstr>Office Theme</vt:lpstr>
      <vt:lpstr>Agricultural Knowledge and Innovation system </vt:lpstr>
      <vt:lpstr>Definition of a system </vt:lpstr>
      <vt:lpstr>Characteristics of System</vt:lpstr>
      <vt:lpstr>System</vt:lpstr>
      <vt:lpstr>PowerPoint Presentation</vt:lpstr>
      <vt:lpstr>PowerPoint Presentation</vt:lpstr>
      <vt:lpstr>Kinds of systems</vt:lpstr>
      <vt:lpstr>Open system</vt:lpstr>
      <vt:lpstr>Overview of the Open System of an Organization </vt:lpstr>
      <vt:lpstr>Closed system</vt:lpstr>
      <vt:lpstr>Exercise</vt:lpstr>
      <vt:lpstr>System as observable matter</vt:lpstr>
      <vt:lpstr>System as unobservable mind image</vt:lpstr>
      <vt:lpstr>PowerPoint Presentation</vt:lpstr>
      <vt:lpstr>Emergent properties of a system</vt:lpstr>
      <vt:lpstr>PowerPoint Presentation</vt:lpstr>
      <vt:lpstr>Scientific paradigms</vt:lpstr>
      <vt:lpstr>Positivism</vt:lpstr>
      <vt:lpstr>PowerPoint Presentation</vt:lpstr>
      <vt:lpstr>Limitations of Positivism</vt:lpstr>
      <vt:lpstr>Post -positivism</vt:lpstr>
      <vt:lpstr>Interpretivism</vt:lpstr>
      <vt:lpstr>Constructivism</vt:lpstr>
      <vt:lpstr>PowerPoint Presentation</vt:lpstr>
      <vt:lpstr>Dual continuum of research philosophies</vt:lpstr>
      <vt:lpstr>Change in professionalism </vt:lpstr>
      <vt:lpstr>PowerPoint Presentation</vt:lpstr>
      <vt:lpstr>PowerPoint Presentation</vt:lpstr>
      <vt:lpstr>PowerPoint Presentation</vt:lpstr>
      <vt:lpstr>PowerPoint Presentation</vt:lpstr>
      <vt:lpstr>Relativism</vt:lpstr>
      <vt:lpstr>Chapter Two The challenges to extension science and its preoccupation with knowledge Systems</vt:lpstr>
      <vt:lpstr>Models of Extension</vt:lpstr>
      <vt:lpstr>Models of Extension Services</vt:lpstr>
      <vt:lpstr>Agricultural extension models –method of service provision &amp; providers</vt:lpstr>
      <vt:lpstr>Agricultural extension models –sources of funds for each model</vt:lpstr>
      <vt:lpstr>PowerPoint Presentation</vt:lpstr>
      <vt:lpstr>PowerPoint Presentation</vt:lpstr>
      <vt:lpstr>Knowledge Dynamics</vt:lpstr>
      <vt:lpstr>PowerPoint Presentation</vt:lpstr>
      <vt:lpstr>PowerPoint Presentation</vt:lpstr>
      <vt:lpstr>PowerPoint Presentation</vt:lpstr>
      <vt:lpstr>Knowledge Processes</vt:lpstr>
      <vt:lpstr>PowerPoint Presentation</vt:lpstr>
      <vt:lpstr>Knowledge Systems perspectives</vt:lpstr>
      <vt:lpstr>  Chapter Three Knowledge Systems and Natural Resource Management  </vt:lpstr>
      <vt:lpstr>PowerPoint Presentation</vt:lpstr>
      <vt:lpstr>Conflict resolution on common resource use</vt:lpstr>
      <vt:lpstr>PowerPoint Presentation</vt:lpstr>
      <vt:lpstr>How are conflicts resolved in your area?</vt:lpstr>
      <vt:lpstr>Note:</vt:lpstr>
      <vt:lpstr>CONFLICT OVER NATURAL RESOURCES</vt:lpstr>
      <vt:lpstr>DIFFERENT OPTIONS FOR MANAGING CONFLICT</vt:lpstr>
      <vt:lpstr>PowerPoint Presentation</vt:lpstr>
      <vt:lpstr>Continuum of conflict management approaches </vt:lpstr>
      <vt:lpstr> The ten steps of collaborative conflict 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dilemma in watershed management</vt:lpstr>
      <vt:lpstr> Practical: Simulation exercise on conflict resolution </vt:lpstr>
      <vt:lpstr>End</vt:lpstr>
      <vt:lpstr>   Chapter Four  Strengths and weaknesses of AKIS   </vt:lpstr>
      <vt:lpstr>PowerPoint Presentation</vt:lpstr>
      <vt:lpstr>knowledge triangle</vt:lpstr>
      <vt:lpstr>PowerPoint Presentation</vt:lpstr>
      <vt:lpstr>Weaknesses of AKIS</vt:lpstr>
      <vt:lpstr>Some concepts about AKIS</vt:lpstr>
      <vt:lpstr>PowerPoint Presentation</vt:lpstr>
      <vt:lpstr>End</vt:lpstr>
      <vt:lpstr>   Chapter Five Reasons for Studying Agricultural Knowledge Systems   </vt:lpstr>
      <vt:lpstr>An Agricultural Innovation System</vt:lpstr>
      <vt:lpstr>Why do we study Agricultural Knowledge Systems?</vt:lpstr>
      <vt:lpstr>Designing and implementing agricultural policy</vt:lpstr>
      <vt:lpstr>PowerPoint Presentation</vt:lpstr>
      <vt:lpstr>PowerPoint Presentation</vt:lpstr>
      <vt:lpstr>Promoting sustainable changes</vt:lpstr>
      <vt:lpstr>Improving institutions’ performance</vt:lpstr>
      <vt:lpstr>The following things can be studied</vt:lpstr>
      <vt:lpstr>End</vt:lpstr>
      <vt:lpstr>  Chapter Six  Soft Systems Practices in Development Intervention   </vt:lpstr>
      <vt:lpstr>Cont…</vt:lpstr>
      <vt:lpstr>Cont…</vt:lpstr>
      <vt:lpstr>Cont…</vt:lpstr>
      <vt:lpstr>Cont…</vt:lpstr>
      <vt:lpstr>Cont…</vt:lpstr>
      <vt:lpstr>Assumptions in soft systems methodology (SSM)</vt:lpstr>
      <vt:lpstr>Cont…</vt:lpstr>
      <vt:lpstr>Fig: Life world: a flux of interacting events and ideas</vt:lpstr>
      <vt:lpstr>Cont…</vt:lpstr>
      <vt:lpstr>Cont…</vt:lpstr>
      <vt:lpstr>Cont…</vt:lpstr>
      <vt:lpstr>Stages of Soft Systems Methodology (SSM) </vt:lpstr>
      <vt:lpstr>The seven stages in SSM</vt:lpstr>
      <vt:lpstr>Stages 1 &amp; 2: Finding out (Sense making)</vt:lpstr>
      <vt:lpstr>Cont…</vt:lpstr>
      <vt:lpstr>CATWOE</vt:lpstr>
      <vt:lpstr>Cont…</vt:lpstr>
      <vt:lpstr>Stage 4: Building Conceptual Models</vt:lpstr>
      <vt:lpstr>Cont…</vt:lpstr>
      <vt:lpstr>Stage   5: Comparing models and “Reality”</vt:lpstr>
      <vt:lpstr>Stage 6. Defining changes</vt:lpstr>
      <vt:lpstr>Stage 7: Taking action</vt:lpstr>
      <vt:lpstr>End </vt:lpstr>
      <vt:lpstr>Chapter Seven Indigenous and Scientific Knowledge Systems </vt:lpstr>
      <vt:lpstr>PowerPoint Presentation</vt:lpstr>
      <vt:lpstr>PowerPoint Presentation</vt:lpstr>
      <vt:lpstr>Differences between indigenous knowledge (IK) and scientific knowledge (SK)</vt:lpstr>
      <vt:lpstr>Substantive grounds</vt:lpstr>
      <vt:lpstr>Methodological and epistemological differences</vt:lpstr>
      <vt:lpstr>Contextual differences</vt:lpstr>
      <vt:lpstr>Similarities between IK and SK</vt:lpstr>
      <vt:lpstr>PowerPoint Presentation</vt:lpstr>
      <vt:lpstr>Local group networks and information management</vt:lpstr>
      <vt:lpstr>PowerPoint Presentation</vt:lpstr>
      <vt:lpstr>Status of Indigenous knowledge </vt:lpstr>
      <vt:lpstr>Decisions when using IK in Projects</vt:lpstr>
      <vt:lpstr>Major Difficulties and Challenges in IKs</vt:lpstr>
      <vt:lpstr>How to elevate the status of IK?   “Local solutions to local problems”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Historical Development of Systems Thinking</dc:title>
  <dc:creator>user</dc:creator>
  <cp:lastModifiedBy>Tenagne Computer</cp:lastModifiedBy>
  <cp:revision>54</cp:revision>
  <dcterms:created xsi:type="dcterms:W3CDTF">2016-03-17T16:08:56Z</dcterms:created>
  <dcterms:modified xsi:type="dcterms:W3CDTF">2020-05-16T04:01:26Z</dcterms:modified>
  <cp:contentStatus/>
</cp:coreProperties>
</file>