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775" r:id="rId3"/>
    <p:sldId id="776" r:id="rId4"/>
    <p:sldId id="777" r:id="rId5"/>
    <p:sldId id="678" r:id="rId6"/>
    <p:sldId id="679" r:id="rId7"/>
    <p:sldId id="778" r:id="rId8"/>
    <p:sldId id="680" r:id="rId9"/>
    <p:sldId id="681" r:id="rId10"/>
    <p:sldId id="682" r:id="rId11"/>
    <p:sldId id="683" r:id="rId12"/>
    <p:sldId id="684" r:id="rId13"/>
    <p:sldId id="685" r:id="rId14"/>
    <p:sldId id="686" r:id="rId15"/>
    <p:sldId id="687" r:id="rId16"/>
    <p:sldId id="688" r:id="rId17"/>
    <p:sldId id="689" r:id="rId18"/>
    <p:sldId id="690" r:id="rId19"/>
    <p:sldId id="692" r:id="rId20"/>
    <p:sldId id="693" r:id="rId21"/>
    <p:sldId id="717" r:id="rId22"/>
    <p:sldId id="718" r:id="rId23"/>
    <p:sldId id="694" r:id="rId24"/>
    <p:sldId id="695" r:id="rId25"/>
    <p:sldId id="696" r:id="rId26"/>
    <p:sldId id="697" r:id="rId27"/>
    <p:sldId id="698" r:id="rId28"/>
    <p:sldId id="699" r:id="rId29"/>
    <p:sldId id="7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9" autoAdjust="0"/>
    <p:restoredTop sz="94660"/>
  </p:normalViewPr>
  <p:slideViewPr>
    <p:cSldViewPr snapToGrid="0">
      <p:cViewPr varScale="1">
        <p:scale>
          <a:sx n="69" d="100"/>
          <a:sy n="69" d="100"/>
        </p:scale>
        <p:origin x="4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EE49-271C-4818-B91E-BB35B13988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B852D-CE8A-4729-B21B-417FE686C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6C97D2-0D84-456A-8747-297D543D64FA}"/>
              </a:ext>
            </a:extLst>
          </p:cNvPr>
          <p:cNvSpPr>
            <a:spLocks noGrp="1"/>
          </p:cNvSpPr>
          <p:nvPr>
            <p:ph type="dt" sz="half" idx="10"/>
          </p:nvPr>
        </p:nvSpPr>
        <p:spPr/>
        <p:txBody>
          <a:bodyPr/>
          <a:lstStyle/>
          <a:p>
            <a:fld id="{60993D5C-7D50-4DD8-93C3-79B2B079BBD9}" type="datetimeFigureOut">
              <a:rPr lang="en-US" smtClean="0"/>
              <a:t>4/22/2020</a:t>
            </a:fld>
            <a:endParaRPr lang="en-US"/>
          </a:p>
        </p:txBody>
      </p:sp>
      <p:sp>
        <p:nvSpPr>
          <p:cNvPr id="5" name="Footer Placeholder 4">
            <a:extLst>
              <a:ext uri="{FF2B5EF4-FFF2-40B4-BE49-F238E27FC236}">
                <a16:creationId xmlns:a16="http://schemas.microsoft.com/office/drawing/2014/main" id="{5FFC7487-7BAD-47AC-AEB2-8CCD29E6F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EDEDD-E393-4812-B3CC-BEEAD329DE0E}"/>
              </a:ext>
            </a:extLst>
          </p:cNvPr>
          <p:cNvSpPr>
            <a:spLocks noGrp="1"/>
          </p:cNvSpPr>
          <p:nvPr>
            <p:ph type="sldNum" sz="quarter" idx="12"/>
          </p:nvPr>
        </p:nvSpPr>
        <p:spPr/>
        <p:txBody>
          <a:bodyPr/>
          <a:lstStyle/>
          <a:p>
            <a:fld id="{BF265F1E-D750-40A4-A1EB-E38B6F0028C1}" type="slidenum">
              <a:rPr lang="en-US" smtClean="0"/>
              <a:t>‹#›</a:t>
            </a:fld>
            <a:endParaRPr lang="en-US"/>
          </a:p>
        </p:txBody>
      </p:sp>
    </p:spTree>
    <p:extLst>
      <p:ext uri="{BB962C8B-B14F-4D97-AF65-F5344CB8AC3E}">
        <p14:creationId xmlns:p14="http://schemas.microsoft.com/office/powerpoint/2010/main" val="1992052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331B-D07A-4E60-9D02-5B50E7955C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91CD0A-9C91-4534-92F6-19933D82EC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E45DD-9460-491E-8789-B5212D37FC0C}"/>
              </a:ext>
            </a:extLst>
          </p:cNvPr>
          <p:cNvSpPr>
            <a:spLocks noGrp="1"/>
          </p:cNvSpPr>
          <p:nvPr>
            <p:ph type="dt" sz="half" idx="10"/>
          </p:nvPr>
        </p:nvSpPr>
        <p:spPr/>
        <p:txBody>
          <a:bodyPr/>
          <a:lstStyle/>
          <a:p>
            <a:fld id="{60993D5C-7D50-4DD8-93C3-79B2B079BBD9}" type="datetimeFigureOut">
              <a:rPr lang="en-US" smtClean="0"/>
              <a:t>4/22/2020</a:t>
            </a:fld>
            <a:endParaRPr lang="en-US"/>
          </a:p>
        </p:txBody>
      </p:sp>
      <p:sp>
        <p:nvSpPr>
          <p:cNvPr id="5" name="Footer Placeholder 4">
            <a:extLst>
              <a:ext uri="{FF2B5EF4-FFF2-40B4-BE49-F238E27FC236}">
                <a16:creationId xmlns:a16="http://schemas.microsoft.com/office/drawing/2014/main" id="{B9ED83F9-9FA6-4B33-9537-F0B232E84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734F9-CA77-467F-BA52-2E5688A726D4}"/>
              </a:ext>
            </a:extLst>
          </p:cNvPr>
          <p:cNvSpPr>
            <a:spLocks noGrp="1"/>
          </p:cNvSpPr>
          <p:nvPr>
            <p:ph type="sldNum" sz="quarter" idx="12"/>
          </p:nvPr>
        </p:nvSpPr>
        <p:spPr/>
        <p:txBody>
          <a:bodyPr/>
          <a:lstStyle/>
          <a:p>
            <a:fld id="{BF265F1E-D750-40A4-A1EB-E38B6F0028C1}" type="slidenum">
              <a:rPr lang="en-US" smtClean="0"/>
              <a:t>‹#›</a:t>
            </a:fld>
            <a:endParaRPr lang="en-US"/>
          </a:p>
        </p:txBody>
      </p:sp>
    </p:spTree>
    <p:extLst>
      <p:ext uri="{BB962C8B-B14F-4D97-AF65-F5344CB8AC3E}">
        <p14:creationId xmlns:p14="http://schemas.microsoft.com/office/powerpoint/2010/main" val="1176784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62DD7B-30AD-46CC-8090-7400988316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79CFD-628D-49BE-9CF9-445BDCBBBA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C0D22-B74C-41BB-87C7-568DA0F167C0}"/>
              </a:ext>
            </a:extLst>
          </p:cNvPr>
          <p:cNvSpPr>
            <a:spLocks noGrp="1"/>
          </p:cNvSpPr>
          <p:nvPr>
            <p:ph type="dt" sz="half" idx="10"/>
          </p:nvPr>
        </p:nvSpPr>
        <p:spPr/>
        <p:txBody>
          <a:bodyPr/>
          <a:lstStyle/>
          <a:p>
            <a:fld id="{60993D5C-7D50-4DD8-93C3-79B2B079BBD9}" type="datetimeFigureOut">
              <a:rPr lang="en-US" smtClean="0"/>
              <a:t>4/22/2020</a:t>
            </a:fld>
            <a:endParaRPr lang="en-US"/>
          </a:p>
        </p:txBody>
      </p:sp>
      <p:sp>
        <p:nvSpPr>
          <p:cNvPr id="5" name="Footer Placeholder 4">
            <a:extLst>
              <a:ext uri="{FF2B5EF4-FFF2-40B4-BE49-F238E27FC236}">
                <a16:creationId xmlns:a16="http://schemas.microsoft.com/office/drawing/2014/main" id="{CFD4EA9B-555E-4F4A-B4EC-7DFE6AD79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58A6C-D9DE-4156-BF5F-73BF019EBA1F}"/>
              </a:ext>
            </a:extLst>
          </p:cNvPr>
          <p:cNvSpPr>
            <a:spLocks noGrp="1"/>
          </p:cNvSpPr>
          <p:nvPr>
            <p:ph type="sldNum" sz="quarter" idx="12"/>
          </p:nvPr>
        </p:nvSpPr>
        <p:spPr/>
        <p:txBody>
          <a:bodyPr/>
          <a:lstStyle/>
          <a:p>
            <a:fld id="{BF265F1E-D750-40A4-A1EB-E38B6F0028C1}" type="slidenum">
              <a:rPr lang="en-US" smtClean="0"/>
              <a:t>‹#›</a:t>
            </a:fld>
            <a:endParaRPr lang="en-US"/>
          </a:p>
        </p:txBody>
      </p:sp>
    </p:spTree>
    <p:extLst>
      <p:ext uri="{BB962C8B-B14F-4D97-AF65-F5344CB8AC3E}">
        <p14:creationId xmlns:p14="http://schemas.microsoft.com/office/powerpoint/2010/main" val="3473234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871531" y="1196752"/>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871531" y="292494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49251DD1-3562-46D2-9175-E466B11A8339}" type="datetime2">
              <a:rPr lang="en-IN" smtClean="0"/>
              <a:pPr/>
              <a:t>Wednesday, 22 April 2020</a:t>
            </a:fld>
            <a:endParaRPr lang="en-IN"/>
          </a:p>
        </p:txBody>
      </p:sp>
      <p:sp>
        <p:nvSpPr>
          <p:cNvPr id="20" name="Footer Placeholder 19"/>
          <p:cNvSpPr>
            <a:spLocks noGrp="1"/>
          </p:cNvSpPr>
          <p:nvPr>
            <p:ph type="ftr" sz="quarter" idx="11"/>
          </p:nvPr>
        </p:nvSpPr>
        <p:spPr/>
        <p:txBody>
          <a:bodyPr/>
          <a:lstStyle/>
          <a:p>
            <a:endParaRPr lang="en-IN"/>
          </a:p>
        </p:txBody>
      </p:sp>
      <p:sp>
        <p:nvSpPr>
          <p:cNvPr id="10" name="Slide Number Placeholder 9"/>
          <p:cNvSpPr>
            <a:spLocks noGrp="1"/>
          </p:cNvSpPr>
          <p:nvPr>
            <p:ph type="sldNum" sz="quarter" idx="12"/>
          </p:nvPr>
        </p:nvSpPr>
        <p:spPr/>
        <p:txBody>
          <a:bodyPr/>
          <a:lstStyle/>
          <a:p>
            <a:fld id="{0F71C6F4-D92A-4511-824B-164ED8D41036}" type="slidenum">
              <a:rPr lang="en-IN" smtClean="0"/>
              <a:pPr/>
              <a:t>‹#›</a:t>
            </a:fld>
            <a:endParaRPr lang="en-IN"/>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85247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7488" y="276970"/>
            <a:ext cx="10424096" cy="706090"/>
          </a:xfrm>
        </p:spPr>
        <p:txBody>
          <a:bodyPr>
            <a:normAutofit/>
          </a:bodyPr>
          <a:lstStyle>
            <a:lvl1pPr>
              <a:defRPr sz="2800"/>
            </a:lvl1pPr>
            <a:extLst/>
          </a:lstStyle>
          <a:p>
            <a:r>
              <a:rPr kumimoji="0" lang="en-US" dirty="0"/>
              <a:t>Click to edit Master title style</a:t>
            </a:r>
          </a:p>
        </p:txBody>
      </p:sp>
      <p:sp>
        <p:nvSpPr>
          <p:cNvPr id="3" name="Content Placeholder 2"/>
          <p:cNvSpPr>
            <a:spLocks noGrp="1"/>
          </p:cNvSpPr>
          <p:nvPr>
            <p:ph idx="1"/>
          </p:nvPr>
        </p:nvSpPr>
        <p:spPr>
          <a:xfrm>
            <a:off x="1487488" y="1196963"/>
            <a:ext cx="10369152" cy="4968552"/>
          </a:xfrm>
        </p:spPr>
        <p:txBody>
          <a:bodyPr/>
          <a:lstStyle>
            <a:lvl1pPr>
              <a:defRPr sz="2600">
                <a:solidFill>
                  <a:schemeClr val="accent5">
                    <a:lumMod val="60000"/>
                    <a:lumOff val="40000"/>
                  </a:schemeClr>
                </a:solidFill>
              </a:defRPr>
            </a:lvl1pPr>
            <a:lvl2pPr>
              <a:defRPr sz="2400">
                <a:solidFill>
                  <a:srgbClr val="00B0F0"/>
                </a:solidFill>
              </a:defRPr>
            </a:lvl2pPr>
            <a:lvl3pPr>
              <a:defRPr sz="2200">
                <a:solidFill>
                  <a:srgbClr val="7030A0"/>
                </a:solidFill>
              </a:defRPr>
            </a:lvl3pPr>
            <a:lvl4pPr>
              <a:defRPr>
                <a:solidFill>
                  <a:srgbClr val="FF0000"/>
                </a:solidFill>
              </a:defRPr>
            </a:lvl4pPr>
            <a:lvl5pPr>
              <a:defRPr sz="18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1" y="6472989"/>
            <a:ext cx="1371601" cy="385011"/>
          </a:xfrm>
        </p:spPr>
        <p:txBody>
          <a:bodyPr/>
          <a:lstStyle>
            <a:lvl1pPr>
              <a:defRPr sz="2200"/>
            </a:lvl1pPr>
          </a:lstStyle>
          <a:p>
            <a:r>
              <a:rPr lang="en-IN"/>
              <a:t>14-May-18</a:t>
            </a:r>
            <a:endParaRPr lang="en-IN" dirty="0"/>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3215057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dirty="0"/>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C9FBDB0-3B5F-400F-9BD5-948CDC5A74FE}" type="datetime2">
              <a:rPr lang="en-IN" smtClean="0"/>
              <a:pPr/>
              <a:t>Wednesday, 22 April 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247896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13FFFC-D547-44F8-847F-729009F00761}" type="datetime2">
              <a:rPr lang="en-IN" smtClean="0"/>
              <a:pPr/>
              <a:t>Wednesday, 22 April 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2534788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B14356D-FC7E-44B9-AB36-40FED1B458DE}" type="datetime2">
              <a:rPr lang="en-IN" smtClean="0"/>
              <a:pPr/>
              <a:t>Wednesday, 22 April 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1250960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B10C4759-1340-462C-A6DB-13F241846653}" type="datetime2">
              <a:rPr lang="en-IN" smtClean="0"/>
              <a:pPr/>
              <a:t>Wednesday, 22 April 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980748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ACD9B90E-3BF1-4625-921E-25F9068B43DF}" type="datetime2">
              <a:rPr lang="en-IN" smtClean="0"/>
              <a:pPr/>
              <a:t>Wednesday, 22 April 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F71C6F4-D92A-4511-824B-164ED8D41036}" type="slidenum">
              <a:rPr lang="en-IN" smtClean="0"/>
              <a:pPr/>
              <a:t>‹#›</a:t>
            </a:fld>
            <a:endParaRPr lang="en-IN"/>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416662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4D09B1B-E725-4C3A-9788-5506DEE736D4}" type="datetime2">
              <a:rPr lang="en-IN" smtClean="0"/>
              <a:pPr/>
              <a:t>Wednesday, 22 April 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120800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84CF-88DE-4EC8-B8C3-754D7E15BB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41D8B-CE4C-4FEE-9028-077B01EDA6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D5D03-E961-45B8-B47B-8D01D8DDB3CF}"/>
              </a:ext>
            </a:extLst>
          </p:cNvPr>
          <p:cNvSpPr>
            <a:spLocks noGrp="1"/>
          </p:cNvSpPr>
          <p:nvPr>
            <p:ph type="dt" sz="half" idx="10"/>
          </p:nvPr>
        </p:nvSpPr>
        <p:spPr/>
        <p:txBody>
          <a:bodyPr/>
          <a:lstStyle/>
          <a:p>
            <a:fld id="{60993D5C-7D50-4DD8-93C3-79B2B079BBD9}" type="datetimeFigureOut">
              <a:rPr lang="en-US" smtClean="0"/>
              <a:t>4/22/2020</a:t>
            </a:fld>
            <a:endParaRPr lang="en-US"/>
          </a:p>
        </p:txBody>
      </p:sp>
      <p:sp>
        <p:nvSpPr>
          <p:cNvPr id="5" name="Footer Placeholder 4">
            <a:extLst>
              <a:ext uri="{FF2B5EF4-FFF2-40B4-BE49-F238E27FC236}">
                <a16:creationId xmlns:a16="http://schemas.microsoft.com/office/drawing/2014/main" id="{9D092C4E-2458-46C1-9041-13FEA56DB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A4C46-EEAE-4620-B3E3-969972C22891}"/>
              </a:ext>
            </a:extLst>
          </p:cNvPr>
          <p:cNvSpPr>
            <a:spLocks noGrp="1"/>
          </p:cNvSpPr>
          <p:nvPr>
            <p:ph type="sldNum" sz="quarter" idx="12"/>
          </p:nvPr>
        </p:nvSpPr>
        <p:spPr/>
        <p:txBody>
          <a:bodyPr/>
          <a:lstStyle/>
          <a:p>
            <a:fld id="{BF265F1E-D750-40A4-A1EB-E38B6F0028C1}" type="slidenum">
              <a:rPr lang="en-US" smtClean="0"/>
              <a:t>‹#›</a:t>
            </a:fld>
            <a:endParaRPr lang="en-US"/>
          </a:p>
        </p:txBody>
      </p:sp>
    </p:spTree>
    <p:extLst>
      <p:ext uri="{BB962C8B-B14F-4D97-AF65-F5344CB8AC3E}">
        <p14:creationId xmlns:p14="http://schemas.microsoft.com/office/powerpoint/2010/main" val="2543608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dirty="0"/>
              <a:t>Click to edit Master title style</a:t>
            </a:r>
          </a:p>
        </p:txBody>
      </p:sp>
      <p:sp>
        <p:nvSpPr>
          <p:cNvPr id="5" name="Date Placeholder 4"/>
          <p:cNvSpPr>
            <a:spLocks noGrp="1"/>
          </p:cNvSpPr>
          <p:nvPr>
            <p:ph type="dt" sz="half" idx="10"/>
          </p:nvPr>
        </p:nvSpPr>
        <p:spPr/>
        <p:txBody>
          <a:bodyPr/>
          <a:lstStyle/>
          <a:p>
            <a:fld id="{086A5702-9871-4F19-9391-6E39985E4E55}" type="datetime2">
              <a:rPr lang="en-IN" smtClean="0"/>
              <a:pPr/>
              <a:t>Wednesday, 22 April 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71C6F4-D92A-4511-824B-164ED8D41036}" type="slidenum">
              <a:rPr lang="en-IN" smtClean="0"/>
              <a:pPr/>
              <a:t>‹#›</a:t>
            </a:fld>
            <a:endParaRPr lang="en-IN"/>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423458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09D4169-2B43-46E0-965A-FB74B411EBD1}" type="datetime2">
              <a:rPr lang="en-IN" smtClean="0"/>
              <a:pPr/>
              <a:t>Wednesday, 22 April 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1729984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29C115C-D3D7-45AB-B413-4C395914D9F9}" type="datetime2">
              <a:rPr lang="en-IN" smtClean="0"/>
              <a:pPr/>
              <a:t>Wednesday, 22 April 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218051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6CC8-F3DB-4949-AB38-9E3FD38CB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B86CF9-61EE-4FDE-A386-467D25ABD0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ACF13-F3F9-4D74-87CF-144432265624}"/>
              </a:ext>
            </a:extLst>
          </p:cNvPr>
          <p:cNvSpPr>
            <a:spLocks noGrp="1"/>
          </p:cNvSpPr>
          <p:nvPr>
            <p:ph type="dt" sz="half" idx="10"/>
          </p:nvPr>
        </p:nvSpPr>
        <p:spPr/>
        <p:txBody>
          <a:bodyPr/>
          <a:lstStyle/>
          <a:p>
            <a:fld id="{60993D5C-7D50-4DD8-93C3-79B2B079BBD9}" type="datetimeFigureOut">
              <a:rPr lang="en-US" smtClean="0"/>
              <a:t>4/22/2020</a:t>
            </a:fld>
            <a:endParaRPr lang="en-US"/>
          </a:p>
        </p:txBody>
      </p:sp>
      <p:sp>
        <p:nvSpPr>
          <p:cNvPr id="5" name="Footer Placeholder 4">
            <a:extLst>
              <a:ext uri="{FF2B5EF4-FFF2-40B4-BE49-F238E27FC236}">
                <a16:creationId xmlns:a16="http://schemas.microsoft.com/office/drawing/2014/main" id="{064034C7-C9E0-4CB2-8B90-A7C0F1764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8FE66-7C98-4F1A-964A-3EA7A6EB12D7}"/>
              </a:ext>
            </a:extLst>
          </p:cNvPr>
          <p:cNvSpPr>
            <a:spLocks noGrp="1"/>
          </p:cNvSpPr>
          <p:nvPr>
            <p:ph type="sldNum" sz="quarter" idx="12"/>
          </p:nvPr>
        </p:nvSpPr>
        <p:spPr/>
        <p:txBody>
          <a:bodyPr/>
          <a:lstStyle/>
          <a:p>
            <a:fld id="{BF265F1E-D750-40A4-A1EB-E38B6F0028C1}" type="slidenum">
              <a:rPr lang="en-US" smtClean="0"/>
              <a:t>‹#›</a:t>
            </a:fld>
            <a:endParaRPr lang="en-US"/>
          </a:p>
        </p:txBody>
      </p:sp>
    </p:spTree>
    <p:extLst>
      <p:ext uri="{BB962C8B-B14F-4D97-AF65-F5344CB8AC3E}">
        <p14:creationId xmlns:p14="http://schemas.microsoft.com/office/powerpoint/2010/main" val="2674783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10F02-BC91-44B0-81B7-A857935CD1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54F61-2C42-414B-A30B-BBC5956529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6BEB61-E0D6-48AB-AC46-FF4C209A2B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78FF51-F64F-4A3D-8DB7-7DD43AECA617}"/>
              </a:ext>
            </a:extLst>
          </p:cNvPr>
          <p:cNvSpPr>
            <a:spLocks noGrp="1"/>
          </p:cNvSpPr>
          <p:nvPr>
            <p:ph type="dt" sz="half" idx="10"/>
          </p:nvPr>
        </p:nvSpPr>
        <p:spPr/>
        <p:txBody>
          <a:bodyPr/>
          <a:lstStyle/>
          <a:p>
            <a:fld id="{60993D5C-7D50-4DD8-93C3-79B2B079BBD9}" type="datetimeFigureOut">
              <a:rPr lang="en-US" smtClean="0"/>
              <a:t>4/22/2020</a:t>
            </a:fld>
            <a:endParaRPr lang="en-US"/>
          </a:p>
        </p:txBody>
      </p:sp>
      <p:sp>
        <p:nvSpPr>
          <p:cNvPr id="6" name="Footer Placeholder 5">
            <a:extLst>
              <a:ext uri="{FF2B5EF4-FFF2-40B4-BE49-F238E27FC236}">
                <a16:creationId xmlns:a16="http://schemas.microsoft.com/office/drawing/2014/main" id="{E8E43EB8-DA0B-497E-B425-90FE0127E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E6A2E3-9274-453C-91BB-F5855E3D9BBE}"/>
              </a:ext>
            </a:extLst>
          </p:cNvPr>
          <p:cNvSpPr>
            <a:spLocks noGrp="1"/>
          </p:cNvSpPr>
          <p:nvPr>
            <p:ph type="sldNum" sz="quarter" idx="12"/>
          </p:nvPr>
        </p:nvSpPr>
        <p:spPr/>
        <p:txBody>
          <a:bodyPr/>
          <a:lstStyle/>
          <a:p>
            <a:fld id="{BF265F1E-D750-40A4-A1EB-E38B6F0028C1}" type="slidenum">
              <a:rPr lang="en-US" smtClean="0"/>
              <a:t>‹#›</a:t>
            </a:fld>
            <a:endParaRPr lang="en-US"/>
          </a:p>
        </p:txBody>
      </p:sp>
    </p:spTree>
    <p:extLst>
      <p:ext uri="{BB962C8B-B14F-4D97-AF65-F5344CB8AC3E}">
        <p14:creationId xmlns:p14="http://schemas.microsoft.com/office/powerpoint/2010/main" val="1185836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9F7E5-17DD-4DBB-B490-3F5C68736D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644F06-35A0-40A7-BD3A-60B89793A5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17FA64-1283-4E11-899F-54F2DB62FC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2DA067-51B3-4368-AF6D-024EE45D38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5026F-E135-404C-A44E-A3D3E7FD9F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870F48-060B-43E3-89DD-7FDEA99A29D2}"/>
              </a:ext>
            </a:extLst>
          </p:cNvPr>
          <p:cNvSpPr>
            <a:spLocks noGrp="1"/>
          </p:cNvSpPr>
          <p:nvPr>
            <p:ph type="dt" sz="half" idx="10"/>
          </p:nvPr>
        </p:nvSpPr>
        <p:spPr/>
        <p:txBody>
          <a:bodyPr/>
          <a:lstStyle/>
          <a:p>
            <a:fld id="{60993D5C-7D50-4DD8-93C3-79B2B079BBD9}" type="datetimeFigureOut">
              <a:rPr lang="en-US" smtClean="0"/>
              <a:t>4/22/2020</a:t>
            </a:fld>
            <a:endParaRPr lang="en-US"/>
          </a:p>
        </p:txBody>
      </p:sp>
      <p:sp>
        <p:nvSpPr>
          <p:cNvPr id="8" name="Footer Placeholder 7">
            <a:extLst>
              <a:ext uri="{FF2B5EF4-FFF2-40B4-BE49-F238E27FC236}">
                <a16:creationId xmlns:a16="http://schemas.microsoft.com/office/drawing/2014/main" id="{98AC28DA-2E97-4436-81FF-971E8C7E60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6EA9B8-F999-401C-A52C-DC4516219D8E}"/>
              </a:ext>
            </a:extLst>
          </p:cNvPr>
          <p:cNvSpPr>
            <a:spLocks noGrp="1"/>
          </p:cNvSpPr>
          <p:nvPr>
            <p:ph type="sldNum" sz="quarter" idx="12"/>
          </p:nvPr>
        </p:nvSpPr>
        <p:spPr/>
        <p:txBody>
          <a:bodyPr/>
          <a:lstStyle/>
          <a:p>
            <a:fld id="{BF265F1E-D750-40A4-A1EB-E38B6F0028C1}" type="slidenum">
              <a:rPr lang="en-US" smtClean="0"/>
              <a:t>‹#›</a:t>
            </a:fld>
            <a:endParaRPr lang="en-US"/>
          </a:p>
        </p:txBody>
      </p:sp>
    </p:spTree>
    <p:extLst>
      <p:ext uri="{BB962C8B-B14F-4D97-AF65-F5344CB8AC3E}">
        <p14:creationId xmlns:p14="http://schemas.microsoft.com/office/powerpoint/2010/main" val="3265212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D662-59BF-4354-A9DD-E7BB21937D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B73D59-35CB-4006-8ACC-4834F681CEE6}"/>
              </a:ext>
            </a:extLst>
          </p:cNvPr>
          <p:cNvSpPr>
            <a:spLocks noGrp="1"/>
          </p:cNvSpPr>
          <p:nvPr>
            <p:ph type="dt" sz="half" idx="10"/>
          </p:nvPr>
        </p:nvSpPr>
        <p:spPr/>
        <p:txBody>
          <a:bodyPr/>
          <a:lstStyle/>
          <a:p>
            <a:fld id="{60993D5C-7D50-4DD8-93C3-79B2B079BBD9}" type="datetimeFigureOut">
              <a:rPr lang="en-US" smtClean="0"/>
              <a:t>4/22/2020</a:t>
            </a:fld>
            <a:endParaRPr lang="en-US"/>
          </a:p>
        </p:txBody>
      </p:sp>
      <p:sp>
        <p:nvSpPr>
          <p:cNvPr id="4" name="Footer Placeholder 3">
            <a:extLst>
              <a:ext uri="{FF2B5EF4-FFF2-40B4-BE49-F238E27FC236}">
                <a16:creationId xmlns:a16="http://schemas.microsoft.com/office/drawing/2014/main" id="{B7AF4C1D-69F9-4D28-ABB0-CBE3BEF49A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184C00-4A4E-442D-A935-A9EA03FD0B65}"/>
              </a:ext>
            </a:extLst>
          </p:cNvPr>
          <p:cNvSpPr>
            <a:spLocks noGrp="1"/>
          </p:cNvSpPr>
          <p:nvPr>
            <p:ph type="sldNum" sz="quarter" idx="12"/>
          </p:nvPr>
        </p:nvSpPr>
        <p:spPr/>
        <p:txBody>
          <a:bodyPr/>
          <a:lstStyle/>
          <a:p>
            <a:fld id="{BF265F1E-D750-40A4-A1EB-E38B6F0028C1}" type="slidenum">
              <a:rPr lang="en-US" smtClean="0"/>
              <a:t>‹#›</a:t>
            </a:fld>
            <a:endParaRPr lang="en-US"/>
          </a:p>
        </p:txBody>
      </p:sp>
    </p:spTree>
    <p:extLst>
      <p:ext uri="{BB962C8B-B14F-4D97-AF65-F5344CB8AC3E}">
        <p14:creationId xmlns:p14="http://schemas.microsoft.com/office/powerpoint/2010/main" val="251812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F35830-BE47-4BF1-957C-6FE72660622D}"/>
              </a:ext>
            </a:extLst>
          </p:cNvPr>
          <p:cNvSpPr>
            <a:spLocks noGrp="1"/>
          </p:cNvSpPr>
          <p:nvPr>
            <p:ph type="dt" sz="half" idx="10"/>
          </p:nvPr>
        </p:nvSpPr>
        <p:spPr/>
        <p:txBody>
          <a:bodyPr/>
          <a:lstStyle/>
          <a:p>
            <a:fld id="{60993D5C-7D50-4DD8-93C3-79B2B079BBD9}" type="datetimeFigureOut">
              <a:rPr lang="en-US" smtClean="0"/>
              <a:t>4/22/2020</a:t>
            </a:fld>
            <a:endParaRPr lang="en-US"/>
          </a:p>
        </p:txBody>
      </p:sp>
      <p:sp>
        <p:nvSpPr>
          <p:cNvPr id="3" name="Footer Placeholder 2">
            <a:extLst>
              <a:ext uri="{FF2B5EF4-FFF2-40B4-BE49-F238E27FC236}">
                <a16:creationId xmlns:a16="http://schemas.microsoft.com/office/drawing/2014/main" id="{427B6FC8-6136-48B2-9C8B-0122704992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8AA435-F95B-455D-99E1-A9E3EA942133}"/>
              </a:ext>
            </a:extLst>
          </p:cNvPr>
          <p:cNvSpPr>
            <a:spLocks noGrp="1"/>
          </p:cNvSpPr>
          <p:nvPr>
            <p:ph type="sldNum" sz="quarter" idx="12"/>
          </p:nvPr>
        </p:nvSpPr>
        <p:spPr/>
        <p:txBody>
          <a:bodyPr/>
          <a:lstStyle/>
          <a:p>
            <a:fld id="{BF265F1E-D750-40A4-A1EB-E38B6F0028C1}" type="slidenum">
              <a:rPr lang="en-US" smtClean="0"/>
              <a:t>‹#›</a:t>
            </a:fld>
            <a:endParaRPr lang="en-US"/>
          </a:p>
        </p:txBody>
      </p:sp>
    </p:spTree>
    <p:extLst>
      <p:ext uri="{BB962C8B-B14F-4D97-AF65-F5344CB8AC3E}">
        <p14:creationId xmlns:p14="http://schemas.microsoft.com/office/powerpoint/2010/main" val="845251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113FB-EF2D-41F3-9EA5-42E38FF6D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CADE3D-E1DA-40DF-A2B4-7B88C51D59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1CC32-55F7-4075-9C67-88EE1C0A1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5EB06B-22A2-42EF-B059-4596F1E067C0}"/>
              </a:ext>
            </a:extLst>
          </p:cNvPr>
          <p:cNvSpPr>
            <a:spLocks noGrp="1"/>
          </p:cNvSpPr>
          <p:nvPr>
            <p:ph type="dt" sz="half" idx="10"/>
          </p:nvPr>
        </p:nvSpPr>
        <p:spPr/>
        <p:txBody>
          <a:bodyPr/>
          <a:lstStyle/>
          <a:p>
            <a:fld id="{60993D5C-7D50-4DD8-93C3-79B2B079BBD9}" type="datetimeFigureOut">
              <a:rPr lang="en-US" smtClean="0"/>
              <a:t>4/22/2020</a:t>
            </a:fld>
            <a:endParaRPr lang="en-US"/>
          </a:p>
        </p:txBody>
      </p:sp>
      <p:sp>
        <p:nvSpPr>
          <p:cNvPr id="6" name="Footer Placeholder 5">
            <a:extLst>
              <a:ext uri="{FF2B5EF4-FFF2-40B4-BE49-F238E27FC236}">
                <a16:creationId xmlns:a16="http://schemas.microsoft.com/office/drawing/2014/main" id="{529C7EC2-2476-4F90-97D3-864F7EFF1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052670-A577-42AB-87A3-B4B4913BE880}"/>
              </a:ext>
            </a:extLst>
          </p:cNvPr>
          <p:cNvSpPr>
            <a:spLocks noGrp="1"/>
          </p:cNvSpPr>
          <p:nvPr>
            <p:ph type="sldNum" sz="quarter" idx="12"/>
          </p:nvPr>
        </p:nvSpPr>
        <p:spPr/>
        <p:txBody>
          <a:bodyPr/>
          <a:lstStyle/>
          <a:p>
            <a:fld id="{BF265F1E-D750-40A4-A1EB-E38B6F0028C1}" type="slidenum">
              <a:rPr lang="en-US" smtClean="0"/>
              <a:t>‹#›</a:t>
            </a:fld>
            <a:endParaRPr lang="en-US"/>
          </a:p>
        </p:txBody>
      </p:sp>
    </p:spTree>
    <p:extLst>
      <p:ext uri="{BB962C8B-B14F-4D97-AF65-F5344CB8AC3E}">
        <p14:creationId xmlns:p14="http://schemas.microsoft.com/office/powerpoint/2010/main" val="3304729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0256-FC80-4926-A791-E997BA7DFA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B2FD3F-CF90-4388-BB52-8453C7C0CC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781329-2DE9-4F35-819F-5DB0DA051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47C9B-AAF5-4A02-ACE6-ACB09D2F9633}"/>
              </a:ext>
            </a:extLst>
          </p:cNvPr>
          <p:cNvSpPr>
            <a:spLocks noGrp="1"/>
          </p:cNvSpPr>
          <p:nvPr>
            <p:ph type="dt" sz="half" idx="10"/>
          </p:nvPr>
        </p:nvSpPr>
        <p:spPr/>
        <p:txBody>
          <a:bodyPr/>
          <a:lstStyle/>
          <a:p>
            <a:fld id="{60993D5C-7D50-4DD8-93C3-79B2B079BBD9}" type="datetimeFigureOut">
              <a:rPr lang="en-US" smtClean="0"/>
              <a:t>4/22/2020</a:t>
            </a:fld>
            <a:endParaRPr lang="en-US"/>
          </a:p>
        </p:txBody>
      </p:sp>
      <p:sp>
        <p:nvSpPr>
          <p:cNvPr id="6" name="Footer Placeholder 5">
            <a:extLst>
              <a:ext uri="{FF2B5EF4-FFF2-40B4-BE49-F238E27FC236}">
                <a16:creationId xmlns:a16="http://schemas.microsoft.com/office/drawing/2014/main" id="{84EAF38D-3F37-46B5-AF22-B80C1D769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6388F8-959C-47FA-9F2C-BE7B173CF52C}"/>
              </a:ext>
            </a:extLst>
          </p:cNvPr>
          <p:cNvSpPr>
            <a:spLocks noGrp="1"/>
          </p:cNvSpPr>
          <p:nvPr>
            <p:ph type="sldNum" sz="quarter" idx="12"/>
          </p:nvPr>
        </p:nvSpPr>
        <p:spPr/>
        <p:txBody>
          <a:bodyPr/>
          <a:lstStyle/>
          <a:p>
            <a:fld id="{BF265F1E-D750-40A4-A1EB-E38B6F0028C1}" type="slidenum">
              <a:rPr lang="en-US" smtClean="0"/>
              <a:t>‹#›</a:t>
            </a:fld>
            <a:endParaRPr lang="en-US"/>
          </a:p>
        </p:txBody>
      </p:sp>
    </p:spTree>
    <p:extLst>
      <p:ext uri="{BB962C8B-B14F-4D97-AF65-F5344CB8AC3E}">
        <p14:creationId xmlns:p14="http://schemas.microsoft.com/office/powerpoint/2010/main" val="142820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249B9-59D3-49BA-B814-85E4BD2451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73BE85-3CC0-4739-92C5-180E10B41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1636E-4498-4BF9-94E5-6397090CED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93D5C-7D50-4DD8-93C3-79B2B079BBD9}" type="datetimeFigureOut">
              <a:rPr lang="en-US" smtClean="0"/>
              <a:t>4/22/2020</a:t>
            </a:fld>
            <a:endParaRPr lang="en-US"/>
          </a:p>
        </p:txBody>
      </p:sp>
      <p:sp>
        <p:nvSpPr>
          <p:cNvPr id="5" name="Footer Placeholder 4">
            <a:extLst>
              <a:ext uri="{FF2B5EF4-FFF2-40B4-BE49-F238E27FC236}">
                <a16:creationId xmlns:a16="http://schemas.microsoft.com/office/drawing/2014/main" id="{B4E3CD6C-992F-4C00-BB3F-0B89A0FF02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7531FE-850B-449A-BC2A-5056DD33A0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65F1E-D750-40A4-A1EB-E38B6F0028C1}" type="slidenum">
              <a:rPr lang="en-US" smtClean="0"/>
              <a:t>‹#›</a:t>
            </a:fld>
            <a:endParaRPr lang="en-US"/>
          </a:p>
        </p:txBody>
      </p:sp>
    </p:spTree>
    <p:extLst>
      <p:ext uri="{BB962C8B-B14F-4D97-AF65-F5344CB8AC3E}">
        <p14:creationId xmlns:p14="http://schemas.microsoft.com/office/powerpoint/2010/main" val="3429266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27130" y="21102"/>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4" name="Date Placeholder 23"/>
          <p:cNvSpPr>
            <a:spLocks noGrp="1"/>
          </p:cNvSpPr>
          <p:nvPr>
            <p:ph type="dt" sz="half" idx="2"/>
          </p:nvPr>
        </p:nvSpPr>
        <p:spPr>
          <a:xfrm>
            <a:off x="1295467" y="6381750"/>
            <a:ext cx="3648405" cy="476250"/>
          </a:xfrm>
          <a:prstGeom prst="rect">
            <a:avLst/>
          </a:prstGeom>
        </p:spPr>
        <p:txBody>
          <a:bodyPr anchor="b"/>
          <a:lstStyle>
            <a:lvl1pPr algn="r" eaLnBrk="1" latinLnBrk="0" hangingPunct="1">
              <a:defRPr kumimoji="0" sz="1600">
                <a:solidFill>
                  <a:schemeClr val="bg2">
                    <a:shade val="50000"/>
                    <a:satMod val="200000"/>
                  </a:schemeClr>
                </a:solidFill>
              </a:defRPr>
            </a:lvl1pPr>
            <a:extLst/>
          </a:lstStyle>
          <a:p>
            <a:fld id="{21533439-986E-426E-83D4-297DB319ECEA}" type="datetime2">
              <a:rPr lang="en-IN" smtClean="0"/>
              <a:pPr/>
              <a:t>Wednesday, 22 April 2020</a:t>
            </a:fld>
            <a:endParaRPr lang="en-IN" dirty="0"/>
          </a:p>
        </p:txBody>
      </p:sp>
      <p:sp>
        <p:nvSpPr>
          <p:cNvPr id="10" name="Footer Placeholder 9"/>
          <p:cNvSpPr>
            <a:spLocks noGrp="1"/>
          </p:cNvSpPr>
          <p:nvPr>
            <p:ph type="ftr" sz="quarter" idx="3"/>
          </p:nvPr>
        </p:nvSpPr>
        <p:spPr>
          <a:xfrm>
            <a:off x="6515727" y="63817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IN" dirty="0"/>
          </a:p>
        </p:txBody>
      </p:sp>
      <p:sp>
        <p:nvSpPr>
          <p:cNvPr id="22" name="Slide Number Placeholder 21"/>
          <p:cNvSpPr>
            <a:spLocks noGrp="1"/>
          </p:cNvSpPr>
          <p:nvPr>
            <p:ph type="sldNum" sz="quarter" idx="4"/>
          </p:nvPr>
        </p:nvSpPr>
        <p:spPr>
          <a:xfrm>
            <a:off x="10574714" y="6305550"/>
            <a:ext cx="1519751" cy="476250"/>
          </a:xfrm>
          <a:prstGeom prst="rect">
            <a:avLst/>
          </a:prstGeom>
        </p:spPr>
        <p:txBody>
          <a:bodyPr anchor="b"/>
          <a:lstStyle>
            <a:lvl1pPr algn="ctr" eaLnBrk="1" latinLnBrk="0" hangingPunct="1">
              <a:defRPr kumimoji="0" sz="1400" b="1">
                <a:solidFill>
                  <a:schemeClr val="bg2">
                    <a:shade val="50000"/>
                    <a:satMod val="200000"/>
                  </a:schemeClr>
                </a:solidFill>
                <a:effectLst/>
              </a:defRPr>
            </a:lvl1pPr>
            <a:extLst/>
          </a:lstStyle>
          <a:p>
            <a:fld id="{0F71C6F4-D92A-4511-824B-164ED8D41036}" type="slidenum">
              <a:rPr lang="en-IN" smtClean="0"/>
              <a:pPr/>
              <a:t>‹#›</a:t>
            </a:fld>
            <a:endParaRPr lang="en-IN"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262364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pitchFamily="2" charset="2"/>
        <a:buChar char="q"/>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Wingdings" pitchFamily="2" charset="2"/>
        <a:buChar char="Ø"/>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pitchFamily="2" charset="2"/>
        <a:buChar char="ü"/>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pitchFamily="2" charset="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Courier New" pitchFamily="49" charset="0"/>
        <a:buChar char="o"/>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1B89-4EE0-4B01-906B-ABB3607961D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A50C5507-8707-4C48-883C-38CFF06FD95C}"/>
              </a:ext>
            </a:extLst>
          </p:cNvPr>
          <p:cNvPicPr>
            <a:picLocks noGrp="1" noChangeAspect="1"/>
          </p:cNvPicPr>
          <p:nvPr>
            <p:ph idx="1"/>
          </p:nvPr>
        </p:nvPicPr>
        <p:blipFill>
          <a:blip r:embed="rId2"/>
          <a:stretch>
            <a:fillRect/>
          </a:stretch>
        </p:blipFill>
        <p:spPr>
          <a:xfrm>
            <a:off x="1365988" y="0"/>
            <a:ext cx="9202078" cy="6901559"/>
          </a:xfrm>
        </p:spPr>
      </p:pic>
      <p:sp>
        <p:nvSpPr>
          <p:cNvPr id="4" name="Date Placeholder 3">
            <a:extLst>
              <a:ext uri="{FF2B5EF4-FFF2-40B4-BE49-F238E27FC236}">
                <a16:creationId xmlns:a16="http://schemas.microsoft.com/office/drawing/2014/main" id="{B0E8631C-CE56-4898-A747-FA29470F5BBE}"/>
              </a:ext>
            </a:extLst>
          </p:cNvPr>
          <p:cNvSpPr>
            <a:spLocks noGrp="1"/>
          </p:cNvSpPr>
          <p:nvPr>
            <p:ph type="dt" sz="half" idx="10"/>
          </p:nvPr>
        </p:nvSpPr>
        <p:spPr/>
        <p:txBody>
          <a:bodyPr/>
          <a:lstStyle/>
          <a:p>
            <a:fld id="{5D987532-A818-4380-AA8A-87BE8C8A9FF6}" type="datetime2">
              <a:rPr lang="en-IN" smtClean="0"/>
              <a:pPr/>
              <a:t>Wednesday, 22 April 2020</a:t>
            </a:fld>
            <a:endParaRPr lang="en-IN"/>
          </a:p>
        </p:txBody>
      </p:sp>
      <p:sp>
        <p:nvSpPr>
          <p:cNvPr id="5" name="Slide Number Placeholder 4">
            <a:extLst>
              <a:ext uri="{FF2B5EF4-FFF2-40B4-BE49-F238E27FC236}">
                <a16:creationId xmlns:a16="http://schemas.microsoft.com/office/drawing/2014/main" id="{EA3F9DAD-C777-4596-AD5A-EC6B1BFF41F9}"/>
              </a:ext>
            </a:extLst>
          </p:cNvPr>
          <p:cNvSpPr>
            <a:spLocks noGrp="1"/>
          </p:cNvSpPr>
          <p:nvPr>
            <p:ph type="sldNum" sz="quarter" idx="12"/>
          </p:nvPr>
        </p:nvSpPr>
        <p:spPr/>
        <p:txBody>
          <a:bodyPr/>
          <a:lstStyle/>
          <a:p>
            <a:fld id="{0F71C6F4-D92A-4511-824B-164ED8D41036}" type="slidenum">
              <a:rPr lang="en-IN" smtClean="0"/>
              <a:pPr/>
              <a:t>1</a:t>
            </a:fld>
            <a:endParaRPr lang="en-IN"/>
          </a:p>
        </p:txBody>
      </p:sp>
      <p:sp>
        <p:nvSpPr>
          <p:cNvPr id="6" name="TextBox 5">
            <a:extLst>
              <a:ext uri="{FF2B5EF4-FFF2-40B4-BE49-F238E27FC236}">
                <a16:creationId xmlns:a16="http://schemas.microsoft.com/office/drawing/2014/main" id="{E72E9E88-596C-4413-BFA1-D1CAD00F0E45}"/>
              </a:ext>
            </a:extLst>
          </p:cNvPr>
          <p:cNvSpPr txBox="1"/>
          <p:nvPr/>
        </p:nvSpPr>
        <p:spPr>
          <a:xfrm>
            <a:off x="10704512" y="1385455"/>
            <a:ext cx="1207072" cy="535531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p>
        </p:txBody>
      </p:sp>
    </p:spTree>
    <p:extLst>
      <p:ext uri="{BB962C8B-B14F-4D97-AF65-F5344CB8AC3E}">
        <p14:creationId xmlns:p14="http://schemas.microsoft.com/office/powerpoint/2010/main" val="66822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4D43-EE8C-4C29-B132-35CEADBF2F2E}"/>
              </a:ext>
            </a:extLst>
          </p:cNvPr>
          <p:cNvSpPr>
            <a:spLocks noGrp="1"/>
          </p:cNvSpPr>
          <p:nvPr>
            <p:ph type="title"/>
          </p:nvPr>
        </p:nvSpPr>
        <p:spPr/>
        <p:txBody>
          <a:bodyPr/>
          <a:lstStyle/>
          <a:p>
            <a:r>
              <a:rPr lang="en-US" dirty="0"/>
              <a:t>Minimum surveying and tools requirements</a:t>
            </a:r>
          </a:p>
        </p:txBody>
      </p:sp>
      <p:sp>
        <p:nvSpPr>
          <p:cNvPr id="3" name="Content Placeholder 2">
            <a:extLst>
              <a:ext uri="{FF2B5EF4-FFF2-40B4-BE49-F238E27FC236}">
                <a16:creationId xmlns:a16="http://schemas.microsoft.com/office/drawing/2014/main" id="{FF17D15C-28A9-43A1-922F-AAF9F1C1604C}"/>
              </a:ext>
            </a:extLst>
          </p:cNvPr>
          <p:cNvSpPr>
            <a:spLocks noGrp="1"/>
          </p:cNvSpPr>
          <p:nvPr>
            <p:ph idx="1"/>
          </p:nvPr>
        </p:nvSpPr>
        <p:spPr>
          <a:xfrm>
            <a:off x="1487488" y="1196962"/>
            <a:ext cx="10704512" cy="5398710"/>
          </a:xfrm>
        </p:spPr>
        <p:txBody>
          <a:bodyPr>
            <a:normAutofit/>
          </a:bodyPr>
          <a:lstStyle/>
          <a:p>
            <a:r>
              <a:rPr lang="en-US" dirty="0"/>
              <a:t>Layout: </a:t>
            </a:r>
          </a:p>
          <a:p>
            <a:pPr lvl="1"/>
            <a:r>
              <a:rPr lang="en-US" dirty="0"/>
              <a:t>One water line level, two range poles graduated in cm and 10 meters of string (a team of three people layout </a:t>
            </a:r>
            <a:r>
              <a:rPr lang="en-US" dirty="0" err="1"/>
              <a:t>approx</a:t>
            </a:r>
            <a:r>
              <a:rPr lang="en-US" dirty="0"/>
              <a:t> 1-2 ha/day) </a:t>
            </a:r>
          </a:p>
          <a:p>
            <a:r>
              <a:rPr lang="en-US" dirty="0"/>
              <a:t> Work: </a:t>
            </a:r>
          </a:p>
          <a:p>
            <a:pPr lvl="1"/>
            <a:r>
              <a:rPr lang="en-US" dirty="0"/>
              <a:t>shovels, pick axes and wooden compactors</a:t>
            </a:r>
          </a:p>
          <a:p>
            <a:pPr marL="82296" indent="0">
              <a:buNone/>
            </a:pPr>
            <a:r>
              <a:rPr lang="en-US" sz="2800"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Potential to increase/sustain productivity and environmental protection</a:t>
            </a:r>
          </a:p>
          <a:p>
            <a:pPr lvl="1"/>
            <a:r>
              <a:rPr lang="en-US" dirty="0"/>
              <a:t>High in moisture stressed areas and ease plowing operations. .</a:t>
            </a:r>
          </a:p>
          <a:p>
            <a:pPr lvl="1"/>
            <a:r>
              <a:rPr lang="en-US" dirty="0"/>
              <a:t> Need to properly balance the distribution of top soil on the bench to sustain yield.  </a:t>
            </a:r>
          </a:p>
          <a:p>
            <a:pPr lvl="1"/>
            <a:r>
              <a:rPr lang="en-US" dirty="0"/>
              <a:t>Able to retain/store water on the benches and provide sufﬁcient time to inﬁltrate into the soil. </a:t>
            </a:r>
          </a:p>
          <a:p>
            <a:pPr lvl="1"/>
            <a:r>
              <a:rPr lang="en-US" dirty="0"/>
              <a:t>Allows stabilization and optimize use of compost and fertilizers.</a:t>
            </a:r>
          </a:p>
        </p:txBody>
      </p:sp>
      <p:sp>
        <p:nvSpPr>
          <p:cNvPr id="4" name="Date Placeholder 3">
            <a:extLst>
              <a:ext uri="{FF2B5EF4-FFF2-40B4-BE49-F238E27FC236}">
                <a16:creationId xmlns:a16="http://schemas.microsoft.com/office/drawing/2014/main" id="{51DF96DB-8FAC-4790-8A40-C0AAF747FBF2}"/>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D3273E4-F948-4F5A-888C-9CAD0C3BE9A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2F7A5A25-2E4F-44E0-BFB1-7A2CAECE6A94}"/>
              </a:ext>
            </a:extLst>
          </p:cNvPr>
          <p:cNvSpPr/>
          <p:nvPr/>
        </p:nvSpPr>
        <p:spPr>
          <a:xfrm>
            <a:off x="0" y="3062459"/>
            <a:ext cx="148402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BENCH TERRACE</a:t>
            </a:r>
            <a:endParaRPr kumimoji="0" lang="en-US" sz="24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276008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3DF7E-C5C0-44D8-81A1-7F7600EFA617}"/>
              </a:ext>
            </a:extLst>
          </p:cNvPr>
          <p:cNvSpPr>
            <a:spLocks noGrp="1"/>
          </p:cNvSpPr>
          <p:nvPr>
            <p:ph type="title"/>
          </p:nvPr>
        </p:nvSpPr>
        <p:spPr/>
        <p:txBody>
          <a:bodyPr/>
          <a:lstStyle/>
          <a:p>
            <a:r>
              <a:rPr lang="en-US" dirty="0"/>
              <a:t>Min. technical standards</a:t>
            </a:r>
          </a:p>
        </p:txBody>
      </p:sp>
      <p:sp>
        <p:nvSpPr>
          <p:cNvPr id="3" name="Content Placeholder 2">
            <a:extLst>
              <a:ext uri="{FF2B5EF4-FFF2-40B4-BE49-F238E27FC236}">
                <a16:creationId xmlns:a16="http://schemas.microsoft.com/office/drawing/2014/main" id="{0A47F65C-6031-4740-8C43-B3D306F5AC08}"/>
              </a:ext>
            </a:extLst>
          </p:cNvPr>
          <p:cNvSpPr>
            <a:spLocks noGrp="1"/>
          </p:cNvSpPr>
          <p:nvPr>
            <p:ph idx="1"/>
          </p:nvPr>
        </p:nvSpPr>
        <p:spPr/>
        <p:txBody>
          <a:bodyPr>
            <a:normAutofit lnSpcReduction="10000"/>
          </a:bodyPr>
          <a:lstStyle/>
          <a:p>
            <a:r>
              <a:rPr lang="en-US" dirty="0"/>
              <a:t>Width: </a:t>
            </a:r>
          </a:p>
          <a:p>
            <a:pPr lvl="1" algn="just"/>
            <a:r>
              <a:rPr lang="en-US" dirty="0"/>
              <a:t>For areas of cultivation by hand: </a:t>
            </a:r>
            <a:r>
              <a:rPr lang="en-US" dirty="0">
                <a:solidFill>
                  <a:srgbClr val="7030A0"/>
                </a:solidFill>
              </a:rPr>
              <a:t>2-5m</a:t>
            </a:r>
            <a:r>
              <a:rPr lang="en-US" dirty="0"/>
              <a:t> is suitable. </a:t>
            </a:r>
          </a:p>
          <a:p>
            <a:pPr lvl="1" algn="just"/>
            <a:r>
              <a:rPr lang="en-US" dirty="0"/>
              <a:t>For animal driven cultivation: more than this is desirable. </a:t>
            </a:r>
          </a:p>
          <a:p>
            <a:pPr lvl="1" algn="just"/>
            <a:r>
              <a:rPr lang="en-US" dirty="0"/>
              <a:t>The more the depth of soil and the less the slope, the wider the bench terrace.</a:t>
            </a:r>
          </a:p>
          <a:p>
            <a:r>
              <a:rPr lang="en-US" dirty="0"/>
              <a:t>Height : </a:t>
            </a:r>
          </a:p>
          <a:p>
            <a:pPr lvl="1"/>
            <a:r>
              <a:rPr lang="en-US" dirty="0"/>
              <a:t>The </a:t>
            </a:r>
            <a:r>
              <a:rPr lang="en-US" dirty="0">
                <a:solidFill>
                  <a:srgbClr val="7030A0"/>
                </a:solidFill>
              </a:rPr>
              <a:t>height</a:t>
            </a:r>
            <a:r>
              <a:rPr lang="en-US" dirty="0"/>
              <a:t> of the riser(terrace) is the </a:t>
            </a:r>
            <a:r>
              <a:rPr lang="en-US" dirty="0">
                <a:solidFill>
                  <a:srgbClr val="7030A0"/>
                </a:solidFill>
              </a:rPr>
              <a:t>vertical interval </a:t>
            </a:r>
          </a:p>
          <a:p>
            <a:pPr lvl="2"/>
            <a:r>
              <a:rPr lang="en-US" dirty="0"/>
              <a:t>for a reverse slope the change in elevation across the terrace is subtracted.</a:t>
            </a:r>
          </a:p>
          <a:p>
            <a:r>
              <a:rPr lang="en-US" dirty="0"/>
              <a:t>A Riser </a:t>
            </a:r>
          </a:p>
          <a:p>
            <a:pPr lvl="1"/>
            <a:r>
              <a:rPr lang="en-US" dirty="0"/>
              <a:t> A Riser has a slope expressed as a ratio of horizontal distance to vertical rise. Can be stone faced, vegetated or grassed.</a:t>
            </a:r>
          </a:p>
          <a:p>
            <a:pPr lvl="1"/>
            <a:r>
              <a:rPr lang="en-US" dirty="0"/>
              <a:t> Brush-woods can also be applied along BTs.</a:t>
            </a:r>
          </a:p>
        </p:txBody>
      </p:sp>
      <p:sp>
        <p:nvSpPr>
          <p:cNvPr id="4" name="Date Placeholder 3">
            <a:extLst>
              <a:ext uri="{FF2B5EF4-FFF2-40B4-BE49-F238E27FC236}">
                <a16:creationId xmlns:a16="http://schemas.microsoft.com/office/drawing/2014/main" id="{784EC5E9-65C7-459B-891B-60A26F34CA0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68FEA244-262D-4B84-A1BF-C8045861305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09FAE55D-4838-445C-893A-2E46CC33663B}"/>
              </a:ext>
            </a:extLst>
          </p:cNvPr>
          <p:cNvSpPr/>
          <p:nvPr/>
        </p:nvSpPr>
        <p:spPr>
          <a:xfrm>
            <a:off x="0" y="3062459"/>
            <a:ext cx="148402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BENCH TERRACE</a:t>
            </a:r>
            <a:endParaRPr kumimoji="0" lang="en-US" sz="24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641242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C7639-0502-431C-8DAF-6B200055764F}"/>
              </a:ext>
            </a:extLst>
          </p:cNvPr>
          <p:cNvSpPr>
            <a:spLocks noGrp="1"/>
          </p:cNvSpPr>
          <p:nvPr>
            <p:ph type="title"/>
          </p:nvPr>
        </p:nvSpPr>
        <p:spPr/>
        <p:txBody>
          <a:bodyPr>
            <a:noAutofit/>
          </a:bodyPr>
          <a:lstStyle/>
          <a:p>
            <a:r>
              <a:rPr lang="en-US" sz="4400" dirty="0"/>
              <a:t>Layout and vertical intervals (VI)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191B8F4-CF81-4EB5-B2CF-A8379C610815}"/>
                  </a:ext>
                </a:extLst>
              </p:cNvPr>
              <p:cNvSpPr>
                <a:spLocks noGrp="1"/>
              </p:cNvSpPr>
              <p:nvPr>
                <p:ph idx="1"/>
              </p:nvPr>
            </p:nvSpPr>
            <p:spPr/>
            <p:txBody>
              <a:bodyPr>
                <a:normAutofit lnSpcReduction="10000"/>
              </a:bodyPr>
              <a:lstStyle/>
              <a:p>
                <a:r>
                  <a:rPr lang="en-US" dirty="0"/>
                  <a:t>VI (meters)</a:t>
                </a:r>
              </a:p>
              <a:p>
                <a:pPr marL="82296" indent="0">
                  <a:buNone/>
                </a:pPr>
                <a14:m>
                  <m:oMathPara xmlns:m="http://schemas.openxmlformats.org/officeDocument/2006/math">
                    <m:oMathParaPr>
                      <m:jc m:val="centerGroup"/>
                    </m:oMathParaPr>
                    <m:oMath xmlns:m="http://schemas.openxmlformats.org/officeDocument/2006/math">
                      <m:r>
                        <a:rPr lang="en-US" sz="4300" b="0" i="1" smtClean="0">
                          <a:latin typeface="Cambria Math" panose="02040503050406030204" pitchFamily="18" charset="0"/>
                        </a:rPr>
                        <m:t>𝑉𝐼</m:t>
                      </m:r>
                      <m:r>
                        <a:rPr lang="en-US" sz="4300" b="0" i="1" smtClean="0">
                          <a:latin typeface="Cambria Math" panose="02040503050406030204" pitchFamily="18" charset="0"/>
                        </a:rPr>
                        <m:t>=</m:t>
                      </m:r>
                      <m:f>
                        <m:fPr>
                          <m:ctrlPr>
                            <a:rPr lang="en-US" sz="4300" b="0" i="1" smtClean="0">
                              <a:latin typeface="Cambria Math" panose="02040503050406030204" pitchFamily="18" charset="0"/>
                            </a:rPr>
                          </m:ctrlPr>
                        </m:fPr>
                        <m:num>
                          <m:r>
                            <a:rPr lang="en-US" sz="4300" b="0" i="1" smtClean="0">
                              <a:latin typeface="Cambria Math" panose="02040503050406030204" pitchFamily="18" charset="0"/>
                            </a:rPr>
                            <m:t>𝑆𝑊</m:t>
                          </m:r>
                        </m:num>
                        <m:den>
                          <m:r>
                            <a:rPr lang="en-US" sz="4300" b="0" i="1" smtClean="0">
                              <a:latin typeface="Cambria Math" panose="02040503050406030204" pitchFamily="18" charset="0"/>
                            </a:rPr>
                            <m:t>100−</m:t>
                          </m:r>
                          <m:r>
                            <a:rPr lang="en-US" sz="4300" b="0" i="1" smtClean="0">
                              <a:latin typeface="Cambria Math" panose="02040503050406030204" pitchFamily="18" charset="0"/>
                            </a:rPr>
                            <m:t>𝑆𝑈</m:t>
                          </m:r>
                        </m:den>
                      </m:f>
                    </m:oMath>
                  </m:oMathPara>
                </a14:m>
                <a:endParaRPr lang="en-US" dirty="0"/>
              </a:p>
              <a:p>
                <a:pPr lvl="1"/>
                <a:r>
                  <a:rPr lang="en-US" dirty="0"/>
                  <a:t>Where    S   is the land slope(%)               </a:t>
                </a:r>
              </a:p>
              <a:p>
                <a:pPr lvl="1"/>
                <a:r>
                  <a:rPr lang="en-US" dirty="0"/>
                  <a:t>W   is the bench width(meters)               </a:t>
                </a:r>
              </a:p>
              <a:p>
                <a:pPr lvl="1"/>
                <a:r>
                  <a:rPr lang="en-US" dirty="0"/>
                  <a:t>U    is the slope of the riser, expressed as the </a:t>
                </a:r>
                <a:r>
                  <a:rPr lang="en-US" dirty="0">
                    <a:solidFill>
                      <a:srgbClr val="7030A0"/>
                    </a:solidFill>
                  </a:rPr>
                  <a:t>ratio of horizontal distance to vertical rise</a:t>
                </a:r>
              </a:p>
              <a:p>
                <a:r>
                  <a:rPr lang="en-US" dirty="0"/>
                  <a:t>Precise layout along contours using line levels.</a:t>
                </a:r>
              </a:p>
              <a:p>
                <a:pPr marL="82296" indent="0">
                  <a:buNone/>
                </a:pPr>
                <a:endParaRPr lang="en-US" dirty="0"/>
              </a:p>
              <a:p>
                <a:pPr marL="82296" indent="0">
                  <a:buNone/>
                </a:pPr>
                <a:r>
                  <a:rPr lang="nl-NL" sz="4400" dirty="0"/>
                  <a:t>WORK NORM: </a:t>
                </a:r>
                <a:r>
                  <a:rPr lang="nl-NL" sz="4400" b="1" dirty="0">
                    <a:solidFill>
                      <a:srgbClr val="7030A0"/>
                    </a:solidFill>
                  </a:rPr>
                  <a:t>500 PDs/Km</a:t>
                </a:r>
                <a:endParaRPr lang="en-US" b="1" dirty="0">
                  <a:solidFill>
                    <a:srgbClr val="7030A0"/>
                  </a:solidFill>
                </a:endParaRPr>
              </a:p>
            </p:txBody>
          </p:sp>
        </mc:Choice>
        <mc:Fallback xmlns="">
          <p:sp>
            <p:nvSpPr>
              <p:cNvPr id="3" name="Content Placeholder 2">
                <a:extLst>
                  <a:ext uri="{FF2B5EF4-FFF2-40B4-BE49-F238E27FC236}">
                    <a16:creationId xmlns:a16="http://schemas.microsoft.com/office/drawing/2014/main" id="{C191B8F4-CF81-4EB5-B2CF-A8379C610815}"/>
                  </a:ext>
                </a:extLst>
              </p:cNvPr>
              <p:cNvSpPr>
                <a:spLocks noGrp="1" noRot="1" noChangeAspect="1" noMove="1" noResize="1" noEditPoints="1" noAdjustHandles="1" noChangeArrowheads="1" noChangeShapeType="1" noTextEdit="1"/>
              </p:cNvSpPr>
              <p:nvPr>
                <p:ph idx="1"/>
              </p:nvPr>
            </p:nvSpPr>
            <p:spPr>
              <a:blipFill>
                <a:blip r:embed="rId2"/>
                <a:stretch>
                  <a:fillRect l="-1529" t="-1840" b="-196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1369387-211D-49AE-A624-B978AC926912}"/>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065E1067-1BC9-40E8-90A2-8BCDC52FFEE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F45050AD-F637-4A15-9049-E4AA499A6C00}"/>
              </a:ext>
            </a:extLst>
          </p:cNvPr>
          <p:cNvSpPr/>
          <p:nvPr/>
        </p:nvSpPr>
        <p:spPr>
          <a:xfrm>
            <a:off x="0" y="3062459"/>
            <a:ext cx="148402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BENCH TERRACE</a:t>
            </a:r>
            <a:endParaRPr kumimoji="0" lang="en-US" sz="24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598632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576FF-D673-48AE-AFDE-B2E2DEE8D243}"/>
              </a:ext>
            </a:extLst>
          </p:cNvPr>
          <p:cNvSpPr>
            <a:spLocks noGrp="1"/>
          </p:cNvSpPr>
          <p:nvPr>
            <p:ph type="title"/>
          </p:nvPr>
        </p:nvSpPr>
        <p:spPr/>
        <p:txBody>
          <a:bodyPr/>
          <a:lstStyle/>
          <a:p>
            <a:r>
              <a:rPr lang="en-US" dirty="0"/>
              <a:t>Integration opportunities/requirements (see also WHSC guideline)</a:t>
            </a:r>
          </a:p>
        </p:txBody>
      </p:sp>
      <p:sp>
        <p:nvSpPr>
          <p:cNvPr id="3" name="Content Placeholder 2">
            <a:extLst>
              <a:ext uri="{FF2B5EF4-FFF2-40B4-BE49-F238E27FC236}">
                <a16:creationId xmlns:a16="http://schemas.microsoft.com/office/drawing/2014/main" id="{64DF88CF-9993-4A63-8F36-2F1BCF239DFC}"/>
              </a:ext>
            </a:extLst>
          </p:cNvPr>
          <p:cNvSpPr>
            <a:spLocks noGrp="1"/>
          </p:cNvSpPr>
          <p:nvPr>
            <p:ph idx="1"/>
          </p:nvPr>
        </p:nvSpPr>
        <p:spPr/>
        <p:txBody>
          <a:bodyPr/>
          <a:lstStyle/>
          <a:p>
            <a:r>
              <a:rPr lang="en-US" dirty="0"/>
              <a:t>(1) A Bench Terrace should be integrated with waterways to dispose off excess run-off from bench surfaces. </a:t>
            </a:r>
          </a:p>
          <a:p>
            <a:r>
              <a:rPr lang="en-US" dirty="0"/>
              <a:t>(2) Stones or brush-woods should be used to support/reinforce the riser.</a:t>
            </a:r>
          </a:p>
          <a:p>
            <a:r>
              <a:rPr lang="en-US" dirty="0"/>
              <a:t> (3) Apply compost starting from 2-3 meters above terrace lip (deeper soil and higher moisture) </a:t>
            </a:r>
          </a:p>
          <a:p>
            <a:r>
              <a:rPr lang="en-US" dirty="0"/>
              <a:t>(4) Stabilize embankment with grass and legumes (pigeon peas, treelucerne,</a:t>
            </a:r>
          </a:p>
        </p:txBody>
      </p:sp>
      <p:sp>
        <p:nvSpPr>
          <p:cNvPr id="4" name="Date Placeholder 3">
            <a:extLst>
              <a:ext uri="{FF2B5EF4-FFF2-40B4-BE49-F238E27FC236}">
                <a16:creationId xmlns:a16="http://schemas.microsoft.com/office/drawing/2014/main" id="{7A78E630-1E75-4B87-96FF-4790CFE329E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6660F648-238B-4FBA-851C-EA019B96AD4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3EF152B4-0179-4697-8838-0CCF45A4D0E5}"/>
              </a:ext>
            </a:extLst>
          </p:cNvPr>
          <p:cNvSpPr/>
          <p:nvPr/>
        </p:nvSpPr>
        <p:spPr>
          <a:xfrm>
            <a:off x="0" y="3062459"/>
            <a:ext cx="148402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BENCH TERRACE</a:t>
            </a:r>
            <a:endParaRPr kumimoji="0" lang="en-US" sz="24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176467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133E-AD8E-4A4F-A9E5-019BFEB2774C}"/>
              </a:ext>
            </a:extLst>
          </p:cNvPr>
          <p:cNvSpPr>
            <a:spLocks noGrp="1"/>
          </p:cNvSpPr>
          <p:nvPr>
            <p:ph type="title"/>
          </p:nvPr>
        </p:nvSpPr>
        <p:spPr/>
        <p:txBody>
          <a:bodyPr/>
          <a:lstStyle/>
          <a:p>
            <a:r>
              <a:rPr lang="en-US" dirty="0"/>
              <a:t>Renovation of existing bench terraces</a:t>
            </a:r>
          </a:p>
        </p:txBody>
      </p:sp>
      <p:sp>
        <p:nvSpPr>
          <p:cNvPr id="3" name="Content Placeholder 2">
            <a:extLst>
              <a:ext uri="{FF2B5EF4-FFF2-40B4-BE49-F238E27FC236}">
                <a16:creationId xmlns:a16="http://schemas.microsoft.com/office/drawing/2014/main" id="{489C5F52-2886-461B-8F72-18E4A350AAE9}"/>
              </a:ext>
            </a:extLst>
          </p:cNvPr>
          <p:cNvSpPr>
            <a:spLocks noGrp="1"/>
          </p:cNvSpPr>
          <p:nvPr>
            <p:ph idx="1"/>
          </p:nvPr>
        </p:nvSpPr>
        <p:spPr>
          <a:xfrm>
            <a:off x="1487488" y="1196963"/>
            <a:ext cx="10369152" cy="1490819"/>
          </a:xfrm>
        </p:spPr>
        <p:txBody>
          <a:bodyPr/>
          <a:lstStyle/>
          <a:p>
            <a:endParaRPr lang="en-US" dirty="0"/>
          </a:p>
        </p:txBody>
      </p:sp>
      <p:sp>
        <p:nvSpPr>
          <p:cNvPr id="4" name="Date Placeholder 3">
            <a:extLst>
              <a:ext uri="{FF2B5EF4-FFF2-40B4-BE49-F238E27FC236}">
                <a16:creationId xmlns:a16="http://schemas.microsoft.com/office/drawing/2014/main" id="{D4076E54-60E7-4D33-B1CF-FB93DA635DE0}"/>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92BE6D84-9FC4-4838-90AE-974D431C057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235D63FF-AE78-47B9-BA67-061C6902D89E}"/>
              </a:ext>
            </a:extLst>
          </p:cNvPr>
          <p:cNvPicPr>
            <a:picLocks noChangeAspect="1"/>
          </p:cNvPicPr>
          <p:nvPr/>
        </p:nvPicPr>
        <p:blipFill>
          <a:blip r:embed="rId2"/>
          <a:stretch>
            <a:fillRect/>
          </a:stretch>
        </p:blipFill>
        <p:spPr>
          <a:xfrm>
            <a:off x="1384155" y="1119620"/>
            <a:ext cx="10807845" cy="5738380"/>
          </a:xfrm>
          <a:prstGeom prst="rect">
            <a:avLst/>
          </a:prstGeom>
        </p:spPr>
      </p:pic>
      <p:sp>
        <p:nvSpPr>
          <p:cNvPr id="8" name="Rectangle 7">
            <a:extLst>
              <a:ext uri="{FF2B5EF4-FFF2-40B4-BE49-F238E27FC236}">
                <a16:creationId xmlns:a16="http://schemas.microsoft.com/office/drawing/2014/main" id="{095BBB59-0320-4A0C-A3F3-670ADA675AD5}"/>
              </a:ext>
            </a:extLst>
          </p:cNvPr>
          <p:cNvSpPr/>
          <p:nvPr/>
        </p:nvSpPr>
        <p:spPr>
          <a:xfrm>
            <a:off x="0" y="3062459"/>
            <a:ext cx="148402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BENCH TERRACE</a:t>
            </a:r>
            <a:endParaRPr kumimoji="0" lang="en-US" sz="24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96561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7E4C7-A11E-4E74-8C37-FADED0018463}"/>
              </a:ext>
            </a:extLst>
          </p:cNvPr>
          <p:cNvSpPr>
            <a:spLocks noGrp="1"/>
          </p:cNvSpPr>
          <p:nvPr>
            <p:ph type="title"/>
          </p:nvPr>
        </p:nvSpPr>
        <p:spPr/>
        <p:txBody>
          <a:bodyPr>
            <a:normAutofit/>
          </a:bodyPr>
          <a:lstStyle/>
          <a:p>
            <a:r>
              <a:rPr lang="en-US" sz="4000" dirty="0"/>
              <a:t>Standard shape</a:t>
            </a:r>
          </a:p>
        </p:txBody>
      </p:sp>
      <p:sp>
        <p:nvSpPr>
          <p:cNvPr id="4" name="Date Placeholder 3">
            <a:extLst>
              <a:ext uri="{FF2B5EF4-FFF2-40B4-BE49-F238E27FC236}">
                <a16:creationId xmlns:a16="http://schemas.microsoft.com/office/drawing/2014/main" id="{DC78E742-D4C6-4B49-86D9-5A30F62A8520}"/>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F1E957F-8833-4FEE-9724-074F644338C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D58A3FB8-C1EA-4E16-AC54-0B556F098905}"/>
              </a:ext>
            </a:extLst>
          </p:cNvPr>
          <p:cNvPicPr>
            <a:picLocks noChangeAspect="1"/>
          </p:cNvPicPr>
          <p:nvPr/>
        </p:nvPicPr>
        <p:blipFill>
          <a:blip r:embed="rId2"/>
          <a:stretch>
            <a:fillRect/>
          </a:stretch>
        </p:blipFill>
        <p:spPr>
          <a:xfrm>
            <a:off x="1507115" y="916564"/>
            <a:ext cx="10707443" cy="4431291"/>
          </a:xfrm>
          <a:prstGeom prst="rect">
            <a:avLst/>
          </a:prstGeom>
        </p:spPr>
      </p:pic>
      <p:sp>
        <p:nvSpPr>
          <p:cNvPr id="7" name="Rectangle 6">
            <a:extLst>
              <a:ext uri="{FF2B5EF4-FFF2-40B4-BE49-F238E27FC236}">
                <a16:creationId xmlns:a16="http://schemas.microsoft.com/office/drawing/2014/main" id="{8FA77CE4-BF29-4E58-ADC2-B31D3F51EF90}"/>
              </a:ext>
            </a:extLst>
          </p:cNvPr>
          <p:cNvSpPr/>
          <p:nvPr/>
        </p:nvSpPr>
        <p:spPr>
          <a:xfrm>
            <a:off x="0" y="3062459"/>
            <a:ext cx="148402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BENCH TERRACE</a:t>
            </a:r>
            <a:endParaRPr kumimoji="0" lang="en-US" sz="24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652333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49CE-A74A-4C7D-B51D-0AC7AB1C8134}"/>
              </a:ext>
            </a:extLst>
          </p:cNvPr>
          <p:cNvSpPr>
            <a:spLocks noGrp="1"/>
          </p:cNvSpPr>
          <p:nvPr>
            <p:ph type="title"/>
          </p:nvPr>
        </p:nvSpPr>
        <p:spPr/>
        <p:txBody>
          <a:bodyPr>
            <a:normAutofit/>
          </a:bodyPr>
          <a:lstStyle/>
          <a:p>
            <a:r>
              <a:rPr lang="en-US" sz="3600" dirty="0"/>
              <a:t>HILLSIDE TERRACES (HTs)</a:t>
            </a:r>
          </a:p>
        </p:txBody>
      </p:sp>
      <p:sp>
        <p:nvSpPr>
          <p:cNvPr id="3" name="Content Placeholder 2">
            <a:extLst>
              <a:ext uri="{FF2B5EF4-FFF2-40B4-BE49-F238E27FC236}">
                <a16:creationId xmlns:a16="http://schemas.microsoft.com/office/drawing/2014/main" id="{E0AEDAC0-AF0D-48C5-822C-BDE98FFFC3A4}"/>
              </a:ext>
            </a:extLst>
          </p:cNvPr>
          <p:cNvSpPr>
            <a:spLocks noGrp="1"/>
          </p:cNvSpPr>
          <p:nvPr>
            <p:ph idx="1"/>
          </p:nvPr>
        </p:nvSpPr>
        <p:spPr/>
        <p:txBody>
          <a:bodyPr/>
          <a:lstStyle/>
          <a:p>
            <a:pPr algn="just"/>
            <a:r>
              <a:rPr lang="en-US" dirty="0"/>
              <a:t>A hillside terrace is a structure along the contour, where a </a:t>
            </a:r>
            <a:r>
              <a:rPr lang="en-US" dirty="0">
                <a:solidFill>
                  <a:srgbClr val="7030A0"/>
                </a:solidFill>
              </a:rPr>
              <a:t>strip of land is levelled for tree planting</a:t>
            </a:r>
            <a:r>
              <a:rPr lang="en-US" dirty="0"/>
              <a:t>. </a:t>
            </a:r>
          </a:p>
          <a:p>
            <a:pPr algn="just"/>
            <a:r>
              <a:rPr lang="en-US" dirty="0"/>
              <a:t>Hillside terraces are up to </a:t>
            </a:r>
            <a:r>
              <a:rPr lang="en-US" dirty="0">
                <a:solidFill>
                  <a:srgbClr val="7030A0"/>
                </a:solidFill>
              </a:rPr>
              <a:t>1 m wide </a:t>
            </a:r>
            <a:r>
              <a:rPr lang="en-US" dirty="0"/>
              <a:t>and constructed at about 2–5 m vertical intervals. </a:t>
            </a:r>
          </a:p>
          <a:p>
            <a:pPr algn="just"/>
            <a:r>
              <a:rPr lang="en-US" dirty="0"/>
              <a:t>Hillside terraces are only applied if there is a strong reason to justify their construction.</a:t>
            </a:r>
          </a:p>
        </p:txBody>
      </p:sp>
      <p:sp>
        <p:nvSpPr>
          <p:cNvPr id="4" name="Date Placeholder 3">
            <a:extLst>
              <a:ext uri="{FF2B5EF4-FFF2-40B4-BE49-F238E27FC236}">
                <a16:creationId xmlns:a16="http://schemas.microsoft.com/office/drawing/2014/main" id="{CD52DF65-5956-48D6-A294-A6A6BA131C6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FFB17E66-AE76-4355-BEEA-9E46EEEE28B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4235697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CCFE2-8F5B-44ED-8338-4F2EEE5BFBB9}"/>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D17B48D7-B8E6-4B6E-92D2-CE54C5F076E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5527C22C-6135-49AE-8CE7-816DDB1B688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1C9CF947-33E0-491E-95B2-92763E3A172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7889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AC521-EE8A-42CB-806A-39129908348A}"/>
              </a:ext>
            </a:extLst>
          </p:cNvPr>
          <p:cNvSpPr>
            <a:spLocks noGrp="1"/>
          </p:cNvSpPr>
          <p:nvPr>
            <p:ph type="title"/>
          </p:nvPr>
        </p:nvSpPr>
        <p:spPr/>
        <p:txBody>
          <a:bodyPr>
            <a:normAutofit/>
          </a:bodyPr>
          <a:lstStyle/>
          <a:p>
            <a:r>
              <a:rPr lang="en-US" sz="4000" dirty="0"/>
              <a:t>Suitability</a:t>
            </a:r>
          </a:p>
        </p:txBody>
      </p:sp>
      <p:sp>
        <p:nvSpPr>
          <p:cNvPr id="3" name="Content Placeholder 2">
            <a:extLst>
              <a:ext uri="{FF2B5EF4-FFF2-40B4-BE49-F238E27FC236}">
                <a16:creationId xmlns:a16="http://schemas.microsoft.com/office/drawing/2014/main" id="{E9CC36DA-B183-48FB-8EB7-3D17A2A9F1F7}"/>
              </a:ext>
            </a:extLst>
          </p:cNvPr>
          <p:cNvSpPr>
            <a:spLocks noGrp="1"/>
          </p:cNvSpPr>
          <p:nvPr>
            <p:ph idx="1"/>
          </p:nvPr>
        </p:nvSpPr>
        <p:spPr/>
        <p:txBody>
          <a:bodyPr/>
          <a:lstStyle/>
          <a:p>
            <a:pPr algn="just"/>
            <a:r>
              <a:rPr lang="en-US" dirty="0"/>
              <a:t>Suitable mostly in </a:t>
            </a:r>
            <a:r>
              <a:rPr lang="en-US" dirty="0">
                <a:solidFill>
                  <a:srgbClr val="7030A0"/>
                </a:solidFill>
              </a:rPr>
              <a:t>semi-arid and arid parts</a:t>
            </a:r>
            <a:r>
              <a:rPr lang="en-US" dirty="0"/>
              <a:t> of the country but also in medium rainfall areas with deep and  well drained soils. </a:t>
            </a:r>
          </a:p>
          <a:p>
            <a:pPr algn="just"/>
            <a:r>
              <a:rPr lang="en-US" dirty="0"/>
              <a:t>Commonly practiced in dry and moist weyna dega areas for the growth of trees and support of area closure. </a:t>
            </a:r>
          </a:p>
          <a:p>
            <a:pPr algn="just"/>
            <a:r>
              <a:rPr lang="en-US" dirty="0"/>
              <a:t>Applicable in steep hillsides - community closures with steep slopes (max 50%). </a:t>
            </a:r>
          </a:p>
          <a:p>
            <a:pPr algn="just"/>
            <a:r>
              <a:rPr lang="en-US" dirty="0"/>
              <a:t>In dry areas and shallow soils need to be combined with other measures (eyebrow basins, </a:t>
            </a:r>
            <a:r>
              <a:rPr lang="en-US" dirty="0" err="1"/>
              <a:t>etc</a:t>
            </a:r>
            <a:r>
              <a:rPr lang="en-US" dirty="0"/>
              <a:t>)</a:t>
            </a:r>
          </a:p>
        </p:txBody>
      </p:sp>
      <p:sp>
        <p:nvSpPr>
          <p:cNvPr id="4" name="Date Placeholder 3">
            <a:extLst>
              <a:ext uri="{FF2B5EF4-FFF2-40B4-BE49-F238E27FC236}">
                <a16:creationId xmlns:a16="http://schemas.microsoft.com/office/drawing/2014/main" id="{E5C460B2-56A4-4BE3-BA8C-2B5131930F0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F43D7753-A973-4EF2-B528-93F7C6C02D3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7" name="Rectangle 6">
            <a:extLst>
              <a:ext uri="{FF2B5EF4-FFF2-40B4-BE49-F238E27FC236}">
                <a16:creationId xmlns:a16="http://schemas.microsoft.com/office/drawing/2014/main" id="{CA0F2EF1-2DAF-4606-8501-A905DFF36DB0}"/>
              </a:ext>
            </a:extLst>
          </p:cNvPr>
          <p:cNvSpPr/>
          <p:nvPr/>
        </p:nvSpPr>
        <p:spPr>
          <a:xfrm>
            <a:off x="0" y="2701101"/>
            <a:ext cx="1735447" cy="11079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HILLSIDE TERRACES (HTs)</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091242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915A-A36D-4FBF-B306-3404CD10D191}"/>
              </a:ext>
            </a:extLst>
          </p:cNvPr>
          <p:cNvSpPr>
            <a:spLocks noGrp="1"/>
          </p:cNvSpPr>
          <p:nvPr>
            <p:ph type="title"/>
          </p:nvPr>
        </p:nvSpPr>
        <p:spPr/>
        <p:txBody>
          <a:bodyPr/>
          <a:lstStyle/>
          <a:p>
            <a:r>
              <a:rPr lang="en-US" dirty="0"/>
              <a:t>Potential to increase/sustain productivity and environmental protection</a:t>
            </a:r>
          </a:p>
        </p:txBody>
      </p:sp>
      <p:sp>
        <p:nvSpPr>
          <p:cNvPr id="3" name="Content Placeholder 2">
            <a:extLst>
              <a:ext uri="{FF2B5EF4-FFF2-40B4-BE49-F238E27FC236}">
                <a16:creationId xmlns:a16="http://schemas.microsoft.com/office/drawing/2014/main" id="{E899C71F-651E-4043-BC6C-7F7706AE94C3}"/>
              </a:ext>
            </a:extLst>
          </p:cNvPr>
          <p:cNvSpPr>
            <a:spLocks noGrp="1"/>
          </p:cNvSpPr>
          <p:nvPr>
            <p:ph idx="1"/>
          </p:nvPr>
        </p:nvSpPr>
        <p:spPr/>
        <p:txBody>
          <a:bodyPr/>
          <a:lstStyle/>
          <a:p>
            <a:pPr algn="just"/>
            <a:r>
              <a:rPr lang="en-US" dirty="0"/>
              <a:t>. Good potential to improve degraded hillsides - mostly for area closure and multi-purpose tree and fodder tree plantations. </a:t>
            </a:r>
          </a:p>
          <a:p>
            <a:pPr algn="just"/>
            <a:r>
              <a:rPr lang="en-US" dirty="0"/>
              <a:t>When combined with sound moisture conservation (trenches, etc.) and proper management it can signiﬁcantly improve watershed rehabilitation, biomass production and recharging of water tables.</a:t>
            </a:r>
          </a:p>
          <a:p>
            <a:pPr algn="just"/>
            <a:r>
              <a:rPr lang="en-US" dirty="0"/>
              <a:t>Layout </a:t>
            </a:r>
          </a:p>
          <a:p>
            <a:pPr lvl="1" algn="just"/>
            <a:r>
              <a:rPr lang="en-US" dirty="0"/>
              <a:t>One water line level, two range poles graduated in cm and  10 meters of string (a team of 3 people layout approx. 1ha/day). </a:t>
            </a:r>
          </a:p>
          <a:p>
            <a:pPr algn="just"/>
            <a:r>
              <a:rPr lang="en-US" dirty="0"/>
              <a:t>Work: </a:t>
            </a:r>
          </a:p>
          <a:p>
            <a:pPr lvl="1" algn="just"/>
            <a:r>
              <a:rPr lang="en-US" dirty="0"/>
              <a:t>crow bars, sledge hammers shovels, and pick axes</a:t>
            </a:r>
          </a:p>
        </p:txBody>
      </p:sp>
      <p:sp>
        <p:nvSpPr>
          <p:cNvPr id="4" name="Date Placeholder 3">
            <a:extLst>
              <a:ext uri="{FF2B5EF4-FFF2-40B4-BE49-F238E27FC236}">
                <a16:creationId xmlns:a16="http://schemas.microsoft.com/office/drawing/2014/main" id="{1BAA9197-7908-4175-93F6-0870C7B9770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B873D5B5-1C99-4C9A-89CE-EBE71EBE888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F8401BEC-937D-4FE1-AA8E-4F7295B842BD}"/>
              </a:ext>
            </a:extLst>
          </p:cNvPr>
          <p:cNvSpPr/>
          <p:nvPr/>
        </p:nvSpPr>
        <p:spPr>
          <a:xfrm>
            <a:off x="0" y="2701101"/>
            <a:ext cx="1735447" cy="11079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HILLSIDE TERRACES (HTs)</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038590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9CBE-B49C-4BF2-ACEA-3E54F146E6BE}"/>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E05C319-76AB-4761-96F7-972DF7D699E7}"/>
              </a:ext>
            </a:extLst>
          </p:cNvPr>
          <p:cNvPicPr>
            <a:picLocks noGrp="1" noChangeAspect="1"/>
          </p:cNvPicPr>
          <p:nvPr>
            <p:ph idx="1"/>
          </p:nvPr>
        </p:nvPicPr>
        <p:blipFill>
          <a:blip r:embed="rId2"/>
          <a:stretch>
            <a:fillRect/>
          </a:stretch>
        </p:blipFill>
        <p:spPr>
          <a:xfrm>
            <a:off x="1365987" y="0"/>
            <a:ext cx="9143999" cy="6858000"/>
          </a:xfrm>
        </p:spPr>
      </p:pic>
      <p:sp>
        <p:nvSpPr>
          <p:cNvPr id="4" name="Date Placeholder 3">
            <a:extLst>
              <a:ext uri="{FF2B5EF4-FFF2-40B4-BE49-F238E27FC236}">
                <a16:creationId xmlns:a16="http://schemas.microsoft.com/office/drawing/2014/main" id="{7766BA3B-CC52-4CC5-AB6B-DF64A4DAEB51}"/>
              </a:ext>
            </a:extLst>
          </p:cNvPr>
          <p:cNvSpPr>
            <a:spLocks noGrp="1"/>
          </p:cNvSpPr>
          <p:nvPr>
            <p:ph type="dt" sz="half" idx="10"/>
          </p:nvPr>
        </p:nvSpPr>
        <p:spPr/>
        <p:txBody>
          <a:bodyPr/>
          <a:lstStyle/>
          <a:p>
            <a:fld id="{5D987532-A818-4380-AA8A-87BE8C8A9FF6}" type="datetime2">
              <a:rPr lang="en-IN" smtClean="0"/>
              <a:pPr/>
              <a:t>Wednesday, 22 April 2020</a:t>
            </a:fld>
            <a:endParaRPr lang="en-IN"/>
          </a:p>
        </p:txBody>
      </p:sp>
      <p:sp>
        <p:nvSpPr>
          <p:cNvPr id="5" name="Slide Number Placeholder 4">
            <a:extLst>
              <a:ext uri="{FF2B5EF4-FFF2-40B4-BE49-F238E27FC236}">
                <a16:creationId xmlns:a16="http://schemas.microsoft.com/office/drawing/2014/main" id="{FD81EE69-26B6-4FFE-A474-B916A043EBB6}"/>
              </a:ext>
            </a:extLst>
          </p:cNvPr>
          <p:cNvSpPr>
            <a:spLocks noGrp="1"/>
          </p:cNvSpPr>
          <p:nvPr>
            <p:ph type="sldNum" sz="quarter" idx="12"/>
          </p:nvPr>
        </p:nvSpPr>
        <p:spPr/>
        <p:txBody>
          <a:bodyPr/>
          <a:lstStyle/>
          <a:p>
            <a:fld id="{0F71C6F4-D92A-4511-824B-164ED8D41036}" type="slidenum">
              <a:rPr lang="en-IN" smtClean="0"/>
              <a:pPr/>
              <a:t>2</a:t>
            </a:fld>
            <a:endParaRPr lang="en-IN"/>
          </a:p>
        </p:txBody>
      </p:sp>
      <p:sp>
        <p:nvSpPr>
          <p:cNvPr id="6" name="TextBox 5">
            <a:extLst>
              <a:ext uri="{FF2B5EF4-FFF2-40B4-BE49-F238E27FC236}">
                <a16:creationId xmlns:a16="http://schemas.microsoft.com/office/drawing/2014/main" id="{0C29BADD-D95D-4E7D-AC48-4ACC90E16520}"/>
              </a:ext>
            </a:extLst>
          </p:cNvPr>
          <p:cNvSpPr txBox="1"/>
          <p:nvPr/>
        </p:nvSpPr>
        <p:spPr>
          <a:xfrm>
            <a:off x="10704512" y="1385455"/>
            <a:ext cx="1207072" cy="535531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p>
        </p:txBody>
      </p:sp>
    </p:spTree>
    <p:extLst>
      <p:ext uri="{BB962C8B-B14F-4D97-AF65-F5344CB8AC3E}">
        <p14:creationId xmlns:p14="http://schemas.microsoft.com/office/powerpoint/2010/main" val="2553200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BDDA-3CA1-490C-9264-EED73E3A9A18}"/>
              </a:ext>
            </a:extLst>
          </p:cNvPr>
          <p:cNvSpPr>
            <a:spLocks noGrp="1"/>
          </p:cNvSpPr>
          <p:nvPr>
            <p:ph type="title"/>
          </p:nvPr>
        </p:nvSpPr>
        <p:spPr/>
        <p:txBody>
          <a:bodyPr/>
          <a:lstStyle/>
          <a:p>
            <a:r>
              <a:rPr lang="en-US" dirty="0"/>
              <a:t>Min. technical standards</a:t>
            </a:r>
          </a:p>
        </p:txBody>
      </p:sp>
      <p:sp>
        <p:nvSpPr>
          <p:cNvPr id="3" name="Content Placeholder 2">
            <a:extLst>
              <a:ext uri="{FF2B5EF4-FFF2-40B4-BE49-F238E27FC236}">
                <a16:creationId xmlns:a16="http://schemas.microsoft.com/office/drawing/2014/main" id="{0328F084-FF53-4EB4-B8B6-C6F52F6288F7}"/>
              </a:ext>
            </a:extLst>
          </p:cNvPr>
          <p:cNvSpPr>
            <a:spLocks noGrp="1"/>
          </p:cNvSpPr>
          <p:nvPr>
            <p:ph idx="1"/>
          </p:nvPr>
        </p:nvSpPr>
        <p:spPr>
          <a:xfrm>
            <a:off x="1487488" y="1196963"/>
            <a:ext cx="10369152" cy="5425510"/>
          </a:xfrm>
        </p:spPr>
        <p:txBody>
          <a:bodyPr>
            <a:normAutofit fontScale="92500" lnSpcReduction="10000"/>
          </a:bodyPr>
          <a:lstStyle/>
          <a:p>
            <a:r>
              <a:rPr lang="en-US" dirty="0"/>
              <a:t>Slope range: </a:t>
            </a:r>
          </a:p>
          <a:p>
            <a:pPr lvl="1"/>
            <a:r>
              <a:rPr lang="en-US" dirty="0"/>
              <a:t>20-50% . </a:t>
            </a:r>
          </a:p>
          <a:p>
            <a:r>
              <a:rPr lang="en-US" dirty="0"/>
              <a:t>Vertical Interval (VI): </a:t>
            </a:r>
          </a:p>
          <a:p>
            <a:pPr lvl="1"/>
            <a:r>
              <a:rPr lang="en-US" dirty="0"/>
              <a:t>2-3 meters . </a:t>
            </a:r>
          </a:p>
          <a:p>
            <a:r>
              <a:rPr lang="en-US" dirty="0"/>
              <a:t>Height or stone riser:  </a:t>
            </a:r>
          </a:p>
          <a:p>
            <a:pPr lvl="1"/>
            <a:r>
              <a:rPr lang="en-US" dirty="0"/>
              <a:t>min 0.5 m (range 0.5-0.75 m) · </a:t>
            </a:r>
          </a:p>
          <a:p>
            <a:r>
              <a:rPr lang="en-US" dirty="0"/>
              <a:t>Width of terrace: </a:t>
            </a:r>
          </a:p>
          <a:p>
            <a:pPr lvl="1"/>
            <a:r>
              <a:rPr lang="en-US" dirty="0"/>
              <a:t>min 1.5 m (range 1.5-2m) · </a:t>
            </a:r>
          </a:p>
          <a:p>
            <a:r>
              <a:rPr lang="en-US" dirty="0"/>
              <a:t>Foundation: </a:t>
            </a:r>
          </a:p>
          <a:p>
            <a:pPr lvl="1"/>
            <a:r>
              <a:rPr lang="en-US" dirty="0"/>
              <a:t>0.3m depth x 0.3 m width foundation · </a:t>
            </a:r>
          </a:p>
          <a:p>
            <a:r>
              <a:rPr lang="en-US" dirty="0"/>
              <a:t>Grade of stone riser: </a:t>
            </a:r>
          </a:p>
          <a:p>
            <a:pPr lvl="1"/>
            <a:r>
              <a:rPr lang="en-US" dirty="0"/>
              <a:t>well placed stone wall (grade 1 </a:t>
            </a:r>
            <a:r>
              <a:rPr lang="en-US" dirty="0" err="1"/>
              <a:t>horiz</a:t>
            </a:r>
            <a:r>
              <a:rPr lang="en-US" dirty="0"/>
              <a:t> to 3 vert.) · </a:t>
            </a:r>
          </a:p>
          <a:p>
            <a:pPr lvl="1"/>
            <a:r>
              <a:rPr lang="en-US" dirty="0"/>
              <a:t>In lower rainfall areas (most cases) hill-side terrace have 5-10% gradient back-slope</a:t>
            </a:r>
          </a:p>
        </p:txBody>
      </p:sp>
      <p:sp>
        <p:nvSpPr>
          <p:cNvPr id="4" name="Date Placeholder 3">
            <a:extLst>
              <a:ext uri="{FF2B5EF4-FFF2-40B4-BE49-F238E27FC236}">
                <a16:creationId xmlns:a16="http://schemas.microsoft.com/office/drawing/2014/main" id="{CFAE661A-1BC6-40A1-9F39-C273D199AE0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4C2EB28-176D-4C40-9C6C-848BE47F419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BF1E0406-F4B0-42A2-BA39-958169D71CB3}"/>
              </a:ext>
            </a:extLst>
          </p:cNvPr>
          <p:cNvSpPr/>
          <p:nvPr/>
        </p:nvSpPr>
        <p:spPr>
          <a:xfrm>
            <a:off x="0" y="2701101"/>
            <a:ext cx="1735447" cy="11079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HILLSIDE TERRACES (HTs)</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36692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D3C62-A615-4AF7-971D-BBDC5E5B3AD7}"/>
              </a:ext>
            </a:extLst>
          </p:cNvPr>
          <p:cNvSpPr>
            <a:spLocks noGrp="1"/>
          </p:cNvSpPr>
          <p:nvPr>
            <p:ph type="title"/>
          </p:nvPr>
        </p:nvSpPr>
        <p:spPr/>
        <p:txBody>
          <a:bodyPr>
            <a:normAutofit fontScale="90000"/>
          </a:bodyPr>
          <a:lstStyle/>
          <a:p>
            <a:r>
              <a:rPr lang="en-US" sz="4400" dirty="0"/>
              <a:t>Layout and vertical intervals (VI)</a:t>
            </a:r>
          </a:p>
        </p:txBody>
      </p:sp>
      <p:sp>
        <p:nvSpPr>
          <p:cNvPr id="3" name="Content Placeholder 2">
            <a:extLst>
              <a:ext uri="{FF2B5EF4-FFF2-40B4-BE49-F238E27FC236}">
                <a16:creationId xmlns:a16="http://schemas.microsoft.com/office/drawing/2014/main" id="{EA00B340-DF68-4E26-B39A-E0226CEAF7BC}"/>
              </a:ext>
            </a:extLst>
          </p:cNvPr>
          <p:cNvSpPr>
            <a:spLocks noGrp="1"/>
          </p:cNvSpPr>
          <p:nvPr>
            <p:ph idx="1"/>
          </p:nvPr>
        </p:nvSpPr>
        <p:spPr/>
        <p:txBody>
          <a:bodyPr/>
          <a:lstStyle/>
          <a:p>
            <a:r>
              <a:rPr lang="en-US" dirty="0"/>
              <a:t>Layout: </a:t>
            </a:r>
          </a:p>
          <a:p>
            <a:pPr lvl="1"/>
            <a:r>
              <a:rPr lang="en-US" dirty="0"/>
              <a:t>One water line level, two range poles graduated in cm and  10 meters of string (a team of 3 people layout </a:t>
            </a:r>
            <a:r>
              <a:rPr lang="en-US" dirty="0" err="1"/>
              <a:t>approx</a:t>
            </a:r>
            <a:r>
              <a:rPr lang="en-US" dirty="0"/>
              <a:t> 1ha/day). </a:t>
            </a:r>
          </a:p>
          <a:p>
            <a:r>
              <a:rPr lang="en-US" dirty="0"/>
              <a:t>Work: </a:t>
            </a:r>
          </a:p>
          <a:p>
            <a:pPr lvl="1"/>
            <a:r>
              <a:rPr lang="en-US" dirty="0"/>
              <a:t>crow bars, sledge hammers shovels, and pick axes. </a:t>
            </a:r>
          </a:p>
          <a:p>
            <a:endParaRPr lang="nl-NL" dirty="0"/>
          </a:p>
          <a:p>
            <a:r>
              <a:rPr lang="nl-NL" dirty="0"/>
              <a:t>WORK NORM: </a:t>
            </a:r>
          </a:p>
          <a:p>
            <a:pPr lvl="1"/>
            <a:r>
              <a:rPr lang="nl-NL" sz="3600" dirty="0">
                <a:solidFill>
                  <a:srgbClr val="7030A0"/>
                </a:solidFill>
              </a:rPr>
              <a:t>250 PDs/Km</a:t>
            </a:r>
            <a:endParaRPr lang="en-US" sz="3600" dirty="0">
              <a:solidFill>
                <a:srgbClr val="7030A0"/>
              </a:solidFill>
            </a:endParaRPr>
          </a:p>
        </p:txBody>
      </p:sp>
      <p:sp>
        <p:nvSpPr>
          <p:cNvPr id="4" name="Date Placeholder 3">
            <a:extLst>
              <a:ext uri="{FF2B5EF4-FFF2-40B4-BE49-F238E27FC236}">
                <a16:creationId xmlns:a16="http://schemas.microsoft.com/office/drawing/2014/main" id="{C00138F2-CE49-48CF-BBF7-71907B6B184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159A6B6-5465-4352-9030-4E977CE206D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D34F4247-52BA-4CA0-ADDD-71FA6C49C2EF}"/>
              </a:ext>
            </a:extLst>
          </p:cNvPr>
          <p:cNvSpPr/>
          <p:nvPr/>
        </p:nvSpPr>
        <p:spPr>
          <a:xfrm>
            <a:off x="0" y="2701101"/>
            <a:ext cx="1735447" cy="11079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HILLSIDE TERRACES (HTs)</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793239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2AB2C-DB15-432D-9C23-B521BF6729FC}"/>
              </a:ext>
            </a:extLst>
          </p:cNvPr>
          <p:cNvSpPr>
            <a:spLocks noGrp="1"/>
          </p:cNvSpPr>
          <p:nvPr>
            <p:ph type="title"/>
          </p:nvPr>
        </p:nvSpPr>
        <p:spPr>
          <a:xfrm>
            <a:off x="1321234" y="0"/>
            <a:ext cx="10424096" cy="706090"/>
          </a:xfrm>
        </p:spPr>
        <p:txBody>
          <a:bodyPr/>
          <a:lstStyle/>
          <a:p>
            <a:r>
              <a:rPr lang="en-US" dirty="0"/>
              <a:t>Inward looking HT (for moisture stressed areas)</a:t>
            </a:r>
          </a:p>
        </p:txBody>
      </p:sp>
      <p:sp>
        <p:nvSpPr>
          <p:cNvPr id="4" name="Date Placeholder 3">
            <a:extLst>
              <a:ext uri="{FF2B5EF4-FFF2-40B4-BE49-F238E27FC236}">
                <a16:creationId xmlns:a16="http://schemas.microsoft.com/office/drawing/2014/main" id="{208DBE54-0C11-4197-A64C-1F23E789299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4C7B8258-83D8-42DC-8DC3-54C8264CC62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17F8348A-374C-4737-AC4C-5F8D0A6876D6}"/>
              </a:ext>
            </a:extLst>
          </p:cNvPr>
          <p:cNvPicPr>
            <a:picLocks noChangeAspect="1"/>
          </p:cNvPicPr>
          <p:nvPr/>
        </p:nvPicPr>
        <p:blipFill rotWithShape="1">
          <a:blip r:embed="rId2"/>
          <a:srcRect l="6827" r="12622"/>
          <a:stretch/>
        </p:blipFill>
        <p:spPr>
          <a:xfrm>
            <a:off x="3047999" y="653328"/>
            <a:ext cx="7117572" cy="6204672"/>
          </a:xfrm>
          <a:prstGeom prst="rect">
            <a:avLst/>
          </a:prstGeom>
        </p:spPr>
      </p:pic>
      <p:sp>
        <p:nvSpPr>
          <p:cNvPr id="6" name="Rectangle 5">
            <a:extLst>
              <a:ext uri="{FF2B5EF4-FFF2-40B4-BE49-F238E27FC236}">
                <a16:creationId xmlns:a16="http://schemas.microsoft.com/office/drawing/2014/main" id="{0F508017-5C17-41A4-BAAB-78F6FA02A51D}"/>
              </a:ext>
            </a:extLst>
          </p:cNvPr>
          <p:cNvSpPr/>
          <p:nvPr/>
        </p:nvSpPr>
        <p:spPr>
          <a:xfrm>
            <a:off x="0" y="2701101"/>
            <a:ext cx="1735447" cy="11079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HILLSIDE TERRACES (HTs)</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593746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49446-390C-4FEA-84A7-6D18EE77767C}"/>
              </a:ext>
            </a:extLst>
          </p:cNvPr>
          <p:cNvSpPr>
            <a:spLocks noGrp="1"/>
          </p:cNvSpPr>
          <p:nvPr>
            <p:ph type="title"/>
          </p:nvPr>
        </p:nvSpPr>
        <p:spPr/>
        <p:txBody>
          <a:bodyPr>
            <a:normAutofit/>
          </a:bodyPr>
          <a:lstStyle/>
          <a:p>
            <a:r>
              <a:rPr lang="en-US" sz="4000" dirty="0"/>
              <a:t>Integration opportunities/requirements</a:t>
            </a:r>
          </a:p>
        </p:txBody>
      </p:sp>
      <p:sp>
        <p:nvSpPr>
          <p:cNvPr id="3" name="Content Placeholder 2">
            <a:extLst>
              <a:ext uri="{FF2B5EF4-FFF2-40B4-BE49-F238E27FC236}">
                <a16:creationId xmlns:a16="http://schemas.microsoft.com/office/drawing/2014/main" id="{2A92EA32-096B-4549-87FC-D90FB704BD1B}"/>
              </a:ext>
            </a:extLst>
          </p:cNvPr>
          <p:cNvSpPr>
            <a:spLocks noGrp="1"/>
          </p:cNvSpPr>
          <p:nvPr>
            <p:ph idx="1"/>
          </p:nvPr>
        </p:nvSpPr>
        <p:spPr/>
        <p:txBody>
          <a:bodyPr>
            <a:normAutofit fontScale="92500"/>
          </a:bodyPr>
          <a:lstStyle/>
          <a:p>
            <a:pPr algn="just"/>
            <a:r>
              <a:rPr lang="en-US" dirty="0"/>
              <a:t>1. Series of trenches (2-3 lines) can be constructed in between HTs (starting 2-3 meters above the terrace. </a:t>
            </a:r>
          </a:p>
          <a:p>
            <a:pPr lvl="1" algn="just"/>
            <a:r>
              <a:rPr lang="en-US" dirty="0"/>
              <a:t>Apply soil and tree management practices. Control grazing and closure necessary.  </a:t>
            </a:r>
          </a:p>
          <a:p>
            <a:r>
              <a:rPr lang="en-US" dirty="0"/>
              <a:t>2. Fodder, legume and cash crops can be planted at the top of the stone raiser or at its toe: using grasses (indigenous such as “</a:t>
            </a:r>
            <a:r>
              <a:rPr lang="en-US" dirty="0" err="1"/>
              <a:t>sembelete</a:t>
            </a:r>
            <a:r>
              <a:rPr lang="en-US" dirty="0"/>
              <a:t>”, “</a:t>
            </a:r>
            <a:r>
              <a:rPr lang="en-US" dirty="0" err="1"/>
              <a:t>dasho</a:t>
            </a:r>
            <a:r>
              <a:rPr lang="en-US" dirty="0"/>
              <a:t>”, others, etc.) + legume shrubs (pigeon peas, </a:t>
            </a:r>
            <a:r>
              <a:rPr lang="en-US" dirty="0" err="1"/>
              <a:t>sebania</a:t>
            </a:r>
            <a:r>
              <a:rPr lang="en-US" dirty="0"/>
              <a:t>, acacia </a:t>
            </a:r>
            <a:r>
              <a:rPr lang="en-US" dirty="0" err="1"/>
              <a:t>saligna</a:t>
            </a:r>
            <a:r>
              <a:rPr lang="en-US" dirty="0"/>
              <a:t>, </a:t>
            </a:r>
            <a:r>
              <a:rPr lang="en-US" dirty="0" err="1"/>
              <a:t>trilucerne</a:t>
            </a:r>
            <a:r>
              <a:rPr lang="en-US" dirty="0"/>
              <a:t> etc.) in rows by direct sowing (15-30 cm). </a:t>
            </a:r>
          </a:p>
          <a:p>
            <a:r>
              <a:rPr lang="en-US" dirty="0"/>
              <a:t>3. Hillside  terraces, like stone bunds, can be stabilized by drought resistant plants such as Sisal, and Euphorbia placed on the lower side of the stone wall. </a:t>
            </a:r>
          </a:p>
          <a:p>
            <a:r>
              <a:rPr lang="en-US" dirty="0"/>
              <a:t>4. Integration with strong check dams along depression points and small gullies</a:t>
            </a:r>
          </a:p>
        </p:txBody>
      </p:sp>
      <p:sp>
        <p:nvSpPr>
          <p:cNvPr id="4" name="Date Placeholder 3">
            <a:extLst>
              <a:ext uri="{FF2B5EF4-FFF2-40B4-BE49-F238E27FC236}">
                <a16:creationId xmlns:a16="http://schemas.microsoft.com/office/drawing/2014/main" id="{7611E20A-FE80-403B-824C-6A2AFD58F62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F6C9564E-2E12-4F7A-A87E-BCE3AB308C2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5F758CC1-0F6E-4F42-B725-0F75B8DBF30D}"/>
              </a:ext>
            </a:extLst>
          </p:cNvPr>
          <p:cNvSpPr/>
          <p:nvPr/>
        </p:nvSpPr>
        <p:spPr>
          <a:xfrm>
            <a:off x="0" y="2701101"/>
            <a:ext cx="1735447" cy="11079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HILLSIDE TERRACES (HTs)</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742153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C83F-A44C-439E-B65E-080544595949}"/>
              </a:ext>
            </a:extLst>
          </p:cNvPr>
          <p:cNvSpPr>
            <a:spLocks noGrp="1"/>
          </p:cNvSpPr>
          <p:nvPr>
            <p:ph type="title"/>
          </p:nvPr>
        </p:nvSpPr>
        <p:spPr/>
        <p:txBody>
          <a:bodyPr>
            <a:noAutofit/>
          </a:bodyPr>
          <a:lstStyle/>
          <a:p>
            <a:r>
              <a:rPr lang="en-US" sz="4400" dirty="0"/>
              <a:t>Management requirements</a:t>
            </a:r>
          </a:p>
        </p:txBody>
      </p:sp>
      <p:sp>
        <p:nvSpPr>
          <p:cNvPr id="3" name="Content Placeholder 2">
            <a:extLst>
              <a:ext uri="{FF2B5EF4-FFF2-40B4-BE49-F238E27FC236}">
                <a16:creationId xmlns:a16="http://schemas.microsoft.com/office/drawing/2014/main" id="{6395FEDE-735A-4F67-ADDA-8C42E1C0CE0D}"/>
              </a:ext>
            </a:extLst>
          </p:cNvPr>
          <p:cNvSpPr>
            <a:spLocks noGrp="1"/>
          </p:cNvSpPr>
          <p:nvPr>
            <p:ph idx="1"/>
          </p:nvPr>
        </p:nvSpPr>
        <p:spPr/>
        <p:txBody>
          <a:bodyPr>
            <a:normAutofit/>
          </a:bodyPr>
          <a:lstStyle/>
          <a:p>
            <a:r>
              <a:rPr lang="en-US" dirty="0"/>
              <a:t>. Controlled grazing is a precondition for hillside terraces. </a:t>
            </a:r>
          </a:p>
          <a:p>
            <a:r>
              <a:rPr lang="en-US" dirty="0"/>
              <a:t>Terraces should be stabilized, possibly with drought resistant species. .</a:t>
            </a:r>
          </a:p>
          <a:p>
            <a:r>
              <a:rPr lang="en-US" dirty="0"/>
              <a:t>Fodder and crops growing on terraces should not be uprooted but cut and carried.</a:t>
            </a:r>
          </a:p>
          <a:p>
            <a:endParaRPr lang="en-US" dirty="0"/>
          </a:p>
          <a:p>
            <a:pPr marL="82296" indent="0">
              <a:buNone/>
            </a:pPr>
            <a:r>
              <a:rPr lang="en-US" sz="4000"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Modiﬁcations/adaptation to standard design</a:t>
            </a:r>
          </a:p>
          <a:p>
            <a:pPr lvl="1"/>
            <a:r>
              <a:rPr lang="en-US" sz="2600" dirty="0">
                <a:solidFill>
                  <a:schemeClr val="accent5">
                    <a:lumMod val="60000"/>
                    <a:lumOff val="40000"/>
                  </a:schemeClr>
                </a:solidFill>
              </a:rPr>
              <a:t>A)Double slope hillside terraces in very dry areas  (ﬁg 2).   </a:t>
            </a:r>
          </a:p>
          <a:p>
            <a:pPr lvl="1"/>
            <a:r>
              <a:rPr lang="en-US" sz="2600" dirty="0">
                <a:solidFill>
                  <a:schemeClr val="accent5">
                    <a:lumMod val="60000"/>
                    <a:lumOff val="40000"/>
                  </a:schemeClr>
                </a:solidFill>
              </a:rPr>
              <a:t>b) Hillside terraces with trenches (see related infotech)	</a:t>
            </a:r>
          </a:p>
          <a:p>
            <a:pPr marL="82296" indent="0">
              <a:buNone/>
            </a:pPr>
            <a:endParaRPr lang="en-US" dirty="0"/>
          </a:p>
        </p:txBody>
      </p:sp>
      <p:sp>
        <p:nvSpPr>
          <p:cNvPr id="4" name="Date Placeholder 3">
            <a:extLst>
              <a:ext uri="{FF2B5EF4-FFF2-40B4-BE49-F238E27FC236}">
                <a16:creationId xmlns:a16="http://schemas.microsoft.com/office/drawing/2014/main" id="{D9065C00-4E35-4118-9E24-6C22BBEA86F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9B55BBA3-C94B-43F7-9228-256CF6010B6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Rectangle 5">
            <a:extLst>
              <a:ext uri="{FF2B5EF4-FFF2-40B4-BE49-F238E27FC236}">
                <a16:creationId xmlns:a16="http://schemas.microsoft.com/office/drawing/2014/main" id="{6E29233A-19D6-46C4-B2A8-5E4D07671308}"/>
              </a:ext>
            </a:extLst>
          </p:cNvPr>
          <p:cNvSpPr/>
          <p:nvPr/>
        </p:nvSpPr>
        <p:spPr>
          <a:xfrm>
            <a:off x="0" y="2701101"/>
            <a:ext cx="1735447" cy="11079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HILLSIDE TERRACES (HTs)</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285894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80EB-B5AF-4197-AB65-9EBFB72CAF08}"/>
              </a:ext>
            </a:extLst>
          </p:cNvPr>
          <p:cNvSpPr>
            <a:spLocks noGrp="1"/>
          </p:cNvSpPr>
          <p:nvPr>
            <p:ph type="title"/>
          </p:nvPr>
        </p:nvSpPr>
        <p:spPr/>
        <p:txBody>
          <a:bodyPr>
            <a:normAutofit/>
          </a:bodyPr>
          <a:lstStyle/>
          <a:p>
            <a:r>
              <a:rPr lang="en-US" dirty="0"/>
              <a:t>HILLSIDE TERRACES + TRENCHES (HTTs)</a:t>
            </a:r>
          </a:p>
        </p:txBody>
      </p:sp>
      <p:sp>
        <p:nvSpPr>
          <p:cNvPr id="3" name="Content Placeholder 2">
            <a:extLst>
              <a:ext uri="{FF2B5EF4-FFF2-40B4-BE49-F238E27FC236}">
                <a16:creationId xmlns:a16="http://schemas.microsoft.com/office/drawing/2014/main" id="{038A05D1-7DA7-4B81-A44C-54036BE9E630}"/>
              </a:ext>
            </a:extLst>
          </p:cNvPr>
          <p:cNvSpPr>
            <a:spLocks noGrp="1"/>
          </p:cNvSpPr>
          <p:nvPr>
            <p:ph idx="1"/>
          </p:nvPr>
        </p:nvSpPr>
        <p:spPr/>
        <p:txBody>
          <a:bodyPr/>
          <a:lstStyle/>
          <a:p>
            <a:pPr algn="just"/>
            <a:r>
              <a:rPr lang="en-US" dirty="0"/>
              <a:t>HTTs is highly </a:t>
            </a:r>
            <a:r>
              <a:rPr lang="en-US" dirty="0" err="1"/>
              <a:t>labour</a:t>
            </a:r>
            <a:r>
              <a:rPr lang="en-US" dirty="0"/>
              <a:t> intensive - combine both effects of hillsides and trenches constructed immediately above the terrace stone riser, </a:t>
            </a:r>
          </a:p>
          <a:p>
            <a:pPr algn="just"/>
            <a:r>
              <a:rPr lang="en-US" dirty="0"/>
              <a:t>generally suitable for steep slopes (up to 50%) and shallow-medium depth soils (although common in other type of soils). </a:t>
            </a:r>
          </a:p>
          <a:p>
            <a:pPr algn="just"/>
            <a:r>
              <a:rPr lang="en-US" dirty="0"/>
              <a:t>Suitable for tree/shrubs planting and very effective in controlling runoff and erosion.</a:t>
            </a:r>
          </a:p>
        </p:txBody>
      </p:sp>
      <p:sp>
        <p:nvSpPr>
          <p:cNvPr id="4" name="Date Placeholder 3">
            <a:extLst>
              <a:ext uri="{FF2B5EF4-FFF2-40B4-BE49-F238E27FC236}">
                <a16:creationId xmlns:a16="http://schemas.microsoft.com/office/drawing/2014/main" id="{70655F1A-895E-4CEA-A1FE-1B79FB6151E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1F7539DF-5916-46B5-9930-2D1100A8541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316544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552F-D8A5-43C1-A4C7-5EC712AF3D7F}"/>
              </a:ext>
            </a:extLst>
          </p:cNvPr>
          <p:cNvSpPr>
            <a:spLocks noGrp="1"/>
          </p:cNvSpPr>
          <p:nvPr>
            <p:ph type="title"/>
          </p:nvPr>
        </p:nvSpPr>
        <p:spPr/>
        <p:txBody>
          <a:bodyPr>
            <a:normAutofit/>
          </a:bodyPr>
          <a:lstStyle/>
          <a:p>
            <a:r>
              <a:rPr lang="en-US" sz="4000" dirty="0"/>
              <a:t>Min. technical standards</a:t>
            </a:r>
          </a:p>
        </p:txBody>
      </p:sp>
      <p:sp>
        <p:nvSpPr>
          <p:cNvPr id="3" name="Content Placeholder 2">
            <a:extLst>
              <a:ext uri="{FF2B5EF4-FFF2-40B4-BE49-F238E27FC236}">
                <a16:creationId xmlns:a16="http://schemas.microsoft.com/office/drawing/2014/main" id="{4A975C4F-1CAA-491E-8B5E-61B581DA0701}"/>
              </a:ext>
            </a:extLst>
          </p:cNvPr>
          <p:cNvSpPr>
            <a:spLocks noGrp="1"/>
          </p:cNvSpPr>
          <p:nvPr>
            <p:ph idx="1"/>
          </p:nvPr>
        </p:nvSpPr>
        <p:spPr>
          <a:xfrm>
            <a:off x="1487488" y="1196962"/>
            <a:ext cx="10369152" cy="5453219"/>
          </a:xfrm>
        </p:spPr>
        <p:txBody>
          <a:bodyPr>
            <a:normAutofit/>
          </a:bodyPr>
          <a:lstStyle/>
          <a:p>
            <a:r>
              <a:rPr lang="en-US" dirty="0"/>
              <a:t>Stone riser height: 0.75-1 m from ground level . </a:t>
            </a:r>
          </a:p>
          <a:p>
            <a:r>
              <a:rPr lang="en-US" dirty="0"/>
              <a:t>Stone riser foundation: 0.3-0.4 </a:t>
            </a:r>
            <a:r>
              <a:rPr lang="en-US" dirty="0" err="1"/>
              <a:t>mD</a:t>
            </a:r>
            <a:r>
              <a:rPr lang="en-US" dirty="0"/>
              <a:t> x 0.3 </a:t>
            </a:r>
            <a:r>
              <a:rPr lang="en-US" dirty="0" err="1"/>
              <a:t>mW</a:t>
            </a:r>
            <a:r>
              <a:rPr lang="en-US" dirty="0"/>
              <a:t> . </a:t>
            </a:r>
          </a:p>
          <a:p>
            <a:r>
              <a:rPr lang="en-US" dirty="0"/>
              <a:t>Top width: 0.5 m (0.25 m stone riser and 0.25 m soil), · </a:t>
            </a:r>
          </a:p>
          <a:p>
            <a:r>
              <a:rPr lang="en-US" dirty="0"/>
              <a:t>Grade of stone riser: 1 </a:t>
            </a:r>
            <a:r>
              <a:rPr lang="en-US" dirty="0" err="1"/>
              <a:t>horiz</a:t>
            </a:r>
            <a:r>
              <a:rPr lang="en-US" dirty="0"/>
              <a:t>: 3-4 vertical, · </a:t>
            </a:r>
          </a:p>
          <a:p>
            <a:r>
              <a:rPr lang="en-US" dirty="0"/>
              <a:t>Grade of soil bank: 1 </a:t>
            </a:r>
            <a:r>
              <a:rPr lang="en-US" dirty="0" err="1"/>
              <a:t>horiz</a:t>
            </a:r>
            <a:r>
              <a:rPr lang="en-US" dirty="0"/>
              <a:t>: 1.5 (unstable soils) to 2 vertical (stable soil), · </a:t>
            </a:r>
          </a:p>
          <a:p>
            <a:r>
              <a:rPr lang="en-US" dirty="0"/>
              <a:t>Base width: based upon slope, · </a:t>
            </a:r>
          </a:p>
          <a:p>
            <a:r>
              <a:rPr lang="en-US" dirty="0"/>
              <a:t>Size/place of trench: 50 W x 50 cm D x terrace length - placed 0,75-1m above stone wall. · </a:t>
            </a:r>
          </a:p>
        </p:txBody>
      </p:sp>
      <p:sp>
        <p:nvSpPr>
          <p:cNvPr id="4" name="Date Placeholder 3">
            <a:extLst>
              <a:ext uri="{FF2B5EF4-FFF2-40B4-BE49-F238E27FC236}">
                <a16:creationId xmlns:a16="http://schemas.microsoft.com/office/drawing/2014/main" id="{1E3C2629-094C-4D45-9F75-4800F5CFDF6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B11BDD5-E7C3-4422-A696-C6F421F4670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296127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EC2E-A4C2-4FCE-8D2A-13B508A6FC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8316A8-109E-49BE-8033-41933AA66374}"/>
              </a:ext>
            </a:extLst>
          </p:cNvPr>
          <p:cNvSpPr>
            <a:spLocks noGrp="1"/>
          </p:cNvSpPr>
          <p:nvPr>
            <p:ph idx="1"/>
          </p:nvPr>
        </p:nvSpPr>
        <p:spPr/>
        <p:txBody>
          <a:bodyPr>
            <a:normAutofit lnSpcReduction="10000"/>
          </a:bodyPr>
          <a:lstStyle/>
          <a:p>
            <a:r>
              <a:rPr lang="en-US" dirty="0"/>
              <a:t>Size/place of ties: within trenches ties are placed at 2-3m intervals based upon plantation requirements and half way the depth of the trench (0.25 m) with 0.6m </a:t>
            </a:r>
            <a:r>
              <a:rPr lang="en-US" dirty="0" err="1"/>
              <a:t>horiz</a:t>
            </a:r>
            <a:r>
              <a:rPr lang="en-US" dirty="0"/>
              <a:t>. length x 0.5 cm width for planting seed-lings. · </a:t>
            </a:r>
          </a:p>
          <a:p>
            <a:r>
              <a:rPr lang="en-US" dirty="0"/>
              <a:t>A 30x30x30 cm plantation pit is placed in the middle of the tie or in front of the trench (between berm and embankment) with lateral spacing depending on tree and shrubs planted (1-3 </a:t>
            </a:r>
            <a:r>
              <a:rPr lang="en-US" dirty="0" err="1"/>
              <a:t>metres</a:t>
            </a:r>
            <a:r>
              <a:rPr lang="en-US" dirty="0"/>
              <a:t>)· . </a:t>
            </a:r>
          </a:p>
          <a:p>
            <a:r>
              <a:rPr lang="en-US" dirty="0"/>
              <a:t>Max length of HTTs: 50-80m. HTTs should wing up laterally, before depression points</a:t>
            </a:r>
          </a:p>
          <a:p>
            <a:endParaRPr lang="en-US" dirty="0"/>
          </a:p>
          <a:p>
            <a:r>
              <a:rPr lang="nl-NL" dirty="0"/>
              <a:t>ORK NORM: </a:t>
            </a:r>
          </a:p>
          <a:p>
            <a:pPr lvl="1"/>
            <a:r>
              <a:rPr lang="nl-NL" sz="4000" dirty="0"/>
              <a:t>330 PDs/Km</a:t>
            </a:r>
            <a:endParaRPr lang="en-US" sz="4000" dirty="0"/>
          </a:p>
        </p:txBody>
      </p:sp>
      <p:sp>
        <p:nvSpPr>
          <p:cNvPr id="4" name="Date Placeholder 3">
            <a:extLst>
              <a:ext uri="{FF2B5EF4-FFF2-40B4-BE49-F238E27FC236}">
                <a16:creationId xmlns:a16="http://schemas.microsoft.com/office/drawing/2014/main" id="{3BB70972-BE12-4525-BD6B-6A710AC7F735}"/>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481C4AF0-2C9A-4E1E-95A8-ED497494414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225530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1027BF9-205F-4B0F-A1DC-D126D835203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5EAB157-659A-4396-90FD-14AFF580E87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0C947741-6180-478B-8C7F-6C9926D9CC3E}"/>
              </a:ext>
            </a:extLst>
          </p:cNvPr>
          <p:cNvPicPr>
            <a:picLocks noChangeAspect="1"/>
          </p:cNvPicPr>
          <p:nvPr/>
        </p:nvPicPr>
        <p:blipFill>
          <a:blip r:embed="rId2"/>
          <a:stretch>
            <a:fillRect/>
          </a:stretch>
        </p:blipFill>
        <p:spPr>
          <a:xfrm>
            <a:off x="1364105" y="0"/>
            <a:ext cx="7363584" cy="6858000"/>
          </a:xfrm>
          <a:prstGeom prst="rect">
            <a:avLst/>
          </a:prstGeom>
        </p:spPr>
      </p:pic>
    </p:spTree>
    <p:extLst>
      <p:ext uri="{BB962C8B-B14F-4D97-AF65-F5344CB8AC3E}">
        <p14:creationId xmlns:p14="http://schemas.microsoft.com/office/powerpoint/2010/main" val="1603029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4E7C-5827-44EE-A29A-43DFB5D7822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860A553-2DFE-4E4F-A8AB-669BE0F9A27A}"/>
              </a:ext>
            </a:extLst>
          </p:cNvPr>
          <p:cNvPicPr>
            <a:picLocks noGrp="1" noChangeAspect="1"/>
          </p:cNvPicPr>
          <p:nvPr>
            <p:ph idx="1"/>
          </p:nvPr>
        </p:nvPicPr>
        <p:blipFill>
          <a:blip r:embed="rId2"/>
          <a:stretch>
            <a:fillRect/>
          </a:stretch>
        </p:blipFill>
        <p:spPr>
          <a:xfrm>
            <a:off x="1365988" y="147664"/>
            <a:ext cx="8947114" cy="6710336"/>
          </a:xfrm>
        </p:spPr>
      </p:pic>
      <p:sp>
        <p:nvSpPr>
          <p:cNvPr id="4" name="Date Placeholder 3">
            <a:extLst>
              <a:ext uri="{FF2B5EF4-FFF2-40B4-BE49-F238E27FC236}">
                <a16:creationId xmlns:a16="http://schemas.microsoft.com/office/drawing/2014/main" id="{06C90BD1-43FE-46E7-A6FC-09E38D768018}"/>
              </a:ext>
            </a:extLst>
          </p:cNvPr>
          <p:cNvSpPr>
            <a:spLocks noGrp="1"/>
          </p:cNvSpPr>
          <p:nvPr>
            <p:ph type="dt" sz="half" idx="10"/>
          </p:nvPr>
        </p:nvSpPr>
        <p:spPr/>
        <p:txBody>
          <a:bodyPr/>
          <a:lstStyle/>
          <a:p>
            <a:fld id="{5D987532-A818-4380-AA8A-87BE8C8A9FF6}" type="datetime2">
              <a:rPr lang="en-IN" smtClean="0"/>
              <a:pPr/>
              <a:t>Wednesday, 22 April 2020</a:t>
            </a:fld>
            <a:endParaRPr lang="en-IN"/>
          </a:p>
        </p:txBody>
      </p:sp>
      <p:sp>
        <p:nvSpPr>
          <p:cNvPr id="5" name="Slide Number Placeholder 4">
            <a:extLst>
              <a:ext uri="{FF2B5EF4-FFF2-40B4-BE49-F238E27FC236}">
                <a16:creationId xmlns:a16="http://schemas.microsoft.com/office/drawing/2014/main" id="{96EDF321-CE75-42C8-9042-421EA20C58C7}"/>
              </a:ext>
            </a:extLst>
          </p:cNvPr>
          <p:cNvSpPr>
            <a:spLocks noGrp="1"/>
          </p:cNvSpPr>
          <p:nvPr>
            <p:ph type="sldNum" sz="quarter" idx="12"/>
          </p:nvPr>
        </p:nvSpPr>
        <p:spPr/>
        <p:txBody>
          <a:bodyPr/>
          <a:lstStyle/>
          <a:p>
            <a:fld id="{0F71C6F4-D92A-4511-824B-164ED8D41036}" type="slidenum">
              <a:rPr lang="en-IN" smtClean="0"/>
              <a:pPr/>
              <a:t>3</a:t>
            </a:fld>
            <a:endParaRPr lang="en-IN"/>
          </a:p>
        </p:txBody>
      </p:sp>
      <p:sp>
        <p:nvSpPr>
          <p:cNvPr id="6" name="TextBox 5">
            <a:extLst>
              <a:ext uri="{FF2B5EF4-FFF2-40B4-BE49-F238E27FC236}">
                <a16:creationId xmlns:a16="http://schemas.microsoft.com/office/drawing/2014/main" id="{AFA1C09E-53BA-4F03-A587-BD884B1F1D35}"/>
              </a:ext>
            </a:extLst>
          </p:cNvPr>
          <p:cNvSpPr txBox="1"/>
          <p:nvPr/>
        </p:nvSpPr>
        <p:spPr>
          <a:xfrm>
            <a:off x="10704512" y="1385455"/>
            <a:ext cx="1207072" cy="535531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p>
        </p:txBody>
      </p:sp>
    </p:spTree>
    <p:extLst>
      <p:ext uri="{BB962C8B-B14F-4D97-AF65-F5344CB8AC3E}">
        <p14:creationId xmlns:p14="http://schemas.microsoft.com/office/powerpoint/2010/main" val="1124066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28DC730-18B2-4407-AA2D-937CB32F76D4}"/>
              </a:ext>
            </a:extLst>
          </p:cNvPr>
          <p:cNvPicPr>
            <a:picLocks noGrp="1" noChangeAspect="1"/>
          </p:cNvPicPr>
          <p:nvPr>
            <p:ph idx="1"/>
          </p:nvPr>
        </p:nvPicPr>
        <p:blipFill>
          <a:blip r:embed="rId2"/>
          <a:stretch>
            <a:fillRect/>
          </a:stretch>
        </p:blipFill>
        <p:spPr>
          <a:xfrm>
            <a:off x="1281498" y="0"/>
            <a:ext cx="8527520" cy="6395641"/>
          </a:xfrm>
        </p:spPr>
      </p:pic>
      <p:sp>
        <p:nvSpPr>
          <p:cNvPr id="4" name="Date Placeholder 3">
            <a:extLst>
              <a:ext uri="{FF2B5EF4-FFF2-40B4-BE49-F238E27FC236}">
                <a16:creationId xmlns:a16="http://schemas.microsoft.com/office/drawing/2014/main" id="{58CC1250-613F-4C8E-8768-8557B5B3597A}"/>
              </a:ext>
            </a:extLst>
          </p:cNvPr>
          <p:cNvSpPr>
            <a:spLocks noGrp="1"/>
          </p:cNvSpPr>
          <p:nvPr>
            <p:ph type="dt" sz="half" idx="10"/>
          </p:nvPr>
        </p:nvSpPr>
        <p:spPr/>
        <p:txBody>
          <a:bodyPr/>
          <a:lstStyle/>
          <a:p>
            <a:fld id="{5D987532-A818-4380-AA8A-87BE8C8A9FF6}" type="datetime2">
              <a:rPr lang="en-IN" smtClean="0"/>
              <a:pPr/>
              <a:t>Wednesday, 22 April 2020</a:t>
            </a:fld>
            <a:endParaRPr lang="en-IN"/>
          </a:p>
        </p:txBody>
      </p:sp>
      <p:sp>
        <p:nvSpPr>
          <p:cNvPr id="5" name="Slide Number Placeholder 4">
            <a:extLst>
              <a:ext uri="{FF2B5EF4-FFF2-40B4-BE49-F238E27FC236}">
                <a16:creationId xmlns:a16="http://schemas.microsoft.com/office/drawing/2014/main" id="{2C277F09-B80C-4F31-A1CD-D23802085F77}"/>
              </a:ext>
            </a:extLst>
          </p:cNvPr>
          <p:cNvSpPr>
            <a:spLocks noGrp="1"/>
          </p:cNvSpPr>
          <p:nvPr>
            <p:ph type="sldNum" sz="quarter" idx="12"/>
          </p:nvPr>
        </p:nvSpPr>
        <p:spPr/>
        <p:txBody>
          <a:bodyPr/>
          <a:lstStyle/>
          <a:p>
            <a:fld id="{0F71C6F4-D92A-4511-824B-164ED8D41036}" type="slidenum">
              <a:rPr lang="en-IN" smtClean="0"/>
              <a:pPr/>
              <a:t>4</a:t>
            </a:fld>
            <a:endParaRPr lang="en-IN"/>
          </a:p>
        </p:txBody>
      </p:sp>
      <p:sp>
        <p:nvSpPr>
          <p:cNvPr id="6" name="TextBox 5">
            <a:extLst>
              <a:ext uri="{FF2B5EF4-FFF2-40B4-BE49-F238E27FC236}">
                <a16:creationId xmlns:a16="http://schemas.microsoft.com/office/drawing/2014/main" id="{CB2F00CD-7572-4F91-9904-770740AC8375}"/>
              </a:ext>
            </a:extLst>
          </p:cNvPr>
          <p:cNvSpPr txBox="1"/>
          <p:nvPr/>
        </p:nvSpPr>
        <p:spPr>
          <a:xfrm>
            <a:off x="10704512" y="1385455"/>
            <a:ext cx="1207072" cy="535531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p>
        </p:txBody>
      </p:sp>
    </p:spTree>
    <p:extLst>
      <p:ext uri="{BB962C8B-B14F-4D97-AF65-F5344CB8AC3E}">
        <p14:creationId xmlns:p14="http://schemas.microsoft.com/office/powerpoint/2010/main" val="1341947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4665673-8DC3-463A-818B-832F45E2E3C0}"/>
              </a:ext>
            </a:extLst>
          </p:cNvPr>
          <p:cNvPicPr>
            <a:picLocks noGrp="1" noChangeAspect="1"/>
          </p:cNvPicPr>
          <p:nvPr>
            <p:ph idx="1"/>
          </p:nvPr>
        </p:nvPicPr>
        <p:blipFill>
          <a:blip r:embed="rId2"/>
          <a:stretch>
            <a:fillRect/>
          </a:stretch>
        </p:blipFill>
        <p:spPr>
          <a:xfrm>
            <a:off x="1420043" y="0"/>
            <a:ext cx="9107486" cy="6830615"/>
          </a:xfrm>
        </p:spPr>
      </p:pic>
      <p:sp>
        <p:nvSpPr>
          <p:cNvPr id="4" name="Date Placeholder 3">
            <a:extLst>
              <a:ext uri="{FF2B5EF4-FFF2-40B4-BE49-F238E27FC236}">
                <a16:creationId xmlns:a16="http://schemas.microsoft.com/office/drawing/2014/main" id="{F8522698-0192-4FA2-BE9A-C5EFFEA098F5}"/>
              </a:ext>
            </a:extLst>
          </p:cNvPr>
          <p:cNvSpPr>
            <a:spLocks noGrp="1"/>
          </p:cNvSpPr>
          <p:nvPr>
            <p:ph type="dt" sz="half" idx="10"/>
          </p:nvPr>
        </p:nvSpPr>
        <p:spPr/>
        <p:txBody>
          <a:bodyPr/>
          <a:lstStyle/>
          <a:p>
            <a:fld id="{5D987532-A818-4380-AA8A-87BE8C8A9FF6}" type="datetime2">
              <a:rPr lang="en-IN" smtClean="0"/>
              <a:pPr/>
              <a:t>Wednesday, 22 April 2020</a:t>
            </a:fld>
            <a:endParaRPr lang="en-IN"/>
          </a:p>
        </p:txBody>
      </p:sp>
      <p:sp>
        <p:nvSpPr>
          <p:cNvPr id="5" name="Slide Number Placeholder 4">
            <a:extLst>
              <a:ext uri="{FF2B5EF4-FFF2-40B4-BE49-F238E27FC236}">
                <a16:creationId xmlns:a16="http://schemas.microsoft.com/office/drawing/2014/main" id="{1078A404-B056-4D19-B488-0BA8DB1772A8}"/>
              </a:ext>
            </a:extLst>
          </p:cNvPr>
          <p:cNvSpPr>
            <a:spLocks noGrp="1"/>
          </p:cNvSpPr>
          <p:nvPr>
            <p:ph type="sldNum" sz="quarter" idx="12"/>
          </p:nvPr>
        </p:nvSpPr>
        <p:spPr/>
        <p:txBody>
          <a:bodyPr/>
          <a:lstStyle/>
          <a:p>
            <a:fld id="{0F71C6F4-D92A-4511-824B-164ED8D41036}" type="slidenum">
              <a:rPr lang="en-IN" smtClean="0"/>
              <a:pPr/>
              <a:t>5</a:t>
            </a:fld>
            <a:endParaRPr lang="en-IN"/>
          </a:p>
        </p:txBody>
      </p:sp>
      <p:sp>
        <p:nvSpPr>
          <p:cNvPr id="6" name="TextBox 5">
            <a:extLst>
              <a:ext uri="{FF2B5EF4-FFF2-40B4-BE49-F238E27FC236}">
                <a16:creationId xmlns:a16="http://schemas.microsoft.com/office/drawing/2014/main" id="{EC147B68-5DCF-40EF-8EA8-BA6AEC51B610}"/>
              </a:ext>
            </a:extLst>
          </p:cNvPr>
          <p:cNvSpPr txBox="1"/>
          <p:nvPr/>
        </p:nvSpPr>
        <p:spPr>
          <a:xfrm>
            <a:off x="10704512" y="1385455"/>
            <a:ext cx="1207072" cy="535531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p>
        </p:txBody>
      </p:sp>
    </p:spTree>
    <p:extLst>
      <p:ext uri="{BB962C8B-B14F-4D97-AF65-F5344CB8AC3E}">
        <p14:creationId xmlns:p14="http://schemas.microsoft.com/office/powerpoint/2010/main" val="3186820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20BB-A821-446E-A8B4-BA1346174234}"/>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23B396EE-A7BC-4ADD-BFAC-505722F79FD9}"/>
              </a:ext>
            </a:extLst>
          </p:cNvPr>
          <p:cNvPicPr>
            <a:picLocks noGrp="1" noChangeAspect="1"/>
          </p:cNvPicPr>
          <p:nvPr>
            <p:ph idx="1"/>
          </p:nvPr>
        </p:nvPicPr>
        <p:blipFill>
          <a:blip r:embed="rId2"/>
          <a:stretch>
            <a:fillRect/>
          </a:stretch>
        </p:blipFill>
        <p:spPr>
          <a:xfrm>
            <a:off x="1380978" y="-29980"/>
            <a:ext cx="9143999" cy="6858000"/>
          </a:xfrm>
        </p:spPr>
      </p:pic>
      <p:sp>
        <p:nvSpPr>
          <p:cNvPr id="4" name="Date Placeholder 3">
            <a:extLst>
              <a:ext uri="{FF2B5EF4-FFF2-40B4-BE49-F238E27FC236}">
                <a16:creationId xmlns:a16="http://schemas.microsoft.com/office/drawing/2014/main" id="{BF2A1EB3-FC71-4B2B-8684-C8F5B05E40CE}"/>
              </a:ext>
            </a:extLst>
          </p:cNvPr>
          <p:cNvSpPr>
            <a:spLocks noGrp="1"/>
          </p:cNvSpPr>
          <p:nvPr>
            <p:ph type="dt" sz="half" idx="10"/>
          </p:nvPr>
        </p:nvSpPr>
        <p:spPr/>
        <p:txBody>
          <a:bodyPr/>
          <a:lstStyle/>
          <a:p>
            <a:fld id="{5D987532-A818-4380-AA8A-87BE8C8A9FF6}" type="datetime2">
              <a:rPr lang="en-IN" smtClean="0"/>
              <a:pPr/>
              <a:t>Wednesday, 22 April 2020</a:t>
            </a:fld>
            <a:endParaRPr lang="en-IN"/>
          </a:p>
        </p:txBody>
      </p:sp>
      <p:sp>
        <p:nvSpPr>
          <p:cNvPr id="5" name="Slide Number Placeholder 4">
            <a:extLst>
              <a:ext uri="{FF2B5EF4-FFF2-40B4-BE49-F238E27FC236}">
                <a16:creationId xmlns:a16="http://schemas.microsoft.com/office/drawing/2014/main" id="{E53A76BA-1E99-45E3-98BB-7A7B810E4241}"/>
              </a:ext>
            </a:extLst>
          </p:cNvPr>
          <p:cNvSpPr>
            <a:spLocks noGrp="1"/>
          </p:cNvSpPr>
          <p:nvPr>
            <p:ph type="sldNum" sz="quarter" idx="12"/>
          </p:nvPr>
        </p:nvSpPr>
        <p:spPr/>
        <p:txBody>
          <a:bodyPr/>
          <a:lstStyle/>
          <a:p>
            <a:fld id="{0F71C6F4-D92A-4511-824B-164ED8D41036}" type="slidenum">
              <a:rPr lang="en-IN" smtClean="0"/>
              <a:pPr/>
              <a:t>6</a:t>
            </a:fld>
            <a:endParaRPr lang="en-IN"/>
          </a:p>
        </p:txBody>
      </p:sp>
      <p:sp>
        <p:nvSpPr>
          <p:cNvPr id="6" name="TextBox 5">
            <a:extLst>
              <a:ext uri="{FF2B5EF4-FFF2-40B4-BE49-F238E27FC236}">
                <a16:creationId xmlns:a16="http://schemas.microsoft.com/office/drawing/2014/main" id="{8FE3CF69-2453-44BE-9CAD-B15B85F5A3F3}"/>
              </a:ext>
            </a:extLst>
          </p:cNvPr>
          <p:cNvSpPr txBox="1"/>
          <p:nvPr/>
        </p:nvSpPr>
        <p:spPr>
          <a:xfrm>
            <a:off x="10704512" y="1385455"/>
            <a:ext cx="1207072" cy="535531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p>
        </p:txBody>
      </p:sp>
    </p:spTree>
    <p:extLst>
      <p:ext uri="{BB962C8B-B14F-4D97-AF65-F5344CB8AC3E}">
        <p14:creationId xmlns:p14="http://schemas.microsoft.com/office/powerpoint/2010/main" val="1318850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E2D75-55BB-4AF6-8356-E8B46DE5A55B}"/>
              </a:ext>
            </a:extLst>
          </p:cNvPr>
          <p:cNvSpPr>
            <a:spLocks noGrp="1"/>
          </p:cNvSpPr>
          <p:nvPr>
            <p:ph type="title"/>
          </p:nvPr>
        </p:nvSpPr>
        <p:spPr/>
        <p:txBody>
          <a:bodyPr/>
          <a:lstStyle/>
          <a:p>
            <a:r>
              <a:rPr lang="en-US" dirty="0"/>
              <a:t>BENCH TERRACE (BT)</a:t>
            </a:r>
          </a:p>
        </p:txBody>
      </p:sp>
      <p:sp>
        <p:nvSpPr>
          <p:cNvPr id="3" name="Content Placeholder 2">
            <a:extLst>
              <a:ext uri="{FF2B5EF4-FFF2-40B4-BE49-F238E27FC236}">
                <a16:creationId xmlns:a16="http://schemas.microsoft.com/office/drawing/2014/main" id="{10914484-1C83-4C79-9BDC-56DD7C8E75A7}"/>
              </a:ext>
            </a:extLst>
          </p:cNvPr>
          <p:cNvSpPr>
            <a:spLocks noGrp="1"/>
          </p:cNvSpPr>
          <p:nvPr>
            <p:ph idx="1"/>
          </p:nvPr>
        </p:nvSpPr>
        <p:spPr/>
        <p:txBody>
          <a:bodyPr/>
          <a:lstStyle/>
          <a:p>
            <a:pPr algn="just"/>
            <a:r>
              <a:rPr lang="en-US" dirty="0"/>
              <a:t>A bench terrace is a </a:t>
            </a:r>
            <a:r>
              <a:rPr lang="en-US" dirty="0">
                <a:solidFill>
                  <a:srgbClr val="7030A0"/>
                </a:solidFill>
              </a:rPr>
              <a:t>conservation structure where a slope is converted into a series of steps</a:t>
            </a:r>
            <a:r>
              <a:rPr lang="en-US" dirty="0"/>
              <a:t>, with a horizontal cultivated area on the step and steep risers between two steps. </a:t>
            </a:r>
          </a:p>
          <a:p>
            <a:r>
              <a:rPr lang="en-US" dirty="0"/>
              <a:t>In Ethiopia, a </a:t>
            </a:r>
            <a:r>
              <a:rPr lang="en-US" dirty="0">
                <a:solidFill>
                  <a:srgbClr val="7030A0"/>
                </a:solidFill>
              </a:rPr>
              <a:t>bench terrace </a:t>
            </a:r>
            <a:r>
              <a:rPr lang="en-US" dirty="0"/>
              <a:t>is usually </a:t>
            </a:r>
            <a:r>
              <a:rPr lang="en-US" dirty="0">
                <a:solidFill>
                  <a:srgbClr val="7030A0"/>
                </a:solidFill>
              </a:rPr>
              <a:t>developed from bunds and Fanya Juus </a:t>
            </a:r>
            <a:r>
              <a:rPr lang="en-US" dirty="0"/>
              <a:t>over a period of 5–15 years through careful maintenance and buildup.</a:t>
            </a:r>
          </a:p>
          <a:p>
            <a:pPr algn="just"/>
            <a:r>
              <a:rPr lang="en-US" dirty="0">
                <a:solidFill>
                  <a:srgbClr val="7030A0"/>
                </a:solidFill>
              </a:rPr>
              <a:t>Bench terraces are level along the contour</a:t>
            </a:r>
            <a:r>
              <a:rPr lang="en-US" dirty="0"/>
              <a:t> in dry to moist agroecological zones. </a:t>
            </a:r>
          </a:p>
          <a:p>
            <a:pPr algn="just"/>
            <a:r>
              <a:rPr lang="en-US" dirty="0"/>
              <a:t>In moist to wet agroecological zones, they </a:t>
            </a:r>
            <a:r>
              <a:rPr lang="en-US" dirty="0">
                <a:solidFill>
                  <a:srgbClr val="7030A0"/>
                </a:solidFill>
              </a:rPr>
              <a:t>are graded </a:t>
            </a:r>
            <a:r>
              <a:rPr lang="en-US" dirty="0"/>
              <a:t>to drain excess runoff sideways to the next river or waterway.</a:t>
            </a:r>
          </a:p>
        </p:txBody>
      </p:sp>
      <p:sp>
        <p:nvSpPr>
          <p:cNvPr id="4" name="Date Placeholder 3">
            <a:extLst>
              <a:ext uri="{FF2B5EF4-FFF2-40B4-BE49-F238E27FC236}">
                <a16:creationId xmlns:a16="http://schemas.microsoft.com/office/drawing/2014/main" id="{8A169489-745E-40A2-8412-08D8FDDE28EA}"/>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367AEFF8-CE1C-4CB9-8D54-3C90899E78E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519400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ACCE9A-430E-43FB-9948-942CF0E46CB6}"/>
              </a:ext>
            </a:extLst>
          </p:cNvPr>
          <p:cNvSpPr>
            <a:spLocks noGrp="1"/>
          </p:cNvSpPr>
          <p:nvPr>
            <p:ph idx="1"/>
          </p:nvPr>
        </p:nvSpPr>
        <p:spPr>
          <a:xfrm>
            <a:off x="8922327" y="227145"/>
            <a:ext cx="2934312" cy="5951982"/>
          </a:xfrm>
        </p:spPr>
        <p:txBody>
          <a:bodyPr>
            <a:normAutofit fontScale="85000" lnSpcReduction="10000"/>
          </a:bodyPr>
          <a:lstStyle/>
          <a:p>
            <a:pPr algn="just"/>
            <a:r>
              <a:rPr lang="en-US" dirty="0"/>
              <a:t>The bench terraces shown here are slope </a:t>
            </a:r>
            <a:r>
              <a:rPr lang="en-US" dirty="0">
                <a:solidFill>
                  <a:srgbClr val="7030A0"/>
                </a:solidFill>
              </a:rPr>
              <a:t>slightly outwards</a:t>
            </a:r>
            <a:r>
              <a:rPr lang="en-US" dirty="0"/>
              <a:t>. They have been developed from stone-faced bunds still visible in the middle of the riser slope. Above and below the stone wall, there are grasses and legumes which can be used for fodder. Ploughing is automatically along the contour. Erosion from such terraces is reduced to almost zero.</a:t>
            </a:r>
          </a:p>
        </p:txBody>
      </p:sp>
      <p:sp>
        <p:nvSpPr>
          <p:cNvPr id="4" name="Date Placeholder 3">
            <a:extLst>
              <a:ext uri="{FF2B5EF4-FFF2-40B4-BE49-F238E27FC236}">
                <a16:creationId xmlns:a16="http://schemas.microsoft.com/office/drawing/2014/main" id="{D4000887-9957-4672-96BD-C202F48F5B3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8D934355-FF5A-4871-A055-0C29CDE2442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87A635A-0B1C-4279-B9CA-43F7F06C9CAD}"/>
              </a:ext>
            </a:extLst>
          </p:cNvPr>
          <p:cNvPicPr>
            <a:picLocks noChangeAspect="1"/>
          </p:cNvPicPr>
          <p:nvPr/>
        </p:nvPicPr>
        <p:blipFill>
          <a:blip r:embed="rId2"/>
          <a:stretch>
            <a:fillRect/>
          </a:stretch>
        </p:blipFill>
        <p:spPr>
          <a:xfrm>
            <a:off x="0" y="0"/>
            <a:ext cx="8811491" cy="6040582"/>
          </a:xfrm>
          <a:prstGeom prst="rect">
            <a:avLst/>
          </a:prstGeom>
        </p:spPr>
      </p:pic>
    </p:spTree>
    <p:extLst>
      <p:ext uri="{BB962C8B-B14F-4D97-AF65-F5344CB8AC3E}">
        <p14:creationId xmlns:p14="http://schemas.microsoft.com/office/powerpoint/2010/main" val="427792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8C01-9F3A-47A1-A1F9-420A22B7CE48}"/>
              </a:ext>
            </a:extLst>
          </p:cNvPr>
          <p:cNvSpPr>
            <a:spLocks noGrp="1"/>
          </p:cNvSpPr>
          <p:nvPr>
            <p:ph type="title"/>
          </p:nvPr>
        </p:nvSpPr>
        <p:spPr/>
        <p:txBody>
          <a:bodyPr>
            <a:normAutofit fontScale="90000"/>
          </a:bodyPr>
          <a:lstStyle/>
          <a:p>
            <a:r>
              <a:rPr lang="en-US" sz="5300" dirty="0"/>
              <a:t>Objectives</a:t>
            </a:r>
            <a:endParaRPr lang="en-US" dirty="0"/>
          </a:p>
        </p:txBody>
      </p:sp>
      <p:sp>
        <p:nvSpPr>
          <p:cNvPr id="3" name="Content Placeholder 2">
            <a:extLst>
              <a:ext uri="{FF2B5EF4-FFF2-40B4-BE49-F238E27FC236}">
                <a16:creationId xmlns:a16="http://schemas.microsoft.com/office/drawing/2014/main" id="{5FF012E9-C799-4099-BF77-3489C47E72C3}"/>
              </a:ext>
            </a:extLst>
          </p:cNvPr>
          <p:cNvSpPr>
            <a:spLocks noGrp="1"/>
          </p:cNvSpPr>
          <p:nvPr>
            <p:ph idx="1"/>
          </p:nvPr>
        </p:nvSpPr>
        <p:spPr/>
        <p:txBody>
          <a:bodyPr/>
          <a:lstStyle/>
          <a:p>
            <a:r>
              <a:rPr lang="en-US" dirty="0"/>
              <a:t>The terrace in most cases converts a steep slope into a series of steps, with nearly horizonal benches to reduce velocity of runoff, reduce the soil erosion and the decline in crop yields</a:t>
            </a:r>
          </a:p>
          <a:p>
            <a:pPr marL="82296" indent="0">
              <a:buNone/>
            </a:pPr>
            <a:r>
              <a:rPr lang="en-US" sz="4800"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Suitability</a:t>
            </a:r>
            <a:r>
              <a:rPr lang="en-US" dirty="0"/>
              <a:t>,</a:t>
            </a:r>
          </a:p>
          <a:p>
            <a:r>
              <a:rPr lang="en-US" dirty="0"/>
              <a:t>Suitable mostly in moist weyna dega/medium rainfall areas with </a:t>
            </a:r>
            <a:r>
              <a:rPr lang="en-US" dirty="0">
                <a:solidFill>
                  <a:srgbClr val="7030A0"/>
                </a:solidFill>
              </a:rPr>
              <a:t>deep and well drained soils</a:t>
            </a:r>
            <a:r>
              <a:rPr lang="en-US" dirty="0"/>
              <a:t>.</a:t>
            </a:r>
          </a:p>
          <a:p>
            <a:r>
              <a:rPr lang="en-US" dirty="0"/>
              <a:t>Applied generally on cultivated lands and unused steep hill-sides of slopes of average </a:t>
            </a:r>
            <a:r>
              <a:rPr lang="en-US" dirty="0">
                <a:solidFill>
                  <a:srgbClr val="7030A0"/>
                </a:solidFill>
              </a:rPr>
              <a:t>12 to 58%  </a:t>
            </a:r>
            <a:r>
              <a:rPr lang="en-US" dirty="0"/>
              <a:t>considering the various land use types (cereal, </a:t>
            </a:r>
            <a:r>
              <a:rPr lang="en-US" dirty="0" err="1"/>
              <a:t>fruits,etc</a:t>
            </a:r>
            <a:r>
              <a:rPr lang="en-US" dirty="0"/>
              <a:t>.).</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E1D3F10-A14E-4BF0-BB51-65F0C74FB23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7048C77E-D90E-4483-A004-5DDBFA82A2E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7" name="Rectangle 6">
            <a:extLst>
              <a:ext uri="{FF2B5EF4-FFF2-40B4-BE49-F238E27FC236}">
                <a16:creationId xmlns:a16="http://schemas.microsoft.com/office/drawing/2014/main" id="{CC5B172F-F625-456F-9FDD-CE60E8BDD734}"/>
              </a:ext>
            </a:extLst>
          </p:cNvPr>
          <p:cNvSpPr/>
          <p:nvPr/>
        </p:nvSpPr>
        <p:spPr>
          <a:xfrm>
            <a:off x="0" y="3062459"/>
            <a:ext cx="148402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Gill Sans MT"/>
                <a:ea typeface="+mn-ea"/>
                <a:cs typeface="+mn-cs"/>
              </a:rPr>
              <a:t>BENCH TERRACE</a:t>
            </a:r>
            <a:endParaRPr kumimoji="0" lang="en-US" sz="24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23833319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1622</Words>
  <Application>Microsoft Office PowerPoint</Application>
  <PresentationFormat>Widescreen</PresentationFormat>
  <Paragraphs>308</Paragraphs>
  <Slides>28</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Calibri Light</vt:lpstr>
      <vt:lpstr>Cambria Math</vt:lpstr>
      <vt:lpstr>Courier New</vt:lpstr>
      <vt:lpstr>Gill Sans MT</vt:lpstr>
      <vt:lpstr>Wingdings</vt:lpstr>
      <vt:lpstr>Wingdings 2</vt:lpstr>
      <vt:lpstr>Office Theme</vt:lpstr>
      <vt:lpstr>Solstice</vt:lpstr>
      <vt:lpstr>PowerPoint Presentation</vt:lpstr>
      <vt:lpstr>PowerPoint Presentation</vt:lpstr>
      <vt:lpstr>PowerPoint Presentation</vt:lpstr>
      <vt:lpstr>PowerPoint Presentation</vt:lpstr>
      <vt:lpstr>PowerPoint Presentation</vt:lpstr>
      <vt:lpstr>PowerPoint Presentation</vt:lpstr>
      <vt:lpstr>BENCH TERRACE (BT)</vt:lpstr>
      <vt:lpstr>PowerPoint Presentation</vt:lpstr>
      <vt:lpstr>Objectives</vt:lpstr>
      <vt:lpstr>Minimum surveying and tools requirements</vt:lpstr>
      <vt:lpstr>Min. technical standards</vt:lpstr>
      <vt:lpstr>Layout and vertical intervals (VI)</vt:lpstr>
      <vt:lpstr>Integration opportunities/requirements (see also WHSC guideline)</vt:lpstr>
      <vt:lpstr>Renovation of existing bench terraces</vt:lpstr>
      <vt:lpstr>Standard shape</vt:lpstr>
      <vt:lpstr>HILLSIDE TERRACES (HTs)</vt:lpstr>
      <vt:lpstr>PowerPoint Presentation</vt:lpstr>
      <vt:lpstr>Suitability</vt:lpstr>
      <vt:lpstr>Potential to increase/sustain productivity and environmental protection</vt:lpstr>
      <vt:lpstr>Min. technical standards</vt:lpstr>
      <vt:lpstr>Layout and vertical intervals (VI)</vt:lpstr>
      <vt:lpstr>Inward looking HT (for moisture stressed areas)</vt:lpstr>
      <vt:lpstr>Integration opportunities/requirements</vt:lpstr>
      <vt:lpstr>Management requirements</vt:lpstr>
      <vt:lpstr>HILLSIDE TERRACES + TRENCHES (HTTs)</vt:lpstr>
      <vt:lpstr>Min. technical standards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BENCH TERRACE (BT)</dc:title>
  <dc:creator>Tadele Amdemariam</dc:creator>
  <cp:lastModifiedBy>Tadele Amdemariam</cp:lastModifiedBy>
  <cp:revision>3</cp:revision>
  <dcterms:created xsi:type="dcterms:W3CDTF">2020-04-22T17:15:05Z</dcterms:created>
  <dcterms:modified xsi:type="dcterms:W3CDTF">2020-04-22T17:59:35Z</dcterms:modified>
</cp:coreProperties>
</file>