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96" r:id="rId13"/>
    <p:sldId id="295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93" r:id="rId26"/>
    <p:sldId id="281" r:id="rId27"/>
    <p:sldId id="282" r:id="rId28"/>
    <p:sldId id="283" r:id="rId29"/>
    <p:sldId id="284" r:id="rId30"/>
    <p:sldId id="285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276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DAAD6-CBC1-4915-ABF9-7C1FDBBE5781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9599E-4443-4902-8EF8-1F611C89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599E-4443-4902-8EF8-1F611C8910E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CC79-87AD-4F3A-9AAE-5CF7D3642F9E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A3B0-345B-4040-A334-17C8EDEA5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273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CC79-87AD-4F3A-9AAE-5CF7D3642F9E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A3B0-345B-4040-A334-17C8EDEA5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643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CC79-87AD-4F3A-9AAE-5CF7D3642F9E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A3B0-345B-4040-A334-17C8EDEA5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9922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CC79-87AD-4F3A-9AAE-5CF7D3642F9E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A3B0-345B-4040-A334-17C8EDEA5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028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CC79-87AD-4F3A-9AAE-5CF7D3642F9E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A3B0-345B-4040-A334-17C8EDEA5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2530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CC79-87AD-4F3A-9AAE-5CF7D3642F9E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A3B0-345B-4040-A334-17C8EDEA5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9136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CC79-87AD-4F3A-9AAE-5CF7D3642F9E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A3B0-345B-4040-A334-17C8EDEA5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398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CC79-87AD-4F3A-9AAE-5CF7D3642F9E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A3B0-345B-4040-A334-17C8EDEA5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2981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CC79-87AD-4F3A-9AAE-5CF7D3642F9E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A3B0-345B-4040-A334-17C8EDEA5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7419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CC79-87AD-4F3A-9AAE-5CF7D3642F9E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A3B0-345B-4040-A334-17C8EDEA5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717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CC79-87AD-4F3A-9AAE-5CF7D3642F9E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A3B0-345B-4040-A334-17C8EDEA5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275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4CC79-87AD-4F3A-9AAE-5CF7D3642F9E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EA3B0-345B-4040-A334-17C8EDEA5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000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86535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Chap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Poultry Production 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word poultry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refer to all domestic birds kept for the production of meat and eggs for human consumption. </a:t>
            </a:r>
          </a:p>
          <a:p>
            <a:pPr algn="just"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includes domestic </a:t>
            </a:r>
          </a:p>
          <a:p>
            <a:pPr marL="1079500"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chickens, </a:t>
            </a:r>
          </a:p>
          <a:p>
            <a:pPr marL="1079500"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turkeys, </a:t>
            </a:r>
          </a:p>
          <a:p>
            <a:pPr marL="1079500"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ducks, </a:t>
            </a:r>
          </a:p>
          <a:p>
            <a:pPr marL="1079500"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geese, </a:t>
            </a:r>
          </a:p>
          <a:p>
            <a:pPr marL="1079500"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quails, </a:t>
            </a:r>
          </a:p>
          <a:p>
            <a:pPr marL="1079500"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guinea fowl and </a:t>
            </a:r>
          </a:p>
          <a:p>
            <a:pPr marL="1079500"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ostriches 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tc.</a:t>
            </a:r>
          </a:p>
        </p:txBody>
      </p:sp>
    </p:spTree>
    <p:extLst>
      <p:ext uri="{BB962C8B-B14F-4D97-AF65-F5344CB8AC3E}">
        <p14:creationId xmlns:p14="http://schemas.microsoft.com/office/powerpoint/2010/main" xmlns="" val="272705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Plymouth 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Rock</a:t>
            </a:r>
            <a:endParaRPr lang="en-US" sz="24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Have different varieties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Medium in standard weight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Egg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shell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color:-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brown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Use:-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meat and eggs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Origin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America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Characteristics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They are docile,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normally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show broodiness.</a:t>
            </a:r>
          </a:p>
        </p:txBody>
      </p:sp>
      <p:pic>
        <p:nvPicPr>
          <p:cNvPr id="5122" name="Picture 2" descr="C:\Users\user-pc\Pictures\plymouth rock 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3657600"/>
            <a:ext cx="3200400" cy="2971800"/>
          </a:xfrm>
          <a:prstGeom prst="rect">
            <a:avLst/>
          </a:prstGeom>
          <a:noFill/>
        </p:spPr>
      </p:pic>
      <p:pic>
        <p:nvPicPr>
          <p:cNvPr id="5123" name="Picture 3" descr="C:\Users\user-pc\Pictures\plymouth roc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381000"/>
            <a:ext cx="3200400" cy="3276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0515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9890" y="59140"/>
            <a:ext cx="527031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Rhode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Island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Red (RIR)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Varieties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:-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Single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comb,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628900" lvl="5" indent="-342900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Rose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comb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Egg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shell color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:- Brown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:- A dual purpose medium heavy fowl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Origin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:- England</a:t>
            </a:r>
          </a:p>
          <a:p>
            <a:pPr>
              <a:lnSpc>
                <a:spcPct val="150000"/>
              </a:lnSpc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Characteristics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Good choice for the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small flock owner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They handle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marginal diets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&amp; poor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housing condition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 than other breeds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§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§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user-pc\Pictures\rode iland 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304800"/>
            <a:ext cx="2667000" cy="3276600"/>
          </a:xfrm>
          <a:prstGeom prst="rect">
            <a:avLst/>
          </a:prstGeom>
          <a:noFill/>
        </p:spPr>
      </p:pic>
      <p:pic>
        <p:nvPicPr>
          <p:cNvPr id="4" name="Picture 4" descr="C:\Users\user-pc\Pictures\rode island red ma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3733800"/>
            <a:ext cx="2743200" cy="297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1786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-pc\Pictures\bovan brwou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228600"/>
            <a:ext cx="2466975" cy="184785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209800" y="2133600"/>
            <a:ext cx="609600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Bovans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Brown</a:t>
            </a:r>
          </a:p>
        </p:txBody>
      </p:sp>
      <p:pic>
        <p:nvPicPr>
          <p:cNvPr id="10" name="Picture 2" descr="C:\Users\user-pc\Pictures\bovan brow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381000"/>
            <a:ext cx="2619375" cy="1743075"/>
          </a:xfrm>
          <a:prstGeom prst="rect">
            <a:avLst/>
          </a:prstGeom>
          <a:noFill/>
        </p:spPr>
      </p:pic>
      <p:pic>
        <p:nvPicPr>
          <p:cNvPr id="11" name="Picture 7" descr="C:\Users\user-pc\Pictures\cochin chicke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3200400"/>
            <a:ext cx="3048000" cy="2219325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1905000" y="5410200"/>
            <a:ext cx="6096000" cy="742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Cochin</a:t>
            </a:r>
          </a:p>
        </p:txBody>
      </p:sp>
      <p:pic>
        <p:nvPicPr>
          <p:cNvPr id="13" name="Picture 4" descr="C:\Users\user-pc\Pictures\chochoin breed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0" y="3200400"/>
            <a:ext cx="2419350" cy="2238375"/>
          </a:xfrm>
          <a:prstGeom prst="rect">
            <a:avLst/>
          </a:prstGeom>
          <a:noFill/>
        </p:spPr>
      </p:pic>
      <p:pic>
        <p:nvPicPr>
          <p:cNvPr id="14" name="Picture 6" descr="C:\Users\user-pc\Pictures\cochoin red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29200" y="3124200"/>
            <a:ext cx="2000250" cy="2286000"/>
          </a:xfrm>
          <a:prstGeom prst="rect">
            <a:avLst/>
          </a:prstGeom>
          <a:noFill/>
        </p:spPr>
      </p:pic>
      <p:pic>
        <p:nvPicPr>
          <p:cNvPr id="15" name="Picture 5" descr="C:\Users\user-pc\Pictures\chocoin b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24700" y="3200400"/>
            <a:ext cx="2019300" cy="2266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-pc\Pictures\sasso fema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838200"/>
            <a:ext cx="3352800" cy="2276475"/>
          </a:xfrm>
          <a:prstGeom prst="rect">
            <a:avLst/>
          </a:prstGeom>
          <a:noFill/>
        </p:spPr>
      </p:pic>
      <p:pic>
        <p:nvPicPr>
          <p:cNvPr id="4099" name="Picture 3" descr="C:\Users\user-pc\Pictures\sasso 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609600"/>
            <a:ext cx="2514600" cy="3076575"/>
          </a:xfrm>
          <a:prstGeom prst="rect">
            <a:avLst/>
          </a:prstGeom>
          <a:noFill/>
        </p:spPr>
      </p:pic>
      <p:pic>
        <p:nvPicPr>
          <p:cNvPr id="4100" name="Picture 4" descr="C:\Users\user-pc\Pictures\sasso whit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762000"/>
            <a:ext cx="2438400" cy="284797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133600" y="3276600"/>
            <a:ext cx="4572000" cy="7520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50000"/>
              </a:lnSpc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Sasso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52400"/>
            <a:ext cx="8839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Local Breeds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different breed types of poultry in Ethiopia are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Tukur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Melata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kei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Gebsima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endParaRPr lang="en-US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Netch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characteristics in terms of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Body weight, </a:t>
            </a: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Egg production, </a:t>
            </a: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Egg weight, </a:t>
            </a: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Fertility and </a:t>
            </a: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Hatchability 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for each breeds is provided below. 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-pc\Pictures\gebisima chick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381000"/>
            <a:ext cx="2143125" cy="2143125"/>
          </a:xfrm>
          <a:prstGeom prst="rect">
            <a:avLst/>
          </a:prstGeom>
          <a:noFill/>
        </p:spPr>
      </p:pic>
      <p:pic>
        <p:nvPicPr>
          <p:cNvPr id="2051" name="Picture 3" descr="C:\Users\user-pc\Pictures\necked neck sas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2590800"/>
            <a:ext cx="1914525" cy="23907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1779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86864514"/>
              </p:ext>
            </p:extLst>
          </p:nvPr>
        </p:nvGraphicFramePr>
        <p:xfrm>
          <a:off x="152400" y="838200"/>
          <a:ext cx="8839199" cy="48394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2910"/>
                <a:gridCol w="1317781"/>
                <a:gridCol w="1208036"/>
                <a:gridCol w="962427"/>
                <a:gridCol w="1551943"/>
                <a:gridCol w="1006102"/>
              </a:tblGrid>
              <a:tr h="5097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Traits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Tukur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Melata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kei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Gebsima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Netch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9389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wk body wt (g)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960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940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950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1180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67973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Age at 1</a:t>
                      </a:r>
                      <a:r>
                        <a:rPr lang="en-US" sz="2400" baseline="30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</a:t>
                      </a: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egg (day)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204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217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655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Eggs /bird/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yr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3724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Egg wt (g)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56644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Fertility (%)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479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Hatchability (%)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04800" y="152400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Local Chicken Breeds of Ethiopia.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120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89154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Characteristic of Ethiopian local chickens 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Annual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egg production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ranges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54-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82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eggs.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slow growth rate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birds weight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1.5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Chick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mortality is high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Attain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sexual maturity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at an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average age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months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(214 days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348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6242" y="228600"/>
            <a:ext cx="88392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7.4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Major Constraints of Poultry Production in Ethiopia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Low genetic potential of the birds</a:t>
            </a:r>
          </a:p>
          <a:p>
            <a:pPr marL="1257300" lvl="2" indent="-342900"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Low weight</a:t>
            </a:r>
          </a:p>
          <a:p>
            <a:pPr marL="1257300" lvl="2" indent="-342900"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Low meat and egg production</a:t>
            </a:r>
          </a:p>
          <a:p>
            <a:pPr marL="1257300" lvl="2" indent="-342900"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Slow growth</a:t>
            </a:r>
          </a:p>
          <a:p>
            <a:pPr marL="1257300" lvl="2" indent="-342900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Low feed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conversation efficiency and broodiness character.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Disease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inadequate health care.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Low level of Technology.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 algn="just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hatcheries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equipment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of watering and feeding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High cost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formulated ration.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Limited use of poultry products in the diet.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Inadequate capital 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 market regulations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Poor handling of the product</a:t>
            </a:r>
          </a:p>
          <a:p>
            <a:pPr marL="1257300" lvl="2" indent="-342900" algn="just">
              <a:buFont typeface="Wingdings" pitchFamily="2" charset="2"/>
              <a:buChar char="§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249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.5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Incubation 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9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Natural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regular incubation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method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under scavenging system of poultry keeping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eggs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are incubated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 the help of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broody hens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Selection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the best brooding hen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 broody hen used for incubating should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be:-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healthy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show specific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broody characteristics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(good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sitter)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They should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not be too small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(good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body size).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 able to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collect as many eggs as possible in her nest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good amount of feather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84454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Optional number of eggs to be kept under the brooding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hen</a:t>
            </a:r>
          </a:p>
          <a:p>
            <a:pPr marL="342900" indent="-342900" algn="just">
              <a:buFont typeface="Wingdings" pitchFamily="2" charset="2"/>
              <a:buChar char="§"/>
            </a:pPr>
            <a:endParaRPr lang="en-US" sz="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size of the hen,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size of the egg and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state of the weather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decide the number of eggs to be placed under her. </a:t>
            </a:r>
            <a:endParaRPr lang="en-US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endParaRPr lang="en-US" sz="7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Birds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which have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good size &amp; feathers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can incubate &amp; hatched about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14 eggs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under favorable conditions.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endParaRPr lang="en-US" sz="11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right time of incubation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 the best time to set a hen is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at night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because at this time she is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more likely to settle down to her job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Artificial Methods of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Incubation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en-US" sz="12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method that used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to incubate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&amp; hatch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out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larger number of eggs without a broody hen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by artificial incubator.</a:t>
            </a:r>
          </a:p>
        </p:txBody>
      </p:sp>
    </p:spTree>
    <p:extLst>
      <p:ext uri="{BB962C8B-B14F-4D97-AF65-F5344CB8AC3E}">
        <p14:creationId xmlns:p14="http://schemas.microsoft.com/office/powerpoint/2010/main" xmlns="" val="34307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839200" cy="6509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7.1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Role and Relative Advantages of Poultry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Supply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of nutritive food: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evident from the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composition of egg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&amp; poultry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meat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Its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protein contain essential amino acids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hence supplies protective food to human beings.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can be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started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with little initial investment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i. e. it require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Low cost to purchase the animal.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Low cost to purchase the feed.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Space requirement is also low.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Stock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number can easily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be increased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due to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fast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reproductive rate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which is because of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high prolificacy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short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lifecycle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which makes them very important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105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Provides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more food at low cost.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1kg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BW of broiler is obtained from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 kg feed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40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915400" cy="5393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most important requirement for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artificial hatching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that the incubator should be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clean 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&amp; disinfected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n-US" sz="105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Eggs serve for hatching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purpose should have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proper size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size of eggs depends up on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breed and strains of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chicken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Medium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size eggs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preferred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over too small or too large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hatching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purposes.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size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medium egg varies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50-60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average 56.7 gm. </a:t>
            </a:r>
          </a:p>
          <a:p>
            <a:pPr marL="342900" indent="-342900" algn="just">
              <a:buFont typeface="+mj-lt"/>
              <a:buAutoNum type="arabicPeriod"/>
            </a:pPr>
            <a:endParaRPr lang="en-US" sz="1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shape of hatching eggs should be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oval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avoid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mis-shaped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which reduced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hatchability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eggs must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fertilized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 average,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 cock is needed for every 10 hens for high fertility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951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915400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Hatching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eggs should not be stored for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more than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7 days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temperature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during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storage should be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10-20</a:t>
            </a:r>
            <a:r>
              <a:rPr lang="en-US" sz="24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&amp; on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average 75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%). 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Position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Turning of Eggs in the Incubator.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Normally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hatching eggs store and incubate in the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small- end down position.  </a:t>
            </a:r>
            <a:endParaRPr lang="en-US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1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days of incubation, egg should be turned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at least twice a day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starting from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24 hours after setting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about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days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However, modern incubators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turn eggs in </a:t>
            </a:r>
            <a:r>
              <a:rPr lang="en-US" sz="24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every hour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at 45</a:t>
            </a:r>
            <a:r>
              <a:rPr lang="en-US" sz="2400" baseline="30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as it </a:t>
            </a:r>
          </a:p>
          <a:p>
            <a:pPr marL="687388" indent="-342900"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Prevent embryo from sticking to one side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the shell. </a:t>
            </a:r>
          </a:p>
          <a:p>
            <a:pPr marL="687388" indent="-342900"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Helps for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equal distribution of heat or temperature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87388" indent="-342900"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Avoid malformed chicks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reduce possibility of embryo mortality.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After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day there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should not be any turning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189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62000"/>
            <a:ext cx="8839200" cy="4639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endParaRPr lang="en-US" sz="105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physical conditions like desired level of </a:t>
            </a:r>
            <a:r>
              <a:rPr lang="en-US" sz="2400" b="1" i="1" u="sng" dirty="0">
                <a:latin typeface="Times New Roman" pitchFamily="18" charset="0"/>
                <a:cs typeface="Times New Roman" pitchFamily="18" charset="0"/>
              </a:rPr>
              <a:t>Temperature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u="sng" dirty="0">
                <a:latin typeface="Times New Roman" pitchFamily="18" charset="0"/>
                <a:cs typeface="Times New Roman" pitchFamily="18" charset="0"/>
              </a:rPr>
              <a:t>Humidity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u="sng" dirty="0">
                <a:latin typeface="Times New Roman" pitchFamily="18" charset="0"/>
                <a:cs typeface="Times New Roman" pitchFamily="18" charset="0"/>
              </a:rPr>
              <a:t>Ventilation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i="1" u="sng" dirty="0">
                <a:latin typeface="Times New Roman" pitchFamily="18" charset="0"/>
                <a:cs typeface="Times New Roman" pitchFamily="18" charset="0"/>
              </a:rPr>
              <a:t>Frequent Turning of Eggs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essential for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proper incubation. </a:t>
            </a:r>
            <a:endParaRPr lang="en-US" sz="24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en-US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eggs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maintained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at a Temperature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of:- </a:t>
            </a: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38.9</a:t>
            </a:r>
            <a:r>
              <a:rPr lang="en-US" sz="24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first 18 days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incubation</a:t>
            </a: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37.6</a:t>
            </a:r>
            <a:r>
              <a:rPr lang="en-US" sz="24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the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last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 days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hatching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reduction in Temperature is because of the chicks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started to produce heat by themselves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eggs maintained at a RH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of:- </a:t>
            </a: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50-65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first 18 days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incubation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75-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80%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the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last 3 days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hatching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30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838200"/>
            <a:ext cx="88392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.6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Managing Young 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&amp; Growing 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Chicks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en-US" sz="1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Brooding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period: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the period of growth, during which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supplementary heat is provided for the chicks. </a:t>
            </a:r>
            <a:endParaRPr lang="en-US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 period where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young chicks require a lot of care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such as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provision of heat, ventilation, feed, water and health care etc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ranges from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day old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-4 weeks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tropic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 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day old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-8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weeks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temperate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areas.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83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693" y="228600"/>
            <a:ext cx="88392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 of brooding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 are two types of brooding methods 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Natural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brooding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means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taking care of chicks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(supplementation)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of heat by the hen. </a:t>
            </a:r>
            <a:endParaRPr lang="en-US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good mother brood about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12-15 chicks or twice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more number than the eggs incubated by herself, even if the number of chicks to be brood depend upon.</a:t>
            </a:r>
          </a:p>
          <a:p>
            <a:pPr marL="1257300" lvl="2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size of the hen </a:t>
            </a:r>
          </a:p>
          <a:p>
            <a:pPr marL="1257300" lvl="2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Weather condition</a:t>
            </a:r>
          </a:p>
          <a:p>
            <a:pPr marL="1257300" lvl="2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feather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covers of the birds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812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762000"/>
            <a:ext cx="86106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Artificial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brooding</a:t>
            </a:r>
          </a:p>
          <a:p>
            <a:pPr lvl="0" algn="just"/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taking care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chicks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use of special appliances or instrumen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 that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supply heat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which is called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foster mother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Based on the heat sources available there are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different kinds of artificial brooder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like.</a:t>
            </a: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Kerosene brooder      </a:t>
            </a: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Electric brooder        </a:t>
            </a: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Hay – box brooder</a:t>
            </a: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Charcoal brooder     </a:t>
            </a: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Battery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brooder</a:t>
            </a:r>
          </a:p>
        </p:txBody>
      </p:sp>
    </p:spTree>
    <p:extLst>
      <p:ext uri="{BB962C8B-B14F-4D97-AF65-F5344CB8AC3E}">
        <p14:creationId xmlns:p14="http://schemas.microsoft.com/office/powerpoint/2010/main" xmlns="" val="228878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8392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necessary condition for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successful brooding is Temperature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endParaRPr lang="en-US" sz="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Young chicks must be exposed to a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relatively higher temperature to assist its development.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optimum Temperature of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brooding 35-32</a:t>
            </a:r>
            <a:r>
              <a:rPr lang="en-US" sz="2400" baseline="30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 during 1</a:t>
            </a:r>
            <a:r>
              <a:rPr lang="en-US" sz="2400" baseline="30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week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reduced by 2-3</a:t>
            </a:r>
            <a:r>
              <a:rPr lang="en-US" sz="2400" baseline="30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 each week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until the ambient temperature is attained at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sz="2400" baseline="30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c.</a:t>
            </a:r>
          </a:p>
          <a:p>
            <a:pPr marL="342900" indent="-342900">
              <a:buFont typeface="Wingdings" pitchFamily="2" charset="2"/>
              <a:buChar char="ü"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Heating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guidelines 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Age 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(weeks)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required 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ambient temperature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       0-1                                                      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35-32</a:t>
            </a:r>
            <a:r>
              <a:rPr lang="en-US" sz="2400" u="sng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       1-2                                                      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32-29</a:t>
            </a:r>
            <a:r>
              <a:rPr lang="en-US" sz="2400" u="sng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       2-3                                                      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29-26</a:t>
            </a:r>
            <a:r>
              <a:rPr lang="en-US" sz="2400" u="sng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       3-4                                                      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26-23</a:t>
            </a:r>
            <a:r>
              <a:rPr lang="en-US" sz="2400" u="sng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       4-5                                                      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23-20</a:t>
            </a:r>
            <a:r>
              <a:rPr lang="en-US" sz="2400" u="sng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26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best guide of the temperature requirement of the chicks is the state of the chicks.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When chicks are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crowded together near the heat source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shows the surrounding temperature is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too cool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 it is necessary to increase the heat source of the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brooder or to add another brooder.</a:t>
            </a:r>
          </a:p>
          <a:p>
            <a:pPr marL="457200" lvl="0" indent="-457200" algn="just">
              <a:buFont typeface="+mj-lt"/>
              <a:buAutoNum type="arabicPeriod"/>
            </a:pPr>
            <a:endParaRPr lang="en-US" sz="1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chicks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move further from heat source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an indication of excessive heat supply of the brooder.</a:t>
            </a:r>
          </a:p>
          <a:p>
            <a:pPr marL="457200" lvl="0" indent="-457200" algn="just">
              <a:buFont typeface="+mj-lt"/>
              <a:buAutoNum type="arabicPeriod"/>
            </a:pP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chicks are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evenly distributed from heat source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this indicates the adequate heat supply of the brooder.</a:t>
            </a:r>
          </a:p>
          <a:p>
            <a:pPr marL="457200" lvl="0" indent="-457200" algn="just">
              <a:buFont typeface="+mj-lt"/>
              <a:buAutoNum type="arabicPeriod"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chicks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huddled together to one side of the brood guard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this indicates a draft (force) of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heat in one side only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endParaRPr lang="en-US" sz="9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Importance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Ventilation.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supply fresh air (O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to chicks</a:t>
            </a:r>
          </a:p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remove CO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&amp; ammonia, which cause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respiratory problem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286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9154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.7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Managing Layers 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sz="9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Lighting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- If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day length is increased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by using artificial lighting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laying hens are encouraged to lay more eggs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en-US" sz="105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day length must not be increased during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growing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period of the young chicks until just before they start laying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en-US" sz="11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it is important to have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- 16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lights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 layers house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en-US" sz="105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if we do not do so,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egg production will decrease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due to the shorter day length.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Debeaking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the cutting of the points of the beaks.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can be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done at any age of the bird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except during the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laying phase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because if it is done at this time,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egg production decreases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due to stress.</a:t>
            </a:r>
          </a:p>
        </p:txBody>
      </p:sp>
    </p:spTree>
    <p:extLst>
      <p:ext uri="{BB962C8B-B14F-4D97-AF65-F5344CB8AC3E}">
        <p14:creationId xmlns:p14="http://schemas.microsoft.com/office/powerpoint/2010/main" xmlns="" val="35020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52400"/>
            <a:ext cx="8915400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Health care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avoid disease outbreak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the area.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Vaccinate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chickens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at the right time.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General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sanitary measure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the best to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prevent disease outbreak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transmission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ü"/>
            </a:pPr>
            <a:endParaRPr lang="en-US" sz="10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Culling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removing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unproductive hens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sick chicken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from the flock during production period.</a:t>
            </a:r>
          </a:p>
          <a:p>
            <a:pPr marL="342900" indent="-342900">
              <a:buFont typeface="Wingdings" pitchFamily="2" charset="2"/>
              <a:buChar char="ü"/>
            </a:pPr>
            <a:endParaRPr lang="en-US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Advantages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culling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High level of egg production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can be maintained.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Extra cost of feeding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unproductive birds and unhealthy birds is minimized.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More space provided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the remaining birds.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Incidence of disease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will be reduced.</a:t>
            </a:r>
          </a:p>
        </p:txBody>
      </p:sp>
    </p:spTree>
    <p:extLst>
      <p:ext uri="{BB962C8B-B14F-4D97-AF65-F5344CB8AC3E}">
        <p14:creationId xmlns:p14="http://schemas.microsoft.com/office/powerpoint/2010/main" xmlns="" val="405258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Better feed conversion efficiency.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Poultry meat has no religious and /or culture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restriction.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Provides quick return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Broiler of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1kg 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 be easily obtained in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4 weeks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Income in poultry farming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round the year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Expansion of poultry enterprise is easy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Provides self-employment to unemployed educated youth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Utilization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of all type of labor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(retired persons, women,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children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is possible.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Provides good organic manure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Provide poultry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litter as feed for ruminants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Require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relatively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less space, capital and labor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02281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Equipment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Materials in Layers Houses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1. Feeder and waterier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2. Laying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nest:-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very important equipment in layer house. </a:t>
            </a:r>
          </a:p>
          <a:p>
            <a:pPr marL="342900" lvl="0" indent="-342900"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Should be relatively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dark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because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don’t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want to lay in light place.</a:t>
            </a:r>
          </a:p>
          <a:p>
            <a:pPr marL="342900" lvl="0" indent="-342900"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can be made from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sheet metal, wood, wire mesh, clay, mud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etc.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should be place in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laying house at least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weeks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before the onset of egg laying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reason is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to accustom the bird to use the nes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at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least two types of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nests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Individual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nest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&amp; Community nest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3. Perch: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It can be made from wood or metal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4. Egg collection basket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5. Drooping boards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6. Weighing scales of feeds and 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birds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616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838200"/>
            <a:ext cx="8153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.8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Managing of Broilers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Broiler: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- is a young chicken of 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either sex below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8 - 10 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weeks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weighing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1.5 - 2.0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kg body weight,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tender meat soft,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pliable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smooth textured and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flexible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breast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728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52400"/>
            <a:ext cx="89154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lphaUcPeriod"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Ventilation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main function of ventilation is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maintain co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at low level,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remove ammonia from the house and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maintain required temperature.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Air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movement requirements are best determined by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observing birds comfort, litter condition and odor build up.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Litter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using of dry, fresh and clean litter with a depth of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5-7cm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necessary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during broiler production.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 Debeaking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means cutting of the points of the beaks.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addition to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preventing cannibalism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Debeaking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usually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minimize mash feed wastage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can be at any time of age except during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egg laying phase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important to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debeak at day old to prevent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from cause of much stress.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D. Culling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main purpose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to make the flock profitable because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unhealthy &amp; non-productive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birds are removed by culling.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079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33400"/>
            <a:ext cx="8382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Manipulating factors towards getting profitable average daily weight gain and managing broiler breeder are</a:t>
            </a:r>
          </a:p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Selection of breeds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Parental broiler flocks consists of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 female line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&amp; a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male line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those which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weigh the most are selected at their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8 weeks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age for breeding purposes.</a:t>
            </a:r>
          </a:p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Feeding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Broiler are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 types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of ration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broiler starter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&amp; broiler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finisher. </a:t>
            </a:r>
            <a:endParaRPr lang="en-US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former ration is fed up to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 weeks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of age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later is continued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till the age of marketing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starter ration contains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protein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21-22%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less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metabolisable energy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than finisher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ration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228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8839200" cy="6578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Lighting 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en-US" sz="9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Advantages of light 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Encourage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birds to consume more food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thus, they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grow faster.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encourage activity and increase metabolic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rate.</a:t>
            </a:r>
          </a:p>
          <a:p>
            <a:pPr lvl="1" algn="just"/>
            <a:endParaRPr lang="en-US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Effect of Temperature in Weight Gain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en-US" sz="105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ideal temperature for broilers in the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post - brooding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period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within the range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20-25</a:t>
            </a:r>
            <a:r>
              <a:rPr lang="en-US" sz="24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en-US" sz="7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Research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suggests that each degree of deviation from the optimum may results in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 reduction of body weight at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 months of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about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20g per bird. 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en-US" sz="105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degree rise in temperature is probably associated with a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depression in cumulative food intake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about 50g per bird.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en-US" sz="105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Care must be taken with respect to heat stress in the tropics because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broiler breeders are more susceptible to heat stress than birds of laying strains.</a:t>
            </a:r>
          </a:p>
        </p:txBody>
      </p:sp>
    </p:spTree>
    <p:extLst>
      <p:ext uri="{BB962C8B-B14F-4D97-AF65-F5344CB8AC3E}">
        <p14:creationId xmlns:p14="http://schemas.microsoft.com/office/powerpoint/2010/main" xmlns="" val="408602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1"/>
            <a:ext cx="8458200" cy="6848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en-US" sz="3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Disease control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similar control program is advocated as for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laying chickens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028700" indent="-279400"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Vaccination </a:t>
            </a:r>
          </a:p>
          <a:p>
            <a:pPr marL="1028700" indent="-279400" algn="just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Broiler Breeders</a:t>
            </a:r>
          </a:p>
          <a:p>
            <a:pPr lvl="1" algn="just"/>
            <a:endParaRPr lang="en-US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laying hens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that have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been bred especially for the production of chicks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that will be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fattened as broilers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endParaRPr lang="en-US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Characteristics of Broiler Breeders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endParaRPr lang="en-US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have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rapid growth rate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efficient in food conversion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much heavier than the birds used for egg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production, </a:t>
            </a:r>
          </a:p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produce fewer eggs as compared layers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(egg laying birds)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796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33400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 rot="21136703">
            <a:off x="1228338" y="1814720"/>
            <a:ext cx="492134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just"/>
            <a:r>
              <a:rPr lang="en-US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xmlns="" val="102231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574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.2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Poultry Production System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 poultry mg’t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systems, which are differentiated on the basis of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flock sizes and input-output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relationships. These are </a:t>
            </a:r>
          </a:p>
          <a:p>
            <a:pPr marL="800100" lvl="1" indent="-342900" algn="just">
              <a:buFont typeface="Wingdings" pitchFamily="2" charset="2"/>
              <a:buChar char="§"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Extensive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System of Production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Semi-Intensive System of Production; and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Intensive System of Production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endParaRPr lang="en-US" sz="1100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buAutoNum type="alphaUcPeriod"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Extensive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 of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Production</a:t>
            </a:r>
          </a:p>
          <a:p>
            <a:pPr marL="914400" lvl="1" indent="-457200" algn="just">
              <a:buAutoNum type="alphaUcPeriod"/>
            </a:pP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Here the birds are allowed to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run free in large or unlimited area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land.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en-US" sz="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traditional system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which the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chicks experience natural condition.</a:t>
            </a:r>
          </a:p>
        </p:txBody>
      </p:sp>
    </p:spTree>
    <p:extLst>
      <p:ext uri="{BB962C8B-B14F-4D97-AF65-F5344CB8AC3E}">
        <p14:creationId xmlns:p14="http://schemas.microsoft.com/office/powerpoint/2010/main" xmlns="" val="153016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5378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Unique characteristics of extensive production systems  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en-US" sz="105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Low egg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production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about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30-60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egg /year/ bird;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Chicken kept are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small in number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Not provided water, feed and health care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properly.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Raise chickens with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mixed age, breed and sex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specialized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&amp; market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oriented,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only produced as subsistent.</a:t>
            </a:r>
          </a:p>
          <a:p>
            <a:pPr lvl="1" algn="just">
              <a:lnSpc>
                <a:spcPct val="150000"/>
              </a:lnSpc>
            </a:pPr>
            <a:endParaRPr lang="en-US" sz="7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Advantage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this production system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requires low input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 low production cost.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Birds require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less management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36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9154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Disadvantage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Very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low in production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both egg and meat.</a:t>
            </a:r>
          </a:p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Chickens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small in size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they are bony and the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meat is not tender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Product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loss is often high.</a:t>
            </a:r>
          </a:p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High mortality rate and disease transmission is also high.</a:t>
            </a:r>
          </a:p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Loss of birds due to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predators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high.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060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6224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Semi-Intensive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 of Poultry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Production</a:t>
            </a:r>
          </a:p>
          <a:p>
            <a:pPr lvl="0" algn="just"/>
            <a:endParaRPr lang="en-US" sz="105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a system where by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chickens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wonder within enclosure during day time and is shed up at night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a house.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provided with feed and water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birds are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restricted to certain amount of land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production system,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quality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&amp; production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performance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chicken is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better than the extensive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system of production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 Intensive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Production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</a:p>
          <a:p>
            <a:pPr lvl="0" algn="just"/>
            <a:endParaRPr lang="en-US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is a system in which chickens are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totally confined in a house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do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not run outside at all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things required for them are provided in the house.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chickens are high in production due to provision of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balanced food, appropriate shelter, proper health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care and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other necessary management aspects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which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reduce loss from predator and diseases.</a:t>
            </a:r>
          </a:p>
        </p:txBody>
      </p:sp>
    </p:spTree>
    <p:extLst>
      <p:ext uri="{BB962C8B-B14F-4D97-AF65-F5344CB8AC3E}">
        <p14:creationId xmlns:p14="http://schemas.microsoft.com/office/powerpoint/2010/main" xmlns="" val="72115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9154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Major Characteristics of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intensive production System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endParaRPr lang="en-US" sz="6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production of good quality eggs and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tender or soft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meat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Large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flock size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kept.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Chickens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kept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separately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based on their age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Loss due to predator and disease is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minimum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operation is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specialized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market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oriented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cost of investment is high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811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533400"/>
            <a:ext cx="54102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.3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Breeds of Chicken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en-US" sz="2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Exotic 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breeds introduced to Ethiopia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White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leg horn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§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Varieties: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single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comb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dark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brown,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single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comb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light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brown and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Rose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comb types.</a:t>
            </a:r>
          </a:p>
          <a:p>
            <a:pPr marL="342900" lvl="0" indent="-342900" algn="just"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Egg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shell color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- white </a:t>
            </a:r>
          </a:p>
          <a:p>
            <a:pPr marL="342900" lvl="0" indent="-342900" algn="just">
              <a:buFont typeface="Wingdings" pitchFamily="2" charset="2"/>
              <a:buChar char="§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-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egg type chicken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 algn="just"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light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 weight</a:t>
            </a:r>
          </a:p>
          <a:p>
            <a:pPr marL="342900" lvl="0" indent="-342900" algn="just">
              <a:buFont typeface="Wingdings" pitchFamily="2" charset="2"/>
              <a:buChar char="§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Origin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- from the city of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leghorn, Italy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where they considered to be originated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6" descr="C:\Users\user-pc\Pictures\white leg hor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533400"/>
            <a:ext cx="3124200" cy="2971800"/>
          </a:xfrm>
          <a:prstGeom prst="rect">
            <a:avLst/>
          </a:prstGeom>
          <a:noFill/>
        </p:spPr>
      </p:pic>
      <p:pic>
        <p:nvPicPr>
          <p:cNvPr id="4" name="Picture 5" descr="C:\Users\user-pc\Pictures\white leg horn male 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3429000"/>
            <a:ext cx="3124200" cy="2895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3822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1556</TotalTime>
  <Words>2768</Words>
  <Application>Microsoft Office PowerPoint</Application>
  <PresentationFormat>On-screen Show (4:3)</PresentationFormat>
  <Paragraphs>453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alexo</dc:creator>
  <cp:lastModifiedBy>user-pc</cp:lastModifiedBy>
  <cp:revision>240</cp:revision>
  <dcterms:created xsi:type="dcterms:W3CDTF">2017-04-30T06:52:55Z</dcterms:created>
  <dcterms:modified xsi:type="dcterms:W3CDTF">2019-07-22T14:19:58Z</dcterms:modified>
</cp:coreProperties>
</file>