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2"/>
  </p:notesMasterIdLst>
  <p:handoutMasterIdLst>
    <p:handoutMasterId r:id="rId53"/>
  </p:handoutMasterIdLst>
  <p:sldIdLst>
    <p:sldId id="260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9" r:id="rId10"/>
    <p:sldId id="278" r:id="rId11"/>
    <p:sldId id="280" r:id="rId12"/>
    <p:sldId id="283" r:id="rId13"/>
    <p:sldId id="281" r:id="rId14"/>
    <p:sldId id="282" r:id="rId15"/>
    <p:sldId id="284" r:id="rId16"/>
    <p:sldId id="286" r:id="rId17"/>
    <p:sldId id="287" r:id="rId18"/>
    <p:sldId id="288" r:id="rId19"/>
    <p:sldId id="289" r:id="rId20"/>
    <p:sldId id="285" r:id="rId21"/>
    <p:sldId id="290" r:id="rId22"/>
    <p:sldId id="330" r:id="rId23"/>
    <p:sldId id="291" r:id="rId24"/>
    <p:sldId id="329" r:id="rId25"/>
    <p:sldId id="331" r:id="rId26"/>
    <p:sldId id="292" r:id="rId27"/>
    <p:sldId id="294" r:id="rId28"/>
    <p:sldId id="295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2" r:id="rId49"/>
    <p:sldId id="351" r:id="rId50"/>
    <p:sldId id="353" r:id="rId51"/>
  </p:sldIdLst>
  <p:sldSz cx="9144000" cy="6858000" type="screen4x3"/>
  <p:notesSz cx="7010400" cy="92964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6441" autoAdjust="0"/>
  </p:normalViewPr>
  <p:slideViewPr>
    <p:cSldViewPr>
      <p:cViewPr>
        <p:scale>
          <a:sx n="70" d="100"/>
          <a:sy n="70" d="100"/>
        </p:scale>
        <p:origin x="-74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2FE26-4AA7-48A9-9874-E89A9F0D2AF6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219D-E133-440B-9D1F-15BF254E8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4062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AC3EC-9F73-4D8E-BC59-A6B5BE03B91B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1E68C-F10B-4414-BD47-A0E430460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89796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8086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1E68C-F10B-4414-BD47-A0E4304602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0D19-668E-4123-9A32-0F1804DB593C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366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3142-90BF-45FA-8C67-E752E613948E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263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9C94-DE99-4145-994F-4EEC70DB0304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812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6B55-E015-4794-9BFA-F0126AAD9AC1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050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F5AE-C177-46C5-96FB-E22E7B2BAAB3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441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F1CE-4984-4AE6-99DE-1F94ECCD36A5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831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0F4B-792C-4CA1-ADFA-E501E2BE73E8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3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E865-CF68-4DF6-A89B-606DFB8B2D43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321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D9C5-3902-4CD0-9801-318E3A9C436B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29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1C37-5A54-4225-B2CD-CA056643DECF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531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3DDF-F8CF-43F5-A7B0-DD6656CA4413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872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7C6F-587E-4038-8087-E67D6F83BEBC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0D158-B4D2-4C2B-8013-152FE864F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151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eeds%20lecture%20note/Chapter%207_%20Nutrition%20and%20feeding%20of%20Sheep%20and%20Goats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457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Chapter 2. Livestock production systems &amp; Husbandry</a:t>
            </a:r>
            <a:endParaRPr lang="en-US" sz="28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6324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Session objectives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Define what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LS husbandry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Characterize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LS production systems of Ethiopia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Identify &amp; describe the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different LS feed sources of Ethiopia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Describe the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different LS feeding strategies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List &amp;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describe the common diseases &amp; parasites of farm animals 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43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09600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1339596" lvl="3" indent="0" algn="just">
              <a:buNone/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Concentrates</a:t>
            </a:r>
            <a:r>
              <a:rPr lang="en-US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feed or feed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mixture having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amounts of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carbohydrates and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fat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contains less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18%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is usually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moisture.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rich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either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energy or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protein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thus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</a:p>
          <a:p>
            <a:pPr marL="82296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Energy-rich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concentrates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Feeds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high levels of energy </a:t>
            </a:r>
            <a:endParaRPr lang="en-US" sz="2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low in protein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content. These can be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Grains &amp; seeds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best energy sources but generally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due to use as human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food.</a:t>
            </a:r>
          </a:p>
          <a:p>
            <a:pPr algn="just">
              <a:buFont typeface="Wingdings" pitchFamily="2" charset="2"/>
              <a:buChar char="§"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Mill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by-products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cheaper and widely used (e.g. brans, shorts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Root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crops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400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Protein-rich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concentrates (plant/animal origin)</a:t>
            </a:r>
          </a:p>
          <a:p>
            <a:pPr marL="596646" indent="-514350" algn="just">
              <a:buAutoNum type="alphaLcPeriod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Oilseed cakes-</a:t>
            </a:r>
          </a:p>
          <a:p>
            <a:pPr marL="996696" lvl="1" indent="-514350"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by-products left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after extraction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oil from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oilseeds. </a:t>
            </a:r>
          </a:p>
          <a:p>
            <a:pPr marL="996696" lvl="1" indent="-51435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contents of these products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vary widely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depending upon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oil extraction method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</a:t>
            </a:r>
          </a:p>
          <a:p>
            <a:pPr marL="996696" lvl="1" indent="-514350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Soybean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meal, cottonseed meal, corn gluten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feed, blood meal, bone meal, fish meal </a:t>
            </a:r>
          </a:p>
          <a:p>
            <a:pPr marL="596646" indent="-514350" algn="just">
              <a:buFont typeface="+mj-lt"/>
              <a:buAutoNum type="alphaLcPeriod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Brewer’s grains- </a:t>
            </a:r>
          </a:p>
          <a:p>
            <a:pPr marL="539496" indent="-4572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by-products of the brewery industry.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Dried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brewer’s grains contain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about 18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CP &amp; 15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CF.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Vitamins/Minerals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Limestone, dicalcium phosphate, TM salt, vit, pre-mix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146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33688" cy="5334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LS Feed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Resources</a:t>
            </a:r>
            <a:endParaRPr lang="en-US" sz="28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50292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Natural pasture and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browse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Crop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residues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fallow grazing,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Agro-industrial by-products,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Thinings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and leaf strips from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maize and sorghum. 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See Picture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feeds lecture note\Chapter 7_ Nutrition and feeding of Sheep and Goats.pdf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6400800" cy="533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Nutrients (6 nutrient groups)</a:t>
            </a:r>
            <a:endParaRPr lang="en-US" sz="28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510216"/>
            <a:ext cx="883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nutrient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defined as a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chemical element or compound that aids in the support of life.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Nutrients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-are substances, supplied by feedstuffs, used by animals for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maintenance and production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necessary for cells to live, grow and function properly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+mj-lt"/>
              <a:buAutoNum type="alphaL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Maintenance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activities and body processes necessary for staying alive and maintaining an animal’s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body weight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96696" lvl="1" indent="-4572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specific components include: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Energy 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support essential physiological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functions.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Maintenance of body temperature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Repair of body tissue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Font typeface="+mj-lt"/>
              <a:buAutoNum type="alphaL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Production: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Nutrients required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above maintenance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allow for productive functions such as: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96696" lvl="1" indent="-4572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reproduction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6696" lvl="1" indent="-4572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lactation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6696" lvl="1" indent="-4572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activity</a:t>
            </a:r>
          </a:p>
        </p:txBody>
      </p:sp>
    </p:spTree>
    <p:extLst>
      <p:ext uri="{BB962C8B-B14F-4D97-AF65-F5344CB8AC3E}">
        <p14:creationId xmlns="" xmlns:p14="http://schemas.microsoft.com/office/powerpoint/2010/main" val="198632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6172200" cy="381000"/>
          </a:xfrm>
          <a:solidFill>
            <a:srgbClr val="FFFF00"/>
          </a:solidFill>
          <a:ln>
            <a:solidFill>
              <a:srgbClr val="0033CC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2.2.2.Feeding </a:t>
            </a:r>
            <a:r>
              <a:rPr lang="en-US" sz="3600" b="1" dirty="0">
                <a:effectLst/>
                <a:latin typeface="Times New Roman" pitchFamily="18" charset="0"/>
                <a:cs typeface="Times New Roman" pitchFamily="18" charset="0"/>
              </a:rPr>
              <a:t>Strategy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324600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50000"/>
              </a:lnSpc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Strategies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for ensuring appropriate nutrition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LS include;</a:t>
            </a:r>
          </a:p>
          <a:p>
            <a:pPr marL="596646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Matching LS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prd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system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available feed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strategies for increased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feed availability is through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off take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animals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sale (destocking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amount of feed available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the remaining animals.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efficiency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 also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increased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if older, mature animals are sold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leaving younger, growing animals that utilize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feed nutrients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efficiently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58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More efficient use of agricultural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&amp; industrial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by-products as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 algn="just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sources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feed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arious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means of improving the efficiency of utilization of available feed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 algn="just">
              <a:buFont typeface="Wingdings" pitchFamily="2" charset="2"/>
              <a:buChar char="v"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 algn="just">
              <a:buAutoNum type="romanLcPeriod"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Supplementation</a:t>
            </a:r>
          </a:p>
          <a:p>
            <a:pPr marL="596646" indent="-514350" algn="just">
              <a:buAutoNum type="romanLcPeriod"/>
            </a:pPr>
            <a:endParaRPr lang="en-US" sz="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LS diets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generally based 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fibrous feeds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have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 digestibility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deficient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minerals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&amp;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vitamins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characteristics keep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intake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productivity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Provision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appropriate supplementary feedstuff during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critical periods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year is important to enhance productivity or 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least avoid body-weight loss.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25196" algn="just">
              <a:buFont typeface="Wingdings" pitchFamily="2" charset="2"/>
              <a:buChar char="§"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25196" algn="just">
              <a:buFont typeface="Wingdings" pitchFamily="2" charset="2"/>
              <a:buChar char="§"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86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096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is especially true for livestock consuming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poor-quality pasture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crop residue-based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diets.</a:t>
            </a:r>
          </a:p>
          <a:p>
            <a:pPr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supplement is a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semi-concentrated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source of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one or more nutrients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used to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improve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the nutritional value of a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basal feed</a:t>
            </a:r>
          </a:p>
          <a:p>
            <a:pPr marL="539496" indent="-457200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e.g. protein supplement, mineral supplement.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7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Supplementation may be at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levels for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 reasons.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survival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production &amp; reproduction.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can be done by providing a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complete feed or by giving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specific nutrients.</a:t>
            </a:r>
          </a:p>
          <a:p>
            <a:pPr algn="just">
              <a:buFont typeface="Wingdings" pitchFamily="2" charset="2"/>
              <a:buChar char="Ø"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can enable animals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consume more forage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digest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same quantity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forage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more efficiently or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overcome a nutrient deficiency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critically limits performance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36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Grazing stock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may sometimes be supplemented with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hay or straw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prevention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nutritional disorders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(when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pasture is very lush with high moisture or protein content or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where there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danger of bloat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legume-rich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swards).</a:t>
            </a:r>
          </a:p>
          <a:p>
            <a:pPr algn="just">
              <a:buFont typeface="Wingdings" pitchFamily="2" charset="2"/>
              <a:buChar char="§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Fodder conservation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supply of feed fluctuates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most parts of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tropics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surplus forage should be conserved for use during the dry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season (supply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is scarce and feed quality is poor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Hay &amp; silage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-making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two main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forage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preservation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methods.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307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2484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iii. Proper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exploitation of 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natural browse</a:t>
            </a:r>
          </a:p>
          <a:p>
            <a:pPr algn="just">
              <a:buFont typeface="Wingdings" pitchFamily="2" charset="2"/>
              <a:buChar char="§"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widespread traditional use of browse as an available source of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quality feed during the dry season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vital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maintaining seasonal and yearly stability of livestock production in drier areas.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Wingdings" pitchFamily="2" charset="2"/>
              <a:buChar char="§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Foliage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from trees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shrubs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pastoral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edible biomass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pasture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30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172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Animal husbandry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mg't &amp; care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farm animals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by humans for 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profit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genetic qualities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&amp; behavior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considered to be advantageous to humans, are further developed.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includes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practice of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selectively breeding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and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raising livestock to promote desirable traits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animals for utility, sport, pleasure, or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43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248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Moreover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browse remains green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high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protein content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pastures become dry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Proper &amp; strategic use of these feed resources as supplements during dry periods can help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minimize seasonal fluctuation in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productivity.</a:t>
            </a:r>
            <a:endParaRPr lang="en-US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Encouraging increased intake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7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3810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2.3. </a:t>
            </a:r>
            <a:r>
              <a:rPr lang="en-US" sz="2800" b="1" dirty="0">
                <a:effectLst/>
                <a:latin typeface="Times New Roman" pitchFamily="18" charset="0"/>
                <a:cs typeface="Times New Roman" pitchFamily="18" charset="0"/>
              </a:rPr>
              <a:t>Common Diseases and Parasites of Farm Animals </a:t>
            </a:r>
            <a:r>
              <a:rPr lang="en-US" sz="3200" dirty="0"/>
              <a:t>	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6388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any deviation from or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interruption of the normal structure or function of any part, organ, or system of the body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is manifested by a characteristic set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whose etiology, pathology and prognosis may be known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unknown.</a:t>
            </a:r>
          </a:p>
          <a:p>
            <a:pPr marL="82296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important livestock diseases that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inflict major socio-economic losses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Ethiopia occur every year</a:t>
            </a:r>
          </a:p>
        </p:txBody>
      </p:sp>
    </p:spTree>
    <p:extLst>
      <p:ext uri="{BB962C8B-B14F-4D97-AF65-F5344CB8AC3E}">
        <p14:creationId xmlns="" xmlns:p14="http://schemas.microsoft.com/office/powerpoint/2010/main" val="232555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tx2"/>
                </a:solidFill>
              </a:rPr>
              <a:t>Animal diseases are an </a:t>
            </a:r>
            <a:r>
              <a:rPr lang="en-US" b="1" dirty="0" smtClean="0">
                <a:solidFill>
                  <a:schemeClr val="tx2"/>
                </a:solidFill>
              </a:rPr>
              <a:t>everyday occurrence</a:t>
            </a:r>
            <a:r>
              <a:rPr lang="en-US" dirty="0" smtClean="0">
                <a:solidFill>
                  <a:schemeClr val="tx2"/>
                </a:solidFill>
              </a:rPr>
              <a:t> to all of the resources-poor countries, as animals of these people are particularly vulnerable to diseases due </a:t>
            </a:r>
            <a:r>
              <a:rPr lang="en-US" dirty="0" smtClean="0">
                <a:solidFill>
                  <a:schemeClr val="tx2"/>
                </a:solidFill>
              </a:rPr>
              <a:t>to:</a:t>
            </a:r>
            <a:endParaRPr lang="en-US" dirty="0" smtClean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Presence of a wide range of disease-causing organisms</a:t>
            </a:r>
          </a:p>
          <a:p>
            <a:pPr lvl="0"/>
            <a:r>
              <a:rPr lang="en-US" sz="2800" dirty="0" smtClean="0"/>
              <a:t>Lack of knowledge about their </a:t>
            </a:r>
            <a:r>
              <a:rPr lang="en-US" sz="2800" b="1" dirty="0" smtClean="0"/>
              <a:t>management and control</a:t>
            </a:r>
            <a:endParaRPr lang="en-US" sz="2800" dirty="0" smtClean="0"/>
          </a:p>
          <a:p>
            <a:pPr lvl="0"/>
            <a:r>
              <a:rPr lang="en-US" sz="2800" dirty="0" smtClean="0"/>
              <a:t>Lack of resources access for animal health and production inputs and services,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74373" cy="6324600"/>
          </a:xfrm>
        </p:spPr>
        <p:txBody>
          <a:bodyPr>
            <a:normAutofit/>
          </a:bodyPr>
          <a:lstStyle/>
          <a:p>
            <a:pPr marL="996696" lvl="5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Consequences of disease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Loss of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money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700 million Birr is lost annually due to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helminth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(internal parasite)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infestation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Loss of animals </a:t>
            </a:r>
          </a:p>
          <a:p>
            <a:pPr marL="939546" lvl="1" indent="-457200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Annual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disease losses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amount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8–10% for cattle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14–16%, for sheep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11–13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for goat populations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ffecting 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quantity and quality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livestock products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infectious &amp; economically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important animal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excludes the country 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from profitable international markets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thereby greatly 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reducing the country’s foreign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exchange earnings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986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0125" y="152400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5. Treatment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:-farmers incur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financial and time costs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responding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animal disease by seeking or providing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treatment.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6. Loss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crop farm productivity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through their effects 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performance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diseases of livestock have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additional indirect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impacts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other agricultural enterprise,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particular crops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through lowered traction capacity 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ploughing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7.   Disturbance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Human Health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(like zoonotic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disease)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US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8.  Impairment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Human Welfare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 Animal disease can significantly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reduce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farm income, contributing 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food insecurity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nutrition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769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In general, disease is the product of three factors</a:t>
            </a:r>
            <a:r>
              <a:rPr lang="en-US" dirty="0" smtClean="0"/>
              <a:t>. </a:t>
            </a:r>
          </a:p>
          <a:p>
            <a:pPr lvl="0"/>
            <a:r>
              <a:rPr lang="en-US" b="1" dirty="0" smtClean="0">
                <a:solidFill>
                  <a:schemeClr val="tx2"/>
                </a:solidFill>
              </a:rPr>
              <a:t>Host</a:t>
            </a:r>
            <a:r>
              <a:rPr lang="en-US" dirty="0" smtClean="0"/>
              <a:t>: Agent inhabitants (</a:t>
            </a:r>
            <a:r>
              <a:rPr lang="en-US" dirty="0" err="1" smtClean="0"/>
              <a:t>animalsLiving</a:t>
            </a:r>
            <a:r>
              <a:rPr lang="en-US" dirty="0" smtClean="0"/>
              <a:t> </a:t>
            </a:r>
            <a:r>
              <a:rPr lang="en-US" dirty="0" smtClean="0"/>
              <a:t>things)</a:t>
            </a:r>
          </a:p>
          <a:p>
            <a:pPr lvl="0"/>
            <a:r>
              <a:rPr lang="en-US" b="1" dirty="0" smtClean="0">
                <a:solidFill>
                  <a:schemeClr val="tx2"/>
                </a:solidFill>
              </a:rPr>
              <a:t>Agent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en-US" dirty="0" smtClean="0"/>
              <a:t> disease causatives like </a:t>
            </a:r>
            <a:r>
              <a:rPr lang="en-US" b="1" i="1" dirty="0" smtClean="0"/>
              <a:t>bacteria, Virus, protozoa, Fungus, </a:t>
            </a:r>
            <a:r>
              <a:rPr lang="en-US" b="1" i="1" dirty="0" err="1" smtClean="0"/>
              <a:t>Ricketsia</a:t>
            </a:r>
            <a:r>
              <a:rPr lang="en-US" b="1" i="1" dirty="0" smtClean="0"/>
              <a:t>, Parasites</a:t>
            </a:r>
            <a:r>
              <a:rPr lang="en-US" dirty="0" smtClean="0"/>
              <a:t> etc.</a:t>
            </a:r>
          </a:p>
          <a:p>
            <a:pPr lvl="0"/>
            <a:r>
              <a:rPr lang="en-US" b="1" dirty="0" smtClean="0">
                <a:solidFill>
                  <a:schemeClr val="tx2"/>
                </a:solidFill>
              </a:rPr>
              <a:t>Environment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n-US" dirty="0" smtClean="0"/>
              <a:t>Place where the hosts and Agents live.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304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Disease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occurrence and transmission</a:t>
            </a:r>
            <a:b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Diseases can be classified into </a:t>
            </a:r>
          </a:p>
          <a:p>
            <a:pPr marL="82296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Infectious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Diseases that can be 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transmitted from a sick animal to sensitive 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82296" indent="0">
              <a:buNone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healthy animals</a:t>
            </a:r>
          </a:p>
          <a:p>
            <a:pPr marL="82296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causative agents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be bacteria, virus, fungi, several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parasites</a:t>
            </a:r>
          </a:p>
          <a:p>
            <a:pPr marL="103188" lvl="2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ii. Non-infectious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mainly </a:t>
            </a:r>
            <a:r>
              <a:rPr lang="en-US" sz="2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related to feed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(diet-related)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such as mineral deficiencies, toxic plants and poisons</a:t>
            </a:r>
          </a:p>
          <a:p>
            <a:pPr marL="596646" indent="-514350" algn="just">
              <a:buFont typeface="+mj-lt"/>
              <a:buAutoNum type="arabicPeriod"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 algn="just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Some non-infectious diseases may be </a:t>
            </a:r>
            <a:r>
              <a:rPr lang="en-US" sz="2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genetic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(received from parents) or </a:t>
            </a:r>
          </a:p>
          <a:p>
            <a:pPr marL="596646" indent="-514350" algn="just">
              <a:buFont typeface="+mj-lt"/>
              <a:buAutoNum type="arabicPeriod"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 algn="just">
              <a:buFont typeface="+mj-lt"/>
              <a:buAutoNum type="arabicPeriod"/>
            </a:pPr>
            <a:r>
              <a:rPr lang="en-US" sz="2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due to an injury </a:t>
            </a:r>
            <a:r>
              <a:rPr lang="en-US" sz="2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Lameness </a:t>
            </a:r>
          </a:p>
          <a:p>
            <a:pPr marL="82296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5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Routes 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of disease transm</a:t>
            </a:r>
            <a:r>
              <a:rPr lang="en-US" sz="3200" b="1" dirty="0">
                <a:solidFill>
                  <a:schemeClr val="tx1"/>
                </a:solidFill>
                <a:effectLst/>
              </a:rPr>
              <a:t>ission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2484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Aerial transmission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airborne transmission of infectious agents.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E.g. - FMD virus shed from ruptured vesicles and taken long distances by air.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Healthy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animals can be infected when they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inhale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contaminated air.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ontact-direct transmission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without involvement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transmission factors (e.g.,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mechanical vectors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without participation of an external medium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Transmission may be through bites (e.g.,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rabies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48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57" y="152400"/>
            <a:ext cx="8915400" cy="6324600"/>
          </a:xfrm>
        </p:spPr>
        <p:txBody>
          <a:bodyPr>
            <a:normAutofit/>
          </a:bodyPr>
          <a:lstStyle/>
          <a:p>
            <a:pPr marL="1339596" lvl="3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Inoculation</a:t>
            </a:r>
          </a:p>
          <a:p>
            <a:pPr marL="539496" indent="-457200" algn="just">
              <a:buFont typeface="Wingdings" pitchFamily="2" charset="2"/>
              <a:buChar char="§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introduction of infectious agents into the body by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puncture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skin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 wound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(e.g., when tsetse flies infected with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Trypanosoma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puncture the skin of an animal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feed 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 blood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transmit the disease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2296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Introduction of infectious agents by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dirty instruments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such as during treatment or vaccination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needles 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that haven’t been sterilized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2.3.1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Common diseases of farm animals </a:t>
            </a:r>
            <a:r>
              <a:rPr lang="en-US" sz="3600" dirty="0" smtClean="0"/>
              <a:t>	</a:t>
            </a:r>
            <a:br>
              <a:rPr lang="en-US" sz="3600" dirty="0" smtClean="0"/>
            </a:br>
            <a:r>
              <a:rPr lang="en-US" sz="3600" b="1" dirty="0" smtClean="0"/>
              <a:t> Diseases caused by Bacteria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1. Anthrax</a:t>
            </a:r>
            <a:endParaRPr lang="en-US" dirty="0" smtClean="0"/>
          </a:p>
          <a:p>
            <a:pPr lvl="0"/>
            <a:r>
              <a:rPr lang="en-US" dirty="0" smtClean="0"/>
              <a:t>It </a:t>
            </a:r>
            <a:r>
              <a:rPr lang="en-US" dirty="0" smtClean="0"/>
              <a:t>is soil born because, it is found in the soil.</a:t>
            </a:r>
          </a:p>
          <a:p>
            <a:pPr lvl="0"/>
            <a:r>
              <a:rPr lang="en-US" dirty="0" smtClean="0"/>
              <a:t>Commonly </a:t>
            </a:r>
            <a:r>
              <a:rPr lang="en-US" dirty="0" smtClean="0"/>
              <a:t>its root of infection is by ingestion, inhalation and contact with skin.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Clinical findings: - </a:t>
            </a:r>
            <a:endParaRPr lang="en-US" dirty="0" smtClean="0"/>
          </a:p>
          <a:p>
            <a:pPr lvl="0"/>
            <a:r>
              <a:rPr lang="en-US" dirty="0" smtClean="0"/>
              <a:t>Sudden death</a:t>
            </a:r>
          </a:p>
          <a:p>
            <a:pPr lvl="0"/>
            <a:r>
              <a:rPr lang="en-US" dirty="0" smtClean="0"/>
              <a:t>After death, discharges of thick, dark blood from natural orifices</a:t>
            </a:r>
          </a:p>
          <a:p>
            <a:pPr lvl="0"/>
            <a:r>
              <a:rPr lang="en-US" dirty="0" smtClean="0"/>
              <a:t>Fever (42</a:t>
            </a:r>
            <a:r>
              <a:rPr lang="en-US" baseline="30000" dirty="0" smtClean="0"/>
              <a:t>o</a:t>
            </a:r>
            <a:r>
              <a:rPr lang="en-US" dirty="0" smtClean="0"/>
              <a:t>c in cattle)- because of bacterium</a:t>
            </a:r>
          </a:p>
          <a:p>
            <a:pPr lvl="0"/>
            <a:r>
              <a:rPr lang="en-US" dirty="0" err="1" smtClean="0"/>
              <a:t>Oedematous</a:t>
            </a:r>
            <a:r>
              <a:rPr lang="en-US" dirty="0" smtClean="0"/>
              <a:t> </a:t>
            </a:r>
            <a:r>
              <a:rPr lang="en-US" dirty="0" smtClean="0"/>
              <a:t>swellings in ventral aspects of the body.</a:t>
            </a:r>
          </a:p>
          <a:p>
            <a:pPr lvl="0"/>
            <a:r>
              <a:rPr lang="en-US" dirty="0" smtClean="0"/>
              <a:t>Abortion, bloody </a:t>
            </a:r>
            <a:r>
              <a:rPr lang="en-US" dirty="0" err="1" smtClean="0"/>
              <a:t>diarrhoea</a:t>
            </a:r>
            <a:r>
              <a:rPr lang="en-US" dirty="0" smtClean="0"/>
              <a:t> (dysentery).</a:t>
            </a:r>
          </a:p>
          <a:p>
            <a:pPr lvl="0"/>
            <a:r>
              <a:rPr lang="en-US" dirty="0" smtClean="0"/>
              <a:t>Absence of </a:t>
            </a:r>
            <a:r>
              <a:rPr lang="en-US" dirty="0" err="1" smtClean="0"/>
              <a:t>regormortis</a:t>
            </a:r>
            <a:r>
              <a:rPr lang="en-US" dirty="0" smtClean="0"/>
              <a:t> (</a:t>
            </a:r>
            <a:r>
              <a:rPr lang="en-US" dirty="0" err="1" smtClean="0"/>
              <a:t>harding</a:t>
            </a:r>
            <a:r>
              <a:rPr lang="en-US" dirty="0" smtClean="0"/>
              <a:t> of muscle after death).</a:t>
            </a:r>
          </a:p>
          <a:p>
            <a:pPr lvl="0"/>
            <a:r>
              <a:rPr lang="en-US" dirty="0" smtClean="0"/>
              <a:t>Spleen of the animal becomes enlarged.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3152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2.1. 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Livestock Production systems (LPS)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LPS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classified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according to a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criteria</a:t>
            </a:r>
          </a:p>
          <a:p>
            <a:pPr lvl="2">
              <a:buFont typeface="Wingdings" pitchFamily="2" charset="2"/>
              <a:buChar char="§"/>
            </a:pP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Integration with crop production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Animal-land relationship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Intensity of production                    the main ones</a:t>
            </a:r>
          </a:p>
          <a:p>
            <a:pPr lvl="2">
              <a:buFont typeface="Wingdings" pitchFamily="2" charset="2"/>
              <a:buChar char="§"/>
            </a:pP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Type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product</a:t>
            </a:r>
          </a:p>
          <a:p>
            <a:pPr marL="923544" lvl="3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Other criteria include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size </a:t>
            </a:r>
            <a:r>
              <a:rPr lang="en-US" sz="4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livestock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holdings</a:t>
            </a: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distance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duration of 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movement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4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and breeds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animals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kept </a:t>
            </a: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market </a:t>
            </a:r>
            <a:r>
              <a:rPr lang="en-US" sz="4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integration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the livestock enterprise,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economic specialization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household </a:t>
            </a:r>
            <a:r>
              <a:rPr lang="en-US" sz="4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dependence on livestock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farming </a:t>
            </a:r>
            <a:r>
              <a:rPr lang="en-US" sz="4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systems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approach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486400" y="1060174"/>
            <a:ext cx="1018174" cy="1730483"/>
          </a:xfrm>
          <a:prstGeom prst="rightBrace">
            <a:avLst>
              <a:gd name="adj1" fmla="val 9663"/>
              <a:gd name="adj2" fmla="val 46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858000"/>
          </a:xfrm>
        </p:spPr>
        <p:txBody>
          <a:bodyPr>
            <a:normAutofit fontScale="47500" lnSpcReduction="20000"/>
          </a:bodyPr>
          <a:lstStyle/>
          <a:p>
            <a:pPr lvl="0">
              <a:buFont typeface="Wingdings" pitchFamily="2" charset="2"/>
              <a:buChar char="q"/>
            </a:pPr>
            <a:endParaRPr lang="en-US" sz="5100" b="1" dirty="0" smtClean="0"/>
          </a:p>
          <a:p>
            <a:pPr lvl="0">
              <a:buFont typeface="Wingdings" pitchFamily="2" charset="2"/>
              <a:buChar char="q"/>
            </a:pPr>
            <a:r>
              <a:rPr lang="en-US" sz="5100" b="1" dirty="0" smtClean="0"/>
              <a:t>Control</a:t>
            </a:r>
            <a:r>
              <a:rPr lang="en-US" sz="5100" b="1" dirty="0" smtClean="0"/>
              <a:t>: - </a:t>
            </a:r>
          </a:p>
          <a:p>
            <a:pPr lvl="0">
              <a:lnSpc>
                <a:spcPct val="170000"/>
              </a:lnSpc>
            </a:pPr>
            <a:r>
              <a:rPr lang="en-US" sz="5500" dirty="0" smtClean="0"/>
              <a:t>Remove the sources of infection </a:t>
            </a:r>
          </a:p>
          <a:p>
            <a:pPr lvl="0">
              <a:lnSpc>
                <a:spcPct val="120000"/>
              </a:lnSpc>
            </a:pPr>
            <a:r>
              <a:rPr lang="en-US" sz="5500" dirty="0" smtClean="0"/>
              <a:t>Not open the carcass, complete burning or bury more than three meters deep.</a:t>
            </a:r>
          </a:p>
          <a:p>
            <a:pPr lvl="0">
              <a:lnSpc>
                <a:spcPct val="120000"/>
              </a:lnSpc>
            </a:pPr>
            <a:r>
              <a:rPr lang="en-US" sz="5500" dirty="0" smtClean="0"/>
              <a:t>Contaminated bedding, premises (buildings and/or locations), food, etc, should be destroyed or disinfected.</a:t>
            </a:r>
          </a:p>
          <a:p>
            <a:pPr lvl="0">
              <a:lnSpc>
                <a:spcPct val="120000"/>
              </a:lnSpc>
            </a:pPr>
            <a:r>
              <a:rPr lang="en-US" sz="5500" dirty="0" smtClean="0"/>
              <a:t>Vaccination of animal’s every year, vaccination should be done 2-4 weeks prior to the season when outbreaks may be expected.</a:t>
            </a:r>
          </a:p>
          <a:p>
            <a:pPr lvl="0">
              <a:lnSpc>
                <a:spcPct val="170000"/>
              </a:lnSpc>
            </a:pPr>
            <a:r>
              <a:rPr lang="en-US" sz="5500" dirty="0" smtClean="0"/>
              <a:t>Never eat meat from animals that died suddenly</a:t>
            </a:r>
          </a:p>
          <a:p>
            <a:pPr lvl="0">
              <a:lnSpc>
                <a:spcPct val="120000"/>
              </a:lnSpc>
            </a:pPr>
            <a:r>
              <a:rPr lang="en-US" sz="5500" dirty="0" smtClean="0"/>
              <a:t>Report suspected anthrax cases to the veterinary authorities as soon as possible</a:t>
            </a:r>
            <a:r>
              <a:rPr lang="en-US" sz="5500" dirty="0" smtClean="0"/>
              <a:t>.</a:t>
            </a:r>
            <a:endParaRPr lang="en-US" sz="5500" dirty="0" smtClean="0"/>
          </a:p>
          <a:p>
            <a:pPr>
              <a:lnSpc>
                <a:spcPct val="120000"/>
              </a:lnSpc>
            </a:pPr>
            <a:r>
              <a:rPr lang="en-US" sz="5500" b="1" dirty="0" smtClean="0"/>
              <a:t>Remark</a:t>
            </a:r>
            <a:r>
              <a:rPr lang="en-US" sz="5500" dirty="0" smtClean="0"/>
              <a:t>: Anthrax is </a:t>
            </a:r>
            <a:r>
              <a:rPr lang="en-US" sz="5500" b="1" dirty="0" err="1" smtClean="0"/>
              <a:t>zoontic</a:t>
            </a:r>
            <a:r>
              <a:rPr lang="en-US" sz="5500" dirty="0" smtClean="0"/>
              <a:t> (transmitted from animals to man and vies versa).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2. Mastitis</a:t>
            </a:r>
            <a:endParaRPr lang="en-US" sz="3400" b="1" dirty="0" smtClean="0">
              <a:solidFill>
                <a:srgbClr val="C00000"/>
              </a:solidFill>
            </a:endParaRPr>
          </a:p>
          <a:p>
            <a:pPr lvl="0">
              <a:lnSpc>
                <a:spcPct val="170000"/>
              </a:lnSpc>
            </a:pPr>
            <a:r>
              <a:rPr lang="en-US" dirty="0" smtClean="0"/>
              <a:t>It is caused by </a:t>
            </a:r>
            <a:r>
              <a:rPr lang="en-US" b="1" dirty="0" smtClean="0"/>
              <a:t>bacteria</a:t>
            </a:r>
            <a:endParaRPr lang="en-US" sz="2800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It is defined as an </a:t>
            </a:r>
            <a:r>
              <a:rPr lang="en-US" b="1" dirty="0" smtClean="0"/>
              <a:t>inflammation of the mammary gland </a:t>
            </a:r>
            <a:endParaRPr lang="en-US" sz="2800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The affected gland gradually loses its production capacity, because of the secretary tissue replaced by fibrous tissue.</a:t>
            </a:r>
            <a:endParaRPr lang="en-US" sz="2800" dirty="0" smtClean="0"/>
          </a:p>
          <a:p>
            <a:pPr lvl="0">
              <a:lnSpc>
                <a:spcPct val="170000"/>
              </a:lnSpc>
              <a:buFont typeface="Wingdings" pitchFamily="2" charset="2"/>
              <a:buChar char="q"/>
            </a:pPr>
            <a:r>
              <a:rPr lang="en-US" b="1" dirty="0" smtClean="0"/>
              <a:t>The predisposing factors for mastitis are: -</a:t>
            </a:r>
            <a:endParaRPr lang="en-US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Poor milking hygiene.</a:t>
            </a:r>
            <a:endParaRPr lang="en-US" sz="2800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Milking machine faults</a:t>
            </a:r>
            <a:endParaRPr lang="en-US" sz="2800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Teat injuries.</a:t>
            </a:r>
            <a:endParaRPr lang="en-US" sz="2800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Faulty milking management</a:t>
            </a:r>
            <a:endParaRPr lang="en-US" sz="2800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Environmental populations </a:t>
            </a:r>
            <a:r>
              <a:rPr lang="en-US" dirty="0" err="1" smtClean="0"/>
              <a:t>ecto</a:t>
            </a:r>
            <a:r>
              <a:rPr lang="en-US" dirty="0" smtClean="0"/>
              <a:t>-parasites such as ticks, lice </a:t>
            </a:r>
            <a:r>
              <a:rPr lang="en-US" dirty="0" smtClean="0"/>
              <a:t>etc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Clinical findings.</a:t>
            </a:r>
            <a:endParaRPr lang="en-US" dirty="0" smtClean="0"/>
          </a:p>
          <a:p>
            <a:pPr lvl="0"/>
            <a:r>
              <a:rPr lang="en-US" dirty="0" smtClean="0"/>
              <a:t>Milk contains </a:t>
            </a:r>
            <a:r>
              <a:rPr lang="en-US" b="1" i="1" dirty="0" smtClean="0"/>
              <a:t>pus, blood or turns watery</a:t>
            </a:r>
            <a:r>
              <a:rPr lang="en-US" dirty="0" smtClean="0"/>
              <a:t>.</a:t>
            </a:r>
            <a:endParaRPr lang="en-US" sz="2800" dirty="0" smtClean="0"/>
          </a:p>
          <a:p>
            <a:pPr lvl="0"/>
            <a:r>
              <a:rPr lang="en-US" dirty="0" smtClean="0"/>
              <a:t>Udder and teat </a:t>
            </a:r>
            <a:r>
              <a:rPr lang="en-US" dirty="0" smtClean="0"/>
              <a:t>swollen</a:t>
            </a:r>
            <a:endParaRPr lang="en-US" sz="2800" dirty="0" smtClean="0"/>
          </a:p>
          <a:p>
            <a:pPr lvl="0"/>
            <a:r>
              <a:rPr lang="en-US" dirty="0" smtClean="0"/>
              <a:t>Animal reject suckling or milking and kicks.</a:t>
            </a:r>
            <a:endParaRPr lang="en-US" sz="2800" dirty="0" smtClean="0"/>
          </a:p>
          <a:p>
            <a:pPr lvl="0"/>
            <a:r>
              <a:rPr lang="en-US" dirty="0" smtClean="0"/>
              <a:t>The affected quarter of udder gets dead and gives no milk </a:t>
            </a:r>
            <a:endParaRPr lang="en-US" sz="2800" dirty="0" smtClean="0"/>
          </a:p>
          <a:p>
            <a:pPr lvl="0"/>
            <a:r>
              <a:rPr lang="en-US" dirty="0" smtClean="0"/>
              <a:t>Death of the animal may result.</a:t>
            </a:r>
            <a:endParaRPr lang="en-US" sz="2800" dirty="0" smtClean="0"/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Control:</a:t>
            </a:r>
            <a:r>
              <a:rPr lang="en-US" dirty="0" smtClean="0"/>
              <a:t> -</a:t>
            </a:r>
          </a:p>
          <a:p>
            <a:pPr lvl="1"/>
            <a:r>
              <a:rPr lang="en-US" dirty="0" smtClean="0"/>
              <a:t>Avoid the predisposing factors </a:t>
            </a:r>
            <a:endParaRPr lang="en-US" sz="2400" dirty="0" smtClean="0"/>
          </a:p>
          <a:p>
            <a:pPr lvl="1"/>
            <a:r>
              <a:rPr lang="en-US" dirty="0" smtClean="0"/>
              <a:t>The infected cows should be milked at last.</a:t>
            </a:r>
            <a:endParaRPr lang="en-US" sz="2400" dirty="0" smtClean="0"/>
          </a:p>
          <a:p>
            <a:pPr lvl="1"/>
            <a:r>
              <a:rPr lang="en-US" dirty="0" smtClean="0"/>
              <a:t>Treatment of the animals.</a:t>
            </a:r>
            <a:endParaRPr lang="en-US" sz="2400" dirty="0" smtClean="0"/>
          </a:p>
          <a:p>
            <a:pPr lvl="1"/>
            <a:r>
              <a:rPr lang="en-US" dirty="0" smtClean="0"/>
              <a:t>Cull any cows with persistent mastitis.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Diseases Caused by Virus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(</a:t>
            </a:r>
            <a:r>
              <a:rPr lang="en-US" sz="2700" b="1" dirty="0" smtClean="0"/>
              <a:t>FMD</a:t>
            </a:r>
            <a:r>
              <a:rPr lang="en-US" sz="2700" b="1" dirty="0" smtClean="0"/>
              <a:t>, Shoat pox, Newcastle disease, Lumpy skin </a:t>
            </a:r>
            <a:r>
              <a:rPr lang="en-US" sz="2700" b="1" dirty="0" smtClean="0"/>
              <a:t>disease)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AutoNum type="arabicPeriod"/>
            </a:pPr>
            <a:r>
              <a:rPr lang="en-US" sz="4500" b="1" dirty="0" smtClean="0">
                <a:solidFill>
                  <a:srgbClr val="C00000"/>
                </a:solidFill>
              </a:rPr>
              <a:t>Foot </a:t>
            </a:r>
            <a:r>
              <a:rPr lang="en-US" sz="4500" b="1" dirty="0" smtClean="0">
                <a:solidFill>
                  <a:srgbClr val="C00000"/>
                </a:solidFill>
              </a:rPr>
              <a:t>and Mouth Disease (FMD)</a:t>
            </a:r>
            <a:endParaRPr lang="en-US" sz="4500" dirty="0" smtClean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sz="3400" b="1" dirty="0" smtClean="0"/>
              <a:t>Transmission: -</a:t>
            </a:r>
            <a:r>
              <a:rPr lang="en-US" sz="3400" dirty="0" smtClean="0"/>
              <a:t> ingestion, inhalation, contact with infected animals and contaminated materials</a:t>
            </a:r>
          </a:p>
          <a:p>
            <a:pPr lvl="0">
              <a:buFont typeface="Wingdings" pitchFamily="2" charset="2"/>
              <a:buChar char="q"/>
            </a:pPr>
            <a:r>
              <a:rPr lang="en-US" sz="3400" b="1" dirty="0" smtClean="0"/>
              <a:t>Clinical findings: -</a:t>
            </a:r>
            <a:endParaRPr lang="en-US" sz="3400" dirty="0" smtClean="0"/>
          </a:p>
          <a:p>
            <a:pPr lvl="0"/>
            <a:r>
              <a:rPr lang="en-US" sz="3400" dirty="0" smtClean="0"/>
              <a:t>Salivation</a:t>
            </a:r>
          </a:p>
          <a:p>
            <a:pPr lvl="0"/>
            <a:r>
              <a:rPr lang="en-US" sz="3400" dirty="0" smtClean="0"/>
              <a:t>Fever and there will be vesicle is (1-2 cm) in diameters formation in inter-digital spaces, mouth (tongues, gums, lips, dental pad) &amp; teats</a:t>
            </a:r>
          </a:p>
          <a:p>
            <a:pPr lvl="0"/>
            <a:r>
              <a:rPr lang="en-US" sz="3400" dirty="0" smtClean="0"/>
              <a:t>Small vesicles become enlarged and then </a:t>
            </a:r>
            <a:r>
              <a:rPr lang="en-US" sz="3400" dirty="0" smtClean="0"/>
              <a:t>rapture</a:t>
            </a:r>
            <a:endParaRPr lang="en-US" sz="3400" dirty="0" smtClean="0"/>
          </a:p>
          <a:p>
            <a:pPr lvl="0"/>
            <a:r>
              <a:rPr lang="en-US" sz="3400" dirty="0" smtClean="0"/>
              <a:t>Lameness</a:t>
            </a:r>
            <a:endParaRPr lang="en-US" sz="3400" dirty="0" smtClean="0"/>
          </a:p>
          <a:p>
            <a:pPr lvl="0"/>
            <a:r>
              <a:rPr lang="en-US" sz="3400" dirty="0" smtClean="0"/>
              <a:t>Smacking of the lips</a:t>
            </a:r>
          </a:p>
          <a:p>
            <a:pPr lvl="0"/>
            <a:r>
              <a:rPr lang="en-US" sz="3400" dirty="0" smtClean="0"/>
              <a:t>Abortion</a:t>
            </a:r>
          </a:p>
          <a:p>
            <a:pPr lvl="0"/>
            <a:r>
              <a:rPr lang="en-US" sz="3400" dirty="0" smtClean="0"/>
              <a:t>Death in calves</a:t>
            </a:r>
          </a:p>
          <a:p>
            <a:pPr>
              <a:buNone/>
            </a:pPr>
            <a:r>
              <a:rPr lang="en-US" dirty="0" smtClean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5364163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Control and prevention: -</a:t>
            </a:r>
            <a:endParaRPr lang="en-US" dirty="0" smtClean="0"/>
          </a:p>
          <a:p>
            <a:pPr lvl="0">
              <a:lnSpc>
                <a:spcPct val="160000"/>
              </a:lnSpc>
            </a:pPr>
            <a:r>
              <a:rPr lang="en-US" dirty="0" smtClean="0"/>
              <a:t>Vaccination of cattle every six months</a:t>
            </a:r>
          </a:p>
          <a:p>
            <a:pPr lvl="0">
              <a:lnSpc>
                <a:spcPct val="160000"/>
              </a:lnSpc>
            </a:pPr>
            <a:r>
              <a:rPr lang="en-US" dirty="0" smtClean="0"/>
              <a:t>Restriction of animal movement from country with disease-to-disease free places.</a:t>
            </a:r>
          </a:p>
          <a:p>
            <a:pPr lvl="0">
              <a:lnSpc>
                <a:spcPct val="160000"/>
              </a:lnSpc>
            </a:pPr>
            <a:r>
              <a:rPr lang="en-US" dirty="0" smtClean="0"/>
              <a:t>Prohibit (forbid) introduction of animal products in to FMD free countries from countries that have the disease.</a:t>
            </a:r>
          </a:p>
          <a:p>
            <a:pPr lvl="0">
              <a:lnSpc>
                <a:spcPct val="160000"/>
              </a:lnSpc>
            </a:pPr>
            <a:r>
              <a:rPr lang="en-US" dirty="0" smtClean="0"/>
              <a:t>When there is an outbreak, separate the infected and held in quarantine until they have recovered and the entire healthy herd may be vaccinated.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b="1" dirty="0" smtClean="0">
                <a:solidFill>
                  <a:srgbClr val="C00000"/>
                </a:solidFill>
              </a:rPr>
              <a:t>2. Sheep </a:t>
            </a:r>
            <a:r>
              <a:rPr lang="en-US" sz="2800" b="1" dirty="0" smtClean="0">
                <a:solidFill>
                  <a:srgbClr val="C00000"/>
                </a:solidFill>
              </a:rPr>
              <a:t>and Goat Pox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A </a:t>
            </a:r>
            <a:r>
              <a:rPr lang="en-US" dirty="0" smtClean="0"/>
              <a:t>viral infection of sheep and goats characterized by </a:t>
            </a:r>
            <a:r>
              <a:rPr lang="en-US" b="1" i="1" dirty="0" smtClean="0"/>
              <a:t>lesion on the skin and internal organs</a:t>
            </a:r>
            <a:endParaRPr lang="en-US" dirty="0" smtClean="0"/>
          </a:p>
          <a:p>
            <a:r>
              <a:rPr lang="en-US" dirty="0" smtClean="0"/>
              <a:t>The virus is related to the virus of lumpy skin diseases.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Route of transmission: - </a:t>
            </a:r>
            <a:endParaRPr lang="en-US" dirty="0" smtClean="0"/>
          </a:p>
          <a:p>
            <a:pPr lvl="0"/>
            <a:r>
              <a:rPr lang="en-US" dirty="0" smtClean="0"/>
              <a:t>Contact with infected animals and contaminated materials </a:t>
            </a:r>
          </a:p>
          <a:p>
            <a:pPr lvl="0"/>
            <a:r>
              <a:rPr lang="en-US" dirty="0" smtClean="0"/>
              <a:t>Inhalation and also by insect biting</a:t>
            </a:r>
          </a:p>
          <a:p>
            <a:pPr lvl="0"/>
            <a:r>
              <a:rPr lang="en-US" dirty="0" smtClean="0"/>
              <a:t>The disease in goats is generally less severe.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Clinical signs: - </a:t>
            </a:r>
            <a:endParaRPr lang="en-US" dirty="0" smtClean="0"/>
          </a:p>
          <a:p>
            <a:pPr lvl="0"/>
            <a:r>
              <a:rPr lang="en-US" dirty="0" smtClean="0"/>
              <a:t>Wide spread skin lesions develop on the muzzle, ears and areas free from wool or long hair.</a:t>
            </a:r>
          </a:p>
          <a:p>
            <a:pPr lvl="0"/>
            <a:r>
              <a:rPr lang="en-US" dirty="0" smtClean="0"/>
              <a:t>Pox lesions under the tail</a:t>
            </a:r>
          </a:p>
          <a:p>
            <a:pPr lvl="0"/>
            <a:r>
              <a:rPr lang="en-US" dirty="0" smtClean="0"/>
              <a:t>Fever and discharge in eyes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The lungs contain multiple spherical nodules commonest near pleural surface.</a:t>
            </a:r>
          </a:p>
          <a:p>
            <a:pPr lvl="0"/>
            <a:r>
              <a:rPr lang="en-US" dirty="0" smtClean="0"/>
              <a:t>Lesion also occurs in the trachea and alimentary tract.</a:t>
            </a:r>
          </a:p>
          <a:p>
            <a:pPr lvl="0"/>
            <a:r>
              <a:rPr lang="en-US" dirty="0" smtClean="0"/>
              <a:t>Excess salivation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Control: - </a:t>
            </a:r>
            <a:endParaRPr lang="en-US" dirty="0" smtClean="0"/>
          </a:p>
          <a:p>
            <a:pPr lvl="0"/>
            <a:r>
              <a:rPr lang="en-US" dirty="0" smtClean="0"/>
              <a:t>In endemic area like Ethiopia, routine vaccination is recommended. </a:t>
            </a:r>
          </a:p>
          <a:p>
            <a:pPr lvl="0"/>
            <a:r>
              <a:rPr lang="en-US" dirty="0" smtClean="0"/>
              <a:t>In free countries: - avoid the sick or stop importation of animals from places with disease.</a:t>
            </a:r>
          </a:p>
          <a:p>
            <a:pPr lvl="0"/>
            <a:r>
              <a:rPr lang="en-US" dirty="0" smtClean="0"/>
              <a:t>Control of biting flies.</a:t>
            </a:r>
          </a:p>
          <a:p>
            <a:pPr lvl="0"/>
            <a:r>
              <a:rPr lang="en-US" dirty="0" smtClean="0"/>
              <a:t>In event of outbreaks affected animals should be separated or preferably destroyed and the reminder vaccinated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3. Newcastle </a:t>
            </a:r>
            <a:r>
              <a:rPr lang="en-US" b="1" dirty="0" smtClean="0">
                <a:solidFill>
                  <a:srgbClr val="C00000"/>
                </a:solidFill>
              </a:rPr>
              <a:t>Disease (NCD)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It is an </a:t>
            </a:r>
            <a:r>
              <a:rPr lang="en-US" b="1" dirty="0" smtClean="0"/>
              <a:t>acute (sensitive) rapidly spreading viral disease of</a:t>
            </a:r>
            <a:r>
              <a:rPr lang="en-US" dirty="0" smtClean="0"/>
              <a:t> </a:t>
            </a:r>
            <a:r>
              <a:rPr lang="en-US" b="1" dirty="0" smtClean="0"/>
              <a:t>domestic poultry</a:t>
            </a:r>
            <a:r>
              <a:rPr lang="en-US" dirty="0" smtClean="0"/>
              <a:t> and other birds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b="1" dirty="0" smtClean="0"/>
              <a:t>extremely contagious and devastating</a:t>
            </a:r>
            <a:r>
              <a:rPr lang="en-US" dirty="0" smtClean="0"/>
              <a:t> to poultry flocks, causing </a:t>
            </a:r>
            <a:r>
              <a:rPr lang="en-US" b="1" dirty="0" smtClean="0"/>
              <a:t>up to 90-100% mortality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Route transmission</a:t>
            </a:r>
            <a:r>
              <a:rPr lang="en-US" dirty="0" smtClean="0"/>
              <a:t>: 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- Inhalation </a:t>
            </a:r>
            <a:r>
              <a:rPr lang="en-US" dirty="0" smtClean="0"/>
              <a:t>and ingestion of food contaminated with the virus.</a:t>
            </a:r>
          </a:p>
          <a:p>
            <a:pPr>
              <a:buNone/>
            </a:pPr>
            <a:r>
              <a:rPr lang="en-US" dirty="0" smtClean="0"/>
              <a:t>-Trans-ovarian </a:t>
            </a:r>
            <a:r>
              <a:rPr lang="en-US" dirty="0" smtClean="0"/>
              <a:t>transmission usually causes embryonic mortality.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Clinical findings</a:t>
            </a:r>
            <a:r>
              <a:rPr lang="en-US" dirty="0" smtClean="0"/>
              <a:t>: - </a:t>
            </a:r>
          </a:p>
          <a:p>
            <a:pPr lvl="0"/>
            <a:r>
              <a:rPr lang="en-US" dirty="0" smtClean="0"/>
              <a:t>According to the strain of the virus the sign may be </a:t>
            </a:r>
            <a:r>
              <a:rPr lang="en-US" b="1" i="1" dirty="0" smtClean="0"/>
              <a:t>respiratory, nervous or digestive disorders</a:t>
            </a:r>
            <a:r>
              <a:rPr lang="en-US" dirty="0" smtClean="0"/>
              <a:t>.</a:t>
            </a:r>
          </a:p>
          <a:p>
            <a:pPr lvl="0"/>
            <a:r>
              <a:rPr lang="en-US" b="1" i="1" dirty="0" smtClean="0">
                <a:solidFill>
                  <a:schemeClr val="tx2"/>
                </a:solidFill>
              </a:rPr>
              <a:t>Respiratory signs</a:t>
            </a:r>
            <a:r>
              <a:rPr lang="en-US" i="1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Gasping and coughing, sneezing, difficulty in breathing</a:t>
            </a:r>
          </a:p>
          <a:p>
            <a:pPr lvl="0"/>
            <a:r>
              <a:rPr lang="en-US" b="1" i="1" dirty="0" smtClean="0">
                <a:solidFill>
                  <a:schemeClr val="tx2"/>
                </a:solidFill>
              </a:rPr>
              <a:t>Nervous signs include</a:t>
            </a:r>
            <a:r>
              <a:rPr lang="en-US" dirty="0" smtClean="0">
                <a:solidFill>
                  <a:schemeClr val="tx2"/>
                </a:solidFill>
              </a:rPr>
              <a:t>- </a:t>
            </a:r>
            <a:r>
              <a:rPr lang="en-US" dirty="0" smtClean="0"/>
              <a:t>dropping wings, </a:t>
            </a:r>
            <a:r>
              <a:rPr lang="en-US" b="1" i="1" dirty="0" smtClean="0"/>
              <a:t>dazing legs twisting head and neck</a:t>
            </a:r>
            <a:r>
              <a:rPr lang="en-US" dirty="0" smtClean="0"/>
              <a:t>, walking back ward depression, in-appetence and complete paralyses</a:t>
            </a:r>
          </a:p>
          <a:p>
            <a:pPr lvl="0"/>
            <a:r>
              <a:rPr lang="en-US" b="1" dirty="0" smtClean="0">
                <a:solidFill>
                  <a:schemeClr val="tx2"/>
                </a:solidFill>
              </a:rPr>
              <a:t>Digestive disorder </a:t>
            </a:r>
            <a:r>
              <a:rPr lang="en-US" dirty="0" smtClean="0"/>
              <a:t>like watery and greenish diarrhea.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dirty="0" smtClean="0"/>
              <a:t>The sick birds can show signs like </a:t>
            </a:r>
            <a:r>
              <a:rPr lang="en-US" dirty="0" smtClean="0">
                <a:solidFill>
                  <a:srgbClr val="C00000"/>
                </a:solidFill>
              </a:rPr>
              <a:t>swelling of tissue around the eyes </a:t>
            </a:r>
            <a:r>
              <a:rPr lang="en-US" dirty="0" smtClean="0"/>
              <a:t>and in the </a:t>
            </a:r>
            <a:r>
              <a:rPr lang="en-US" dirty="0" smtClean="0">
                <a:solidFill>
                  <a:srgbClr val="C00000"/>
                </a:solidFill>
              </a:rPr>
              <a:t>neck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2"/>
                </a:solidFill>
              </a:rPr>
              <a:t>eggs become abnormal in color, shape and with watery albumen.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Control: - </a:t>
            </a:r>
            <a:endParaRPr lang="en-US" dirty="0" smtClean="0"/>
          </a:p>
          <a:p>
            <a:pPr lvl="0"/>
            <a:r>
              <a:rPr lang="en-US" dirty="0" smtClean="0"/>
              <a:t>Vaccination/ healthy chicks are vaccinated as early as the fourth or even the first day of life.</a:t>
            </a:r>
          </a:p>
          <a:p>
            <a:pPr lvl="0"/>
            <a:r>
              <a:rPr lang="en-US" dirty="0" smtClean="0"/>
              <a:t>Good sanitation</a:t>
            </a:r>
          </a:p>
          <a:p>
            <a:pPr lvl="0"/>
            <a:r>
              <a:rPr lang="en-US" dirty="0" smtClean="0"/>
              <a:t>Isolation of infected birds</a:t>
            </a:r>
          </a:p>
          <a:p>
            <a:pPr lvl="0"/>
            <a:r>
              <a:rPr lang="en-US" dirty="0" smtClean="0"/>
              <a:t>Early diagnosis and treatment</a:t>
            </a:r>
          </a:p>
          <a:p>
            <a:pPr lvl="0"/>
            <a:r>
              <a:rPr lang="en-US" dirty="0" smtClean="0"/>
              <a:t>Avoid stress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Diseases Caused </a:t>
            </a:r>
            <a:r>
              <a:rPr lang="en-US" sz="3200" b="1" dirty="0" smtClean="0"/>
              <a:t>by </a:t>
            </a:r>
            <a:r>
              <a:rPr lang="en-US" sz="3200" b="1" dirty="0" smtClean="0"/>
              <a:t>Protozoa </a:t>
            </a:r>
            <a:br>
              <a:rPr lang="en-US" sz="3200" b="1" dirty="0" smtClean="0"/>
            </a:br>
            <a:r>
              <a:rPr lang="en-US" sz="3200" b="1" dirty="0" smtClean="0"/>
              <a:t>(</a:t>
            </a:r>
            <a:r>
              <a:rPr lang="en-US" sz="3200" dirty="0" err="1" smtClean="0"/>
              <a:t>Trypanosomiasis</a:t>
            </a:r>
            <a:r>
              <a:rPr lang="en-US" sz="3200" dirty="0" smtClean="0"/>
              <a:t>, </a:t>
            </a:r>
            <a:r>
              <a:rPr lang="en-US" sz="3200" dirty="0" err="1" smtClean="0"/>
              <a:t>Coccidiosis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 lvl="0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1. </a:t>
            </a:r>
            <a:r>
              <a:rPr lang="en-US" sz="4000" b="1" dirty="0" err="1" smtClean="0">
                <a:solidFill>
                  <a:srgbClr val="C00000"/>
                </a:solidFill>
              </a:rPr>
              <a:t>Trypanosomiasis</a:t>
            </a:r>
            <a:endParaRPr lang="en-US" sz="4000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The protozoa disease of animals and human being caused by some species of the genus trypanosome.</a:t>
            </a:r>
          </a:p>
          <a:p>
            <a:r>
              <a:rPr lang="en-US" dirty="0" smtClean="0"/>
              <a:t>Trypanosomes are divided in to tsetse transmitted and Non- tsetse transmitted.</a:t>
            </a:r>
          </a:p>
          <a:p>
            <a:pPr>
              <a:buNone/>
            </a:pP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Clinical findings</a:t>
            </a:r>
            <a:r>
              <a:rPr lang="en-US" dirty="0" smtClean="0"/>
              <a:t>: </a:t>
            </a:r>
            <a:endParaRPr lang="en-US" dirty="0" smtClean="0"/>
          </a:p>
          <a:p>
            <a:pPr marL="520700"/>
            <a:r>
              <a:rPr lang="en-US" dirty="0" smtClean="0"/>
              <a:t>intermittent </a:t>
            </a:r>
            <a:r>
              <a:rPr lang="en-US" dirty="0" smtClean="0"/>
              <a:t>fever, </a:t>
            </a:r>
            <a:endParaRPr lang="en-US" dirty="0" smtClean="0"/>
          </a:p>
          <a:p>
            <a:pPr marL="520700"/>
            <a:r>
              <a:rPr lang="en-US" dirty="0" smtClean="0"/>
              <a:t>increase </a:t>
            </a:r>
            <a:r>
              <a:rPr lang="en-US" dirty="0" smtClean="0"/>
              <a:t>respiratory and heart rate, </a:t>
            </a:r>
            <a:endParaRPr lang="en-US" dirty="0" smtClean="0"/>
          </a:p>
          <a:p>
            <a:pPr marL="520700"/>
            <a:r>
              <a:rPr lang="en-US" dirty="0" err="1" smtClean="0"/>
              <a:t>anaemia</a:t>
            </a:r>
            <a:r>
              <a:rPr lang="en-US" dirty="0" smtClean="0"/>
              <a:t>, </a:t>
            </a:r>
            <a:endParaRPr lang="en-US" dirty="0" smtClean="0"/>
          </a:p>
          <a:p>
            <a:pPr marL="520700"/>
            <a:r>
              <a:rPr lang="en-US" dirty="0" smtClean="0"/>
              <a:t>weight </a:t>
            </a:r>
            <a:r>
              <a:rPr lang="en-US" dirty="0" smtClean="0"/>
              <a:t>loss, </a:t>
            </a:r>
            <a:endParaRPr lang="en-US" dirty="0" smtClean="0"/>
          </a:p>
          <a:p>
            <a:pPr marL="520700"/>
            <a:r>
              <a:rPr lang="en-US" dirty="0" smtClean="0"/>
              <a:t>spleen </a:t>
            </a:r>
            <a:r>
              <a:rPr lang="en-US" dirty="0" smtClean="0"/>
              <a:t>become swollen.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Control: -</a:t>
            </a:r>
            <a:r>
              <a:rPr lang="en-US" dirty="0" smtClean="0"/>
              <a:t> </a:t>
            </a:r>
            <a:endParaRPr lang="en-US" dirty="0" smtClean="0"/>
          </a:p>
          <a:p>
            <a:pPr marL="520700" lvl="0"/>
            <a:r>
              <a:rPr lang="en-US" dirty="0" smtClean="0"/>
              <a:t>Eradication </a:t>
            </a:r>
            <a:r>
              <a:rPr lang="en-US" dirty="0" smtClean="0"/>
              <a:t>of the tsetse fly, </a:t>
            </a:r>
            <a:endParaRPr lang="en-US" dirty="0" smtClean="0"/>
          </a:p>
          <a:p>
            <a:pPr marL="520700" lvl="0"/>
            <a:r>
              <a:rPr lang="en-US" dirty="0" smtClean="0"/>
              <a:t>partial </a:t>
            </a:r>
            <a:r>
              <a:rPr lang="en-US" dirty="0" smtClean="0"/>
              <a:t>control of tsetse fly can be a accomplished by frequent spraying and dipping of animals, spraying of insecticides on fly breeding areas, bush clearance, use of traps and sterile insect (male) technique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2484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2.1.1. Range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production systems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use of the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natural vegetation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main product is milk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main function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livestock is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subsistence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cultural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functions are also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important</a:t>
            </a:r>
          </a:p>
          <a:p>
            <a:pPr algn="just">
              <a:buFont typeface="Wingdings" pitchFamily="2" charset="2"/>
              <a:buChar char="§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x’ed by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adaptation of the feed requirements of the animal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the environment through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tenure is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communal</a:t>
            </a:r>
          </a:p>
          <a:p>
            <a:pPr algn="just">
              <a:buFont typeface="Wingdings" pitchFamily="2" charset="2"/>
              <a:buChar char="§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associated with the arid zone where it is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 dry for cropping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 smtClean="0">
                <a:solidFill>
                  <a:srgbClr val="C00000"/>
                </a:solidFill>
              </a:rPr>
              <a:t>2. COCCIDIOSIS</a:t>
            </a:r>
            <a:r>
              <a:rPr lang="en-US" sz="3100" dirty="0" smtClean="0">
                <a:solidFill>
                  <a:srgbClr val="C00000"/>
                </a:solidFill>
              </a:rPr>
              <a:t/>
            </a:r>
            <a:br>
              <a:rPr lang="en-US" sz="3100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Acute </a:t>
            </a:r>
            <a:r>
              <a:rPr lang="en-US" b="1" dirty="0" err="1" smtClean="0"/>
              <a:t>protozoal</a:t>
            </a:r>
            <a:r>
              <a:rPr lang="en-US" b="1" dirty="0" smtClean="0"/>
              <a:t> disease</a:t>
            </a:r>
            <a:r>
              <a:rPr lang="en-US" dirty="0" smtClean="0"/>
              <a:t> of </a:t>
            </a:r>
            <a:r>
              <a:rPr lang="en-US" b="1" dirty="0" smtClean="0"/>
              <a:t>cattle</a:t>
            </a:r>
            <a:r>
              <a:rPr lang="en-US" dirty="0" smtClean="0"/>
              <a:t>, </a:t>
            </a:r>
            <a:r>
              <a:rPr lang="en-US" b="1" dirty="0" smtClean="0"/>
              <a:t>sheep, goats, </a:t>
            </a:r>
            <a:r>
              <a:rPr lang="en-US" b="1" dirty="0" smtClean="0"/>
              <a:t>swine </a:t>
            </a:r>
            <a:r>
              <a:rPr lang="en-US" b="1" dirty="0" smtClean="0"/>
              <a:t>and</a:t>
            </a:r>
            <a:r>
              <a:rPr lang="en-US" b="1" dirty="0" smtClean="0"/>
              <a:t> poultry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Route of infection- </a:t>
            </a:r>
            <a:r>
              <a:rPr lang="en-US" dirty="0" smtClean="0"/>
              <a:t>by ingestion of infective </a:t>
            </a:r>
            <a:r>
              <a:rPr lang="en-US" dirty="0" err="1" smtClean="0"/>
              <a:t>oocysts</a:t>
            </a:r>
            <a:r>
              <a:rPr lang="en-US" dirty="0" smtClean="0"/>
              <a:t>. Adult animals (resistant mostly) are source of infection for young animals (very sensitive to the disease)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Clinical findings: -</a:t>
            </a:r>
            <a:endParaRPr lang="en-US" dirty="0" smtClean="0"/>
          </a:p>
          <a:p>
            <a:r>
              <a:rPr lang="en-US" dirty="0" smtClean="0"/>
              <a:t>Bloody diarrhea, dehydration, fever, in appetence, weight loss, emaciation, death (high in birds), and decrease egg production.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Control and prevention</a:t>
            </a:r>
            <a:endParaRPr lang="en-US" dirty="0" smtClean="0"/>
          </a:p>
          <a:p>
            <a:pPr lvl="0"/>
            <a:r>
              <a:rPr lang="en-US" dirty="0" smtClean="0"/>
              <a:t>Giving prophylaxis </a:t>
            </a:r>
            <a:r>
              <a:rPr lang="en-US" dirty="0" err="1" smtClean="0"/>
              <a:t>anticoccidials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Good feeding practices and good management</a:t>
            </a:r>
          </a:p>
          <a:p>
            <a:pPr lvl="0"/>
            <a:r>
              <a:rPr lang="en-US" dirty="0" smtClean="0"/>
              <a:t>Give colostrums for new borne</a:t>
            </a:r>
          </a:p>
          <a:p>
            <a:pPr lvl="0"/>
            <a:r>
              <a:rPr lang="en-US" dirty="0" smtClean="0"/>
              <a:t>Avoid stresses</a:t>
            </a:r>
          </a:p>
          <a:p>
            <a:pPr lvl="0"/>
            <a:r>
              <a:rPr lang="en-US" dirty="0" smtClean="0"/>
              <a:t>Isolate the sick and treat individually</a:t>
            </a:r>
          </a:p>
          <a:p>
            <a:pPr lvl="0"/>
            <a:r>
              <a:rPr lang="en-US" dirty="0" smtClean="0"/>
              <a:t>Poultry vaccination or (administered in the drinking water).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solidFill>
                  <a:srgbClr val="0033CC"/>
                </a:solidFill>
              </a:rPr>
              <a:t>2.3.2 Common Parasites of Farm Animals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en-US" sz="4400" b="1" dirty="0" smtClean="0">
                <a:solidFill>
                  <a:srgbClr val="009900"/>
                </a:solidFill>
              </a:rPr>
              <a:t>1. Internal Parasites (</a:t>
            </a:r>
            <a:r>
              <a:rPr lang="en-US" sz="3800" dirty="0" smtClean="0">
                <a:solidFill>
                  <a:srgbClr val="009900"/>
                </a:solidFill>
              </a:rPr>
              <a:t>GIT </a:t>
            </a:r>
            <a:r>
              <a:rPr lang="en-US" sz="3800" dirty="0" smtClean="0">
                <a:solidFill>
                  <a:srgbClr val="009900"/>
                </a:solidFill>
              </a:rPr>
              <a:t>parasites, liver fluke, lung worms, </a:t>
            </a:r>
            <a:r>
              <a:rPr lang="en-US" sz="3800" dirty="0" err="1" smtClean="0">
                <a:solidFill>
                  <a:srgbClr val="009900"/>
                </a:solidFill>
              </a:rPr>
              <a:t>ascariasis</a:t>
            </a:r>
            <a:r>
              <a:rPr lang="en-US" sz="3800" dirty="0" smtClean="0">
                <a:solidFill>
                  <a:srgbClr val="009900"/>
                </a:solidFill>
              </a:rPr>
              <a:t>)</a:t>
            </a:r>
            <a:endParaRPr lang="en-US" sz="3800" dirty="0" smtClean="0">
              <a:solidFill>
                <a:srgbClr val="009900"/>
              </a:solidFill>
            </a:endParaRPr>
          </a:p>
          <a:p>
            <a:pPr lvl="0">
              <a:buNone/>
            </a:pPr>
            <a:r>
              <a:rPr lang="en-US" sz="5100" b="1" dirty="0" smtClean="0">
                <a:solidFill>
                  <a:srgbClr val="C00000"/>
                </a:solidFill>
              </a:rPr>
              <a:t>Lung </a:t>
            </a:r>
            <a:r>
              <a:rPr lang="en-US" sz="5100" b="1" dirty="0" smtClean="0">
                <a:solidFill>
                  <a:srgbClr val="C00000"/>
                </a:solidFill>
              </a:rPr>
              <a:t>worms</a:t>
            </a:r>
          </a:p>
          <a:p>
            <a:r>
              <a:rPr lang="en-US" sz="3800" dirty="0" smtClean="0"/>
              <a:t>Are </a:t>
            </a:r>
            <a:r>
              <a:rPr lang="en-US" sz="3800" dirty="0" smtClean="0"/>
              <a:t>worms that cause infection of the </a:t>
            </a:r>
            <a:r>
              <a:rPr lang="en-US" sz="3800" b="1" dirty="0" smtClean="0"/>
              <a:t>lower respiratory tract</a:t>
            </a:r>
            <a:r>
              <a:rPr lang="en-US" sz="3800" dirty="0" smtClean="0"/>
              <a:t> by any of several parasitic nematodes resulting in </a:t>
            </a:r>
            <a:r>
              <a:rPr lang="en-US" sz="3800" b="1" dirty="0" smtClean="0"/>
              <a:t>bronchitis or pneumonia</a:t>
            </a:r>
            <a:r>
              <a:rPr lang="en-US" sz="3800" dirty="0" smtClean="0"/>
              <a:t>. </a:t>
            </a:r>
            <a:endParaRPr lang="en-US" sz="3800" dirty="0" smtClean="0"/>
          </a:p>
          <a:p>
            <a:pPr lvl="0">
              <a:buFont typeface="Wingdings" pitchFamily="2" charset="2"/>
              <a:buChar char="q"/>
            </a:pPr>
            <a:r>
              <a:rPr lang="en-US" sz="3800" b="1" dirty="0" smtClean="0"/>
              <a:t>Clinical </a:t>
            </a:r>
            <a:r>
              <a:rPr lang="en-US" sz="3800" b="1" dirty="0" smtClean="0"/>
              <a:t>findings:-</a:t>
            </a:r>
            <a:endParaRPr lang="en-US" sz="3800" dirty="0" smtClean="0"/>
          </a:p>
          <a:p>
            <a:pPr lvl="0"/>
            <a:r>
              <a:rPr lang="en-US" sz="3800" dirty="0" smtClean="0"/>
              <a:t>Coughing</a:t>
            </a:r>
          </a:p>
          <a:p>
            <a:pPr lvl="0"/>
            <a:r>
              <a:rPr lang="en-US" sz="3800" dirty="0" smtClean="0"/>
              <a:t>Increased respiratory rate</a:t>
            </a:r>
          </a:p>
          <a:p>
            <a:pPr lvl="0"/>
            <a:r>
              <a:rPr lang="en-US" sz="3800" dirty="0" smtClean="0"/>
              <a:t>Reduces weight gains &amp; milk yields</a:t>
            </a:r>
          </a:p>
          <a:p>
            <a:pPr lvl="0"/>
            <a:r>
              <a:rPr lang="en-US" sz="3800" dirty="0" smtClean="0"/>
              <a:t>Standing with their heads stretched forward, mouths open and drooping saliva.</a:t>
            </a:r>
          </a:p>
          <a:p>
            <a:pPr lvl="0"/>
            <a:r>
              <a:rPr lang="en-US" sz="3800" dirty="0" smtClean="0"/>
              <a:t>Nasal discharge (mucous) in sheep.          	</a:t>
            </a:r>
            <a:r>
              <a:rPr lang="en-US" sz="3800" b="1" dirty="0" smtClean="0"/>
              <a:t>                </a:t>
            </a:r>
            <a:endParaRPr lang="en-US" sz="3800" dirty="0" smtClean="0"/>
          </a:p>
          <a:p>
            <a:pPr lvl="0">
              <a:buFont typeface="Wingdings" pitchFamily="2" charset="2"/>
              <a:buChar char="q"/>
            </a:pPr>
            <a:r>
              <a:rPr lang="en-US" sz="3800" b="1" dirty="0" smtClean="0"/>
              <a:t> Control: -</a:t>
            </a:r>
            <a:endParaRPr lang="en-US" sz="3800" dirty="0" smtClean="0"/>
          </a:p>
          <a:p>
            <a:pPr lvl="0"/>
            <a:r>
              <a:rPr lang="en-US" sz="3800" dirty="0" smtClean="0"/>
              <a:t>Pasture management</a:t>
            </a:r>
          </a:p>
          <a:p>
            <a:pPr lvl="0"/>
            <a:r>
              <a:rPr lang="en-US" sz="3800" dirty="0" smtClean="0"/>
              <a:t>Avoid grazing of calves with other animals &amp; </a:t>
            </a:r>
            <a:r>
              <a:rPr lang="en-US" sz="3800" dirty="0" err="1" smtClean="0"/>
              <a:t>deworm</a:t>
            </a:r>
            <a:r>
              <a:rPr lang="en-US" sz="3800" dirty="0" smtClean="0"/>
              <a:t> with </a:t>
            </a:r>
            <a:r>
              <a:rPr lang="en-US" sz="3800" dirty="0" err="1" smtClean="0"/>
              <a:t>anthelmintics</a:t>
            </a:r>
            <a:r>
              <a:rPr lang="en-US" sz="3800" dirty="0" smtClean="0"/>
              <a:t>.</a:t>
            </a:r>
          </a:p>
          <a:p>
            <a:pPr lvl="0"/>
            <a:r>
              <a:rPr lang="en-US" sz="3800" dirty="0" smtClean="0"/>
              <a:t>Vaccination for cattle sheep &amp; goats after the infective larvae is attenuated               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sz="3100" b="1" dirty="0" smtClean="0">
                <a:solidFill>
                  <a:srgbClr val="C00000"/>
                </a:solidFill>
              </a:rPr>
              <a:t>Liver fluke (</a:t>
            </a:r>
            <a:r>
              <a:rPr lang="en-US" sz="3100" b="1" dirty="0" err="1" smtClean="0">
                <a:solidFill>
                  <a:srgbClr val="C00000"/>
                </a:solidFill>
              </a:rPr>
              <a:t>Fasciolosis</a:t>
            </a:r>
            <a:r>
              <a:rPr lang="en-US" sz="3100" b="1" dirty="0" smtClean="0">
                <a:solidFill>
                  <a:srgbClr val="C00000"/>
                </a:solidFill>
              </a:rPr>
              <a:t>)</a:t>
            </a:r>
            <a:r>
              <a:rPr lang="en-US" sz="2700" dirty="0" smtClean="0">
                <a:solidFill>
                  <a:srgbClr val="C00000"/>
                </a:solidFill>
              </a:rPr>
              <a:t/>
            </a:r>
            <a:br>
              <a:rPr lang="en-US" sz="2700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Very </a:t>
            </a:r>
            <a:r>
              <a:rPr lang="en-US" dirty="0" smtClean="0"/>
              <a:t>important disease in ruminants responsible for high mortality and morbidity, characterized by weight loss and anemia.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preference site for adult </a:t>
            </a:r>
            <a:r>
              <a:rPr lang="en-US" dirty="0" err="1" smtClean="0"/>
              <a:t>fasciole</a:t>
            </a:r>
            <a:r>
              <a:rPr lang="en-US" dirty="0" smtClean="0"/>
              <a:t> is in the bile duct, but the young fluke are found in the liver.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Clinical </a:t>
            </a:r>
            <a:r>
              <a:rPr lang="en-US" b="1" dirty="0" smtClean="0"/>
              <a:t>findings: -</a:t>
            </a:r>
            <a:endParaRPr lang="en-US" dirty="0" smtClean="0"/>
          </a:p>
          <a:p>
            <a:pPr lvl="0"/>
            <a:r>
              <a:rPr lang="en-US" dirty="0" smtClean="0"/>
              <a:t>Acute </a:t>
            </a:r>
            <a:r>
              <a:rPr lang="en-US" dirty="0" err="1" smtClean="0"/>
              <a:t>fasciolosis</a:t>
            </a:r>
            <a:r>
              <a:rPr lang="en-US" dirty="0" smtClean="0"/>
              <a:t> in sheep causes </a:t>
            </a:r>
            <a:r>
              <a:rPr lang="en-US" dirty="0" err="1" smtClean="0"/>
              <a:t>anaemia</a:t>
            </a:r>
            <a:r>
              <a:rPr lang="en-US" dirty="0" smtClean="0"/>
              <a:t>, painful, abdomen, and sudden death.</a:t>
            </a:r>
          </a:p>
          <a:p>
            <a:pPr lvl="0"/>
            <a:r>
              <a:rPr lang="en-US" dirty="0" smtClean="0"/>
              <a:t>Sub acute </a:t>
            </a:r>
            <a:r>
              <a:rPr lang="en-US" dirty="0" err="1" smtClean="0"/>
              <a:t>fasciollosis</a:t>
            </a:r>
            <a:r>
              <a:rPr lang="en-US" dirty="0" smtClean="0"/>
              <a:t> causes anemia, and </a:t>
            </a:r>
            <a:r>
              <a:rPr lang="en-US" dirty="0" err="1" smtClean="0"/>
              <a:t>submandibular</a:t>
            </a:r>
            <a:r>
              <a:rPr lang="en-US" dirty="0" smtClean="0"/>
              <a:t> edema, reduced milk yield, emerged liver with fibrin deposits on the capsule.</a:t>
            </a:r>
          </a:p>
          <a:p>
            <a:pPr lvl="0"/>
            <a:r>
              <a:rPr lang="en-US" dirty="0" smtClean="0"/>
              <a:t>In chronic cases cirrhosis, loss of condition, bottle jaw, </a:t>
            </a:r>
            <a:r>
              <a:rPr lang="en-US" dirty="0" err="1" smtClean="0"/>
              <a:t>anaemia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Control: -</a:t>
            </a:r>
            <a:endParaRPr lang="en-US" dirty="0" smtClean="0"/>
          </a:p>
          <a:p>
            <a:pPr lvl="0"/>
            <a:r>
              <a:rPr lang="en-US" dirty="0" smtClean="0"/>
              <a:t>Reduction the population of intermediate hosts (snails).</a:t>
            </a:r>
          </a:p>
          <a:p>
            <a:pPr lvl="0"/>
            <a:r>
              <a:rPr lang="en-US" dirty="0" smtClean="0"/>
              <a:t>Strategic treatment</a:t>
            </a:r>
          </a:p>
          <a:p>
            <a:pPr lvl="0"/>
            <a:r>
              <a:rPr lang="en-US" dirty="0" smtClean="0"/>
              <a:t>Drainage of the area of the snail distribution is wide spread.</a:t>
            </a:r>
          </a:p>
          <a:p>
            <a:pPr lvl="0"/>
            <a:r>
              <a:rPr lang="en-US" dirty="0" smtClean="0"/>
              <a:t> Use of </a:t>
            </a:r>
            <a:r>
              <a:rPr lang="en-US" dirty="0" err="1" smtClean="0"/>
              <a:t>molluscacides</a:t>
            </a:r>
            <a:r>
              <a:rPr lang="en-US" dirty="0" smtClean="0"/>
              <a:t> (ex. copper </a:t>
            </a:r>
            <a:r>
              <a:rPr lang="en-US" dirty="0" err="1" smtClean="0"/>
              <a:t>sulphate</a:t>
            </a:r>
            <a:r>
              <a:rPr lang="en-US" dirty="0" smtClean="0"/>
              <a:t>, </a:t>
            </a:r>
            <a:r>
              <a:rPr lang="en-US" dirty="0" err="1" smtClean="0"/>
              <a:t>Endode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Gastro Intestinal </a:t>
            </a:r>
            <a:r>
              <a:rPr lang="en-US" b="1" dirty="0" smtClean="0">
                <a:solidFill>
                  <a:srgbClr val="C00000"/>
                </a:solidFill>
              </a:rPr>
              <a:t>parasites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Are </a:t>
            </a:r>
            <a:r>
              <a:rPr lang="en-US" dirty="0" smtClean="0"/>
              <a:t>parasites of ruminants, equine and </a:t>
            </a:r>
            <a:r>
              <a:rPr lang="en-US" dirty="0" smtClean="0"/>
              <a:t>swine</a:t>
            </a:r>
          </a:p>
          <a:p>
            <a:r>
              <a:rPr lang="en-US" dirty="0" smtClean="0"/>
              <a:t>infection </a:t>
            </a:r>
            <a:r>
              <a:rPr lang="en-US" dirty="0" smtClean="0"/>
              <a:t>in all cases is by ingestion of </a:t>
            </a:r>
            <a:r>
              <a:rPr lang="en-US" dirty="0" smtClean="0"/>
              <a:t>larva.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Clinical findings</a:t>
            </a:r>
            <a:r>
              <a:rPr lang="en-US" dirty="0" smtClean="0"/>
              <a:t>: </a:t>
            </a:r>
            <a:r>
              <a:rPr lang="en-US" dirty="0" smtClean="0"/>
              <a:t>-</a:t>
            </a:r>
            <a:endParaRPr lang="en-US" dirty="0" smtClean="0"/>
          </a:p>
          <a:p>
            <a:pPr lvl="0"/>
            <a:r>
              <a:rPr lang="en-US" dirty="0" smtClean="0"/>
              <a:t>Loss of appetite and weight loss</a:t>
            </a:r>
          </a:p>
          <a:p>
            <a:pPr lvl="0"/>
            <a:r>
              <a:rPr lang="en-US" dirty="0" err="1" smtClean="0"/>
              <a:t>Diarrhoea</a:t>
            </a:r>
            <a:endParaRPr lang="en-US" dirty="0" smtClean="0"/>
          </a:p>
          <a:p>
            <a:pPr lvl="0"/>
            <a:r>
              <a:rPr lang="en-US" dirty="0" smtClean="0"/>
              <a:t>No fever</a:t>
            </a:r>
          </a:p>
          <a:p>
            <a:pPr lvl="0"/>
            <a:r>
              <a:rPr lang="en-US" dirty="0" err="1" smtClean="0"/>
              <a:t>Anaemia</a:t>
            </a:r>
            <a:r>
              <a:rPr lang="en-US" dirty="0" smtClean="0"/>
              <a:t> &amp; bottle jaw </a:t>
            </a:r>
          </a:p>
          <a:p>
            <a:pPr lvl="0"/>
            <a:r>
              <a:rPr lang="en-US" dirty="0" smtClean="0"/>
              <a:t>Edema      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Treatment: - </a:t>
            </a:r>
            <a:r>
              <a:rPr lang="en-US" dirty="0" err="1" smtClean="0"/>
              <a:t>Antihelimenthic</a:t>
            </a:r>
            <a:r>
              <a:rPr lang="en-US" dirty="0" smtClean="0"/>
              <a:t> drugs like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Albendazole</a:t>
            </a:r>
            <a:r>
              <a:rPr lang="en-US" dirty="0" smtClean="0"/>
              <a:t>, </a:t>
            </a:r>
            <a:r>
              <a:rPr lang="en-US" dirty="0" err="1" smtClean="0"/>
              <a:t>Fenbendazole</a:t>
            </a:r>
            <a:r>
              <a:rPr lang="en-US" dirty="0" smtClean="0"/>
              <a:t>; </a:t>
            </a:r>
            <a:r>
              <a:rPr lang="en-US" dirty="0" err="1" smtClean="0"/>
              <a:t>Fenbensse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Control</a:t>
            </a:r>
            <a:r>
              <a:rPr lang="en-US" dirty="0" smtClean="0"/>
              <a:t>: - Isolation of the sick and treat individually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smtClean="0"/>
              <a:t>       </a:t>
            </a:r>
            <a:r>
              <a:rPr lang="en-US" dirty="0" smtClean="0"/>
              <a:t>- Avoid pasture contamination.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100" b="1" i="1" dirty="0" smtClean="0">
                <a:solidFill>
                  <a:srgbClr val="009900"/>
                </a:solidFill>
              </a:rPr>
              <a:t>2. External </a:t>
            </a:r>
            <a:r>
              <a:rPr lang="en-US" sz="3100" b="1" i="1" dirty="0" smtClean="0">
                <a:solidFill>
                  <a:srgbClr val="009900"/>
                </a:solidFill>
              </a:rPr>
              <a:t>Parasite (Ticks. Lice, and Flies)</a:t>
            </a:r>
            <a:r>
              <a:rPr lang="en-US" sz="3100" dirty="0" smtClean="0">
                <a:solidFill>
                  <a:srgbClr val="009900"/>
                </a:solidFill>
              </a:rPr>
              <a:t/>
            </a:r>
            <a:br>
              <a:rPr lang="en-US" sz="3100" dirty="0" smtClean="0">
                <a:solidFill>
                  <a:srgbClr val="009900"/>
                </a:solidFill>
              </a:rPr>
            </a:b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Lice</a:t>
            </a:r>
          </a:p>
          <a:p>
            <a:r>
              <a:rPr lang="en-US" dirty="0" smtClean="0"/>
              <a:t> Lice </a:t>
            </a:r>
            <a:r>
              <a:rPr lang="en-US" dirty="0" smtClean="0"/>
              <a:t>divided in to biting </a:t>
            </a:r>
            <a:r>
              <a:rPr lang="en-US" dirty="0" smtClean="0"/>
              <a:t>and </a:t>
            </a:r>
            <a:r>
              <a:rPr lang="en-US" dirty="0" smtClean="0"/>
              <a:t>Sucking </a:t>
            </a:r>
            <a:r>
              <a:rPr lang="en-US" dirty="0" smtClean="0"/>
              <a:t>Lice</a:t>
            </a:r>
            <a:endParaRPr lang="en-US" dirty="0" smtClean="0"/>
          </a:p>
          <a:p>
            <a:r>
              <a:rPr lang="en-US" b="1" i="1" u="sng" dirty="0" smtClean="0"/>
              <a:t>Suckling Lice</a:t>
            </a:r>
            <a:r>
              <a:rPr lang="en-US" b="1" dirty="0" smtClean="0"/>
              <a:t>-</a:t>
            </a:r>
            <a:r>
              <a:rPr lang="en-US" dirty="0" smtClean="0"/>
              <a:t> </a:t>
            </a:r>
            <a:r>
              <a:rPr lang="en-US" dirty="0" smtClean="0"/>
              <a:t>the mouthpart is adapted for sucking of tissue fluids and the blood. </a:t>
            </a:r>
          </a:p>
          <a:p>
            <a:r>
              <a:rPr lang="en-US" b="1" i="1" dirty="0" smtClean="0"/>
              <a:t>Biting Lice:</a:t>
            </a:r>
            <a:r>
              <a:rPr lang="en-US" dirty="0" smtClean="0"/>
              <a:t> </a:t>
            </a:r>
            <a:r>
              <a:rPr lang="en-US" dirty="0" smtClean="0"/>
              <a:t>- Has biting or chewing mouthpart. This attacks birds and other animals, it is called Bird lice.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Flies</a:t>
            </a:r>
            <a:endParaRPr lang="en-US" dirty="0" smtClean="0">
              <a:solidFill>
                <a:srgbClr val="C00000"/>
              </a:solidFill>
            </a:endParaRPr>
          </a:p>
          <a:p>
            <a:pPr lvl="0"/>
            <a:r>
              <a:rPr lang="en-US" dirty="0" smtClean="0"/>
              <a:t>Are direct </a:t>
            </a:r>
            <a:r>
              <a:rPr lang="en-US" dirty="0" err="1" smtClean="0"/>
              <a:t>ecto</a:t>
            </a:r>
            <a:r>
              <a:rPr lang="en-US" dirty="0" smtClean="0"/>
              <a:t>-parasites of animals &amp; human beings.</a:t>
            </a:r>
          </a:p>
          <a:p>
            <a:pPr lvl="0"/>
            <a:r>
              <a:rPr lang="en-US" dirty="0" smtClean="0"/>
              <a:t>They have a pair of wings.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Examples of flies are: -</a:t>
            </a:r>
            <a:r>
              <a:rPr lang="en-US" dirty="0" smtClean="0"/>
              <a:t> Mosquitoes, Biting </a:t>
            </a:r>
            <a:r>
              <a:rPr lang="en-US" dirty="0" err="1" smtClean="0"/>
              <a:t>manges</a:t>
            </a:r>
            <a:r>
              <a:rPr lang="en-US" dirty="0" smtClean="0"/>
              <a:t>, Black flies, sand flies, houseflies, testes </a:t>
            </a:r>
            <a:r>
              <a:rPr lang="en-US" dirty="0" smtClean="0"/>
              <a:t>flies.</a:t>
            </a:r>
            <a:r>
              <a:rPr lang="en-US" b="1" dirty="0" smtClean="0"/>
              <a:t>  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The effects of lice and flies are: -</a:t>
            </a:r>
            <a:endParaRPr lang="en-US" dirty="0" smtClean="0"/>
          </a:p>
          <a:p>
            <a:pPr lvl="0"/>
            <a:r>
              <a:rPr lang="en-US" dirty="0" smtClean="0"/>
              <a:t>Transmitting disease</a:t>
            </a:r>
          </a:p>
          <a:p>
            <a:pPr lvl="0"/>
            <a:r>
              <a:rPr lang="en-US" dirty="0" smtClean="0"/>
              <a:t>Irritation and/or inflammatory reaction</a:t>
            </a:r>
          </a:p>
          <a:p>
            <a:pPr lvl="0"/>
            <a:r>
              <a:rPr lang="en-US" dirty="0" smtClean="0"/>
              <a:t>Production loss- (egg, wool, milk, yield decrease).</a:t>
            </a:r>
          </a:p>
          <a:p>
            <a:pPr lvl="0"/>
            <a:r>
              <a:rPr lang="en-US" dirty="0" smtClean="0"/>
              <a:t>Lameness</a:t>
            </a:r>
          </a:p>
          <a:p>
            <a:pPr>
              <a:buNone/>
            </a:pPr>
            <a:r>
              <a:rPr lang="en-US" b="1" dirty="0" smtClean="0"/>
              <a:t>Control: -</a:t>
            </a:r>
            <a:endParaRPr lang="en-US" dirty="0" smtClean="0"/>
          </a:p>
          <a:p>
            <a:pPr lvl="0"/>
            <a:r>
              <a:rPr lang="en-US" dirty="0" smtClean="0"/>
              <a:t>Use/spray or dipping with insecticides</a:t>
            </a:r>
          </a:p>
          <a:p>
            <a:pPr lvl="0"/>
            <a:r>
              <a:rPr lang="en-US" dirty="0" smtClean="0"/>
              <a:t>Disturbing the favorable environment of the insects.</a:t>
            </a:r>
          </a:p>
          <a:p>
            <a:pPr lvl="0"/>
            <a:r>
              <a:rPr lang="en-US" dirty="0" smtClean="0"/>
              <a:t>Biological control (introduction of predators to the insect environmental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Ticks</a:t>
            </a:r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smtClean="0"/>
              <a:t>effects of tick are: -</a:t>
            </a:r>
          </a:p>
          <a:p>
            <a:pPr lvl="0"/>
            <a:r>
              <a:rPr lang="en-US" dirty="0" err="1" smtClean="0"/>
              <a:t>Anaemia</a:t>
            </a:r>
            <a:endParaRPr lang="en-US" dirty="0" smtClean="0"/>
          </a:p>
          <a:p>
            <a:pPr lvl="0"/>
            <a:r>
              <a:rPr lang="en-US" dirty="0" smtClean="0"/>
              <a:t>Worm syndrome</a:t>
            </a:r>
          </a:p>
          <a:p>
            <a:pPr lvl="0"/>
            <a:r>
              <a:rPr lang="en-US" dirty="0" smtClean="0"/>
              <a:t>Abscess formation</a:t>
            </a:r>
          </a:p>
          <a:p>
            <a:pPr lvl="0"/>
            <a:r>
              <a:rPr lang="en-US" dirty="0" smtClean="0"/>
              <a:t>Tick paralysis</a:t>
            </a:r>
          </a:p>
          <a:p>
            <a:pPr lvl="0"/>
            <a:r>
              <a:rPr lang="en-US" dirty="0" smtClean="0"/>
              <a:t>Diseased transmission (</a:t>
            </a:r>
            <a:r>
              <a:rPr lang="en-US" dirty="0" err="1" smtClean="0"/>
              <a:t>Babesiosis</a:t>
            </a:r>
            <a:r>
              <a:rPr lang="en-US" dirty="0" smtClean="0"/>
              <a:t>, </a:t>
            </a:r>
            <a:r>
              <a:rPr lang="en-US" dirty="0" err="1" smtClean="0"/>
              <a:t>Thererisois</a:t>
            </a:r>
            <a:r>
              <a:rPr lang="en-US" dirty="0" smtClean="0"/>
              <a:t>, </a:t>
            </a:r>
            <a:r>
              <a:rPr lang="en-US" dirty="0" err="1" smtClean="0"/>
              <a:t>anaplasmosis</a:t>
            </a:r>
            <a:r>
              <a:rPr lang="en-US" dirty="0" smtClean="0"/>
              <a:t>, </a:t>
            </a:r>
            <a:r>
              <a:rPr lang="en-US" dirty="0" err="1" smtClean="0"/>
              <a:t>Streptotrichosis</a:t>
            </a:r>
            <a:r>
              <a:rPr lang="en-US" dirty="0" smtClean="0"/>
              <a:t> </a:t>
            </a:r>
            <a:r>
              <a:rPr lang="en-US" dirty="0" err="1" smtClean="0"/>
              <a:t>cowdriosis</a:t>
            </a:r>
            <a:r>
              <a:rPr lang="en-US" dirty="0" smtClean="0"/>
              <a:t> (heart water) </a:t>
            </a:r>
            <a:r>
              <a:rPr lang="en-US" dirty="0" err="1" smtClean="0"/>
              <a:t>Dermatophilosis</a:t>
            </a:r>
            <a:r>
              <a:rPr lang="en-US" dirty="0" smtClean="0"/>
              <a:t>, viral infection)</a:t>
            </a:r>
          </a:p>
          <a:p>
            <a:pPr lvl="0"/>
            <a:r>
              <a:rPr lang="en-US" dirty="0" smtClean="0"/>
              <a:t>Poor weight gain and reduced milk production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Control of Ticks: - </a:t>
            </a:r>
            <a:r>
              <a:rPr lang="en-US" dirty="0" smtClean="0"/>
              <a:t>The main method of control is local application of insecticides (</a:t>
            </a:r>
            <a:r>
              <a:rPr lang="en-US" dirty="0" err="1" smtClean="0"/>
              <a:t>acaricides</a:t>
            </a:r>
            <a:r>
              <a:rPr lang="en-US" dirty="0" smtClean="0"/>
              <a:t>) by dipping or spraying.</a:t>
            </a:r>
            <a:endParaRPr lang="en-US" b="1" dirty="0" smtClean="0"/>
          </a:p>
          <a:p>
            <a:pPr lvl="0"/>
            <a:r>
              <a:rPr lang="en-US" dirty="0" smtClean="0"/>
              <a:t>Burning of grazing areas</a:t>
            </a:r>
          </a:p>
          <a:p>
            <a:pPr lvl="0"/>
            <a:r>
              <a:rPr lang="en-US" dirty="0" smtClean="0"/>
              <a:t>Rotation of pasture</a:t>
            </a:r>
          </a:p>
          <a:p>
            <a:pPr lvl="0"/>
            <a:r>
              <a:rPr lang="en-US" dirty="0" smtClean="0"/>
              <a:t>Manual removal</a:t>
            </a:r>
          </a:p>
          <a:p>
            <a:pPr lvl="0"/>
            <a:r>
              <a:rPr lang="en-US" dirty="0" smtClean="0"/>
              <a:t>Rear animals with natural resistance to ticks.</a:t>
            </a:r>
          </a:p>
          <a:p>
            <a:pPr lvl="0"/>
            <a:r>
              <a:rPr lang="en-US" dirty="0" smtClean="0"/>
              <a:t>Chemical control methods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</a:rPr>
              <a:t>2.3.3.Nutritional Disorder Diseases</a:t>
            </a:r>
            <a:endParaRPr lang="en-US" sz="3200" b="1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1. Bloat</a:t>
            </a:r>
            <a:r>
              <a:rPr lang="en-US" sz="33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800" dirty="0" smtClean="0"/>
              <a:t>is </a:t>
            </a:r>
            <a:r>
              <a:rPr lang="en-US" sz="2800" dirty="0" smtClean="0"/>
              <a:t>a disease of all ruminants. </a:t>
            </a:r>
            <a:endParaRPr lang="en-US" sz="2800" dirty="0" smtClean="0"/>
          </a:p>
          <a:p>
            <a:r>
              <a:rPr lang="en-US" sz="2800" dirty="0" smtClean="0"/>
              <a:t>is </a:t>
            </a:r>
            <a:r>
              <a:rPr lang="en-US" sz="2800" dirty="0" smtClean="0"/>
              <a:t>characterized by the distension of the rumen and reticulum with gases of fermentation. The animal is unable to get rid of the gas by normal physiological means. </a:t>
            </a:r>
            <a:endParaRPr lang="en-US" sz="2800" dirty="0" smtClean="0"/>
          </a:p>
          <a:p>
            <a:r>
              <a:rPr lang="en-US" sz="2800" dirty="0" smtClean="0"/>
              <a:t>Bloat </a:t>
            </a:r>
            <a:r>
              <a:rPr lang="en-US" sz="2800" dirty="0" smtClean="0"/>
              <a:t>easily kills ruminants.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Causes of bloat</a:t>
            </a:r>
            <a:r>
              <a:rPr lang="en-US" sz="2800" dirty="0" smtClean="0"/>
              <a:t>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Bloat can occur when the animal grazes on lush young pasture, particularly if the pasture is wet.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Some plants, e.g. clover, </a:t>
            </a:r>
            <a:r>
              <a:rPr lang="en-US" sz="2800" dirty="0" err="1" smtClean="0">
                <a:solidFill>
                  <a:schemeClr val="tx2"/>
                </a:solidFill>
              </a:rPr>
              <a:t>lucerne</a:t>
            </a:r>
            <a:r>
              <a:rPr lang="en-US" sz="2800" dirty="0" smtClean="0">
                <a:solidFill>
                  <a:schemeClr val="tx2"/>
                </a:solidFill>
              </a:rPr>
              <a:t> and alfalfa are especially dangerous in causing bloat but any fast growing plants can cause it.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Sometimes ruminants kept by the household and fed only feed such as dry bread can develop bloat. 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Symptoms of Bloat:</a:t>
            </a:r>
            <a:endParaRPr lang="en-US" dirty="0" smtClean="0"/>
          </a:p>
          <a:p>
            <a:pPr lvl="0"/>
            <a:r>
              <a:rPr lang="en-US" dirty="0" smtClean="0"/>
              <a:t>a swelling high in the left flank</a:t>
            </a:r>
          </a:p>
          <a:p>
            <a:pPr lvl="0"/>
            <a:r>
              <a:rPr lang="en-US" dirty="0" smtClean="0"/>
              <a:t>the animal stops grazing</a:t>
            </a:r>
          </a:p>
          <a:p>
            <a:pPr lvl="0"/>
            <a:r>
              <a:rPr lang="en-US" dirty="0" smtClean="0"/>
              <a:t>the animal shows signs of discomfort, and may lie down</a:t>
            </a:r>
          </a:p>
          <a:p>
            <a:pPr lvl="0"/>
            <a:r>
              <a:rPr lang="en-US" dirty="0" smtClean="0"/>
              <a:t>lying down and kicking at the belly</a:t>
            </a:r>
          </a:p>
          <a:p>
            <a:pPr lvl="0"/>
            <a:r>
              <a:rPr lang="en-US" dirty="0" smtClean="0"/>
              <a:t>increased rate of breathing</a:t>
            </a:r>
          </a:p>
          <a:p>
            <a:pPr lvl="0"/>
            <a:r>
              <a:rPr lang="en-US" dirty="0" smtClean="0"/>
              <a:t>breathing is through the mouth which is held open; the tongue protrudes, and there is copious saliva production</a:t>
            </a:r>
          </a:p>
          <a:p>
            <a:pPr lvl="0"/>
            <a:r>
              <a:rPr lang="en-US" dirty="0" smtClean="0"/>
              <a:t>If no relief is given, the animal may die within 10 minutes.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Preventing bloat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Avoid moving animals to wet pasture, especially first thing in the morning. </a:t>
            </a:r>
          </a:p>
          <a:p>
            <a:pPr lvl="0"/>
            <a:r>
              <a:rPr lang="en-US" dirty="0" smtClean="0"/>
              <a:t>Do not allow very hungry animals to graze a pasture. </a:t>
            </a:r>
          </a:p>
          <a:p>
            <a:pPr lvl="0"/>
            <a:r>
              <a:rPr lang="en-US" dirty="0" smtClean="0"/>
              <a:t>Offer dry, cut grass first before turning out to graze. </a:t>
            </a:r>
          </a:p>
          <a:p>
            <a:pPr lvl="0"/>
            <a:r>
              <a:rPr lang="en-US" dirty="0" smtClean="0"/>
              <a:t> Keep a watch on animals at pasture.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Treatment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Give a drench (drink) to the animal. The drench used can be one of the following: </a:t>
            </a:r>
          </a:p>
          <a:p>
            <a:pPr lvl="0"/>
            <a:r>
              <a:rPr lang="en-US" dirty="0" smtClean="0"/>
              <a:t>Two large spoons of washing up liquid, e.g. Fairy, Lux.</a:t>
            </a:r>
          </a:p>
          <a:p>
            <a:pPr lvl="0"/>
            <a:r>
              <a:rPr lang="en-US" dirty="0" smtClean="0"/>
              <a:t>A solution of sodium bicarbonate (cooking or baking soda) and water.</a:t>
            </a:r>
          </a:p>
          <a:p>
            <a:pPr lvl="0"/>
            <a:r>
              <a:rPr lang="en-US" dirty="0" smtClean="0"/>
              <a:t>A small amount of kerosene (paraffin) in warm milk.</a:t>
            </a:r>
          </a:p>
          <a:p>
            <a:pPr lvl="0"/>
            <a:r>
              <a:rPr lang="en-US" dirty="0" smtClean="0"/>
              <a:t>A small bottle of peanut, soya or linseed oil.</a:t>
            </a:r>
          </a:p>
          <a:p>
            <a:pPr lvl="0"/>
            <a:r>
              <a:rPr lang="en-US" dirty="0" smtClean="0"/>
              <a:t>Use a commercially available medicine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Use of </a:t>
            </a:r>
            <a:r>
              <a:rPr lang="en-US" dirty="0" err="1" smtClean="0"/>
              <a:t>trocar</a:t>
            </a:r>
            <a:r>
              <a:rPr lang="en-US" dirty="0" smtClean="0"/>
              <a:t> and </a:t>
            </a:r>
            <a:r>
              <a:rPr lang="en-US" dirty="0" err="1" smtClean="0"/>
              <a:t>cannula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2. Nutritional </a:t>
            </a:r>
            <a:r>
              <a:rPr lang="en-US" b="1" dirty="0" smtClean="0">
                <a:solidFill>
                  <a:srgbClr val="C00000"/>
                </a:solidFill>
              </a:rPr>
              <a:t>deficiency diseases</a:t>
            </a:r>
            <a:endParaRPr lang="en-US" dirty="0" smtClean="0">
              <a:solidFill>
                <a:srgbClr val="C00000"/>
              </a:solidFill>
            </a:endParaRPr>
          </a:p>
          <a:p>
            <a:pPr lvl="0"/>
            <a:r>
              <a:rPr lang="en-US" dirty="0" smtClean="0"/>
              <a:t>Mineral deficiency diseases</a:t>
            </a:r>
          </a:p>
          <a:p>
            <a:pPr lvl="0"/>
            <a:r>
              <a:rPr lang="en-US" dirty="0" smtClean="0"/>
              <a:t>Vitamin Deficiency Disease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2.1.2.  Crop- livestock (mixed) production systems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Crop livestock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Lowland crop LS production</a:t>
            </a:r>
          </a:p>
          <a:p>
            <a:pPr marL="82296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Highland crop LS production. </a:t>
            </a:r>
          </a:p>
          <a:p>
            <a:pPr marL="82296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theses systems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livestock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takes place in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arable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areas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systems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based on cropping &amp;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 livestock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husbandry practiced in association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livestock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agricultural inputs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manure)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Crop 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residues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converted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high-value animal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66780" y="762000"/>
            <a:ext cx="46217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66780" y="838200"/>
            <a:ext cx="352839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418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isometricOffAxis2Right"/>
            <a:lightRig rig="threePt" dir="t"/>
          </a:scene3d>
        </p:spPr>
        <p:txBody>
          <a:bodyPr>
            <a:noAutofit/>
          </a:bodyPr>
          <a:lstStyle/>
          <a:p>
            <a:pPr>
              <a:buNone/>
            </a:pPr>
            <a:r>
              <a:rPr lang="en-US" sz="11500" b="1" dirty="0" smtClean="0">
                <a:solidFill>
                  <a:srgbClr val="0033CC"/>
                </a:solidFill>
              </a:rPr>
              <a:t>See you Next Class!</a:t>
            </a:r>
            <a:endParaRPr lang="en-US" sz="11500" b="1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381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/>
              </a:rPr>
              <a:t/>
            </a:r>
            <a:br>
              <a:rPr lang="en-US" sz="2800" dirty="0" smtClean="0">
                <a:solidFill>
                  <a:srgbClr val="FF0000"/>
                </a:solidFill>
                <a:effectLst/>
              </a:rPr>
            </a:b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2.1.3.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Landless livestock production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systems(LLPS) </a:t>
            </a:r>
            <a:r>
              <a:rPr lang="en-US" sz="2800" dirty="0">
                <a:solidFill>
                  <a:srgbClr val="FF0000"/>
                </a:solidFill>
              </a:rPr>
              <a:t>	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61722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LLPS -the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importance of land for livestock production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significantly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reduced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particularly the case with species that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 not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obtain their feed requirements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through grazing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notably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pigs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chickens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Ruminants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also be kept in landless production systems,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require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levels of capital intensity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management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(e.g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in beef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lots)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less dependent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specific ecological conditions</a:t>
            </a:r>
          </a:p>
          <a:p>
            <a:pPr algn="just">
              <a:lnSpc>
                <a:spcPct val="120000"/>
              </a:lnSpc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57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57488" cy="66294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Availability &amp; quality </a:t>
            </a:r>
            <a:r>
              <a:rPr lang="en-US" sz="3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feed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need not be determined by the </a:t>
            </a:r>
            <a:r>
              <a:rPr lang="en-US" sz="3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more advanced production systems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provide protection from the direct climatic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influences. </a:t>
            </a:r>
          </a:p>
          <a:p>
            <a:pPr algn="just">
              <a:buFont typeface="Wingdings" pitchFamily="2" charset="2"/>
              <a:buChar char="§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marL="82296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a. modern poultry farm</a:t>
            </a:r>
            <a:endParaRPr lang="en-US" dirty="0"/>
          </a:p>
        </p:txBody>
      </p:sp>
      <p:pic>
        <p:nvPicPr>
          <p:cNvPr id="4" name="Picture 2" descr="G:\Poultry\IMG_19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52600"/>
            <a:ext cx="8763000" cy="39624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70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077200" cy="6096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en-US" sz="36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Feeds and feeding of farm animals </a:t>
            </a:r>
            <a:r>
              <a:rPr lang="en-US" dirty="0">
                <a:solidFill>
                  <a:srgbClr val="FFFF00"/>
                </a:solidFill>
              </a:rPr>
              <a:t>	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15400" cy="6172200"/>
          </a:xfrm>
        </p:spPr>
        <p:txBody>
          <a:bodyPr>
            <a:normAutofit/>
          </a:bodyPr>
          <a:lstStyle/>
          <a:p>
            <a:pPr marL="482346" lvl="1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2.2.1 Feed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 marL="539496" indent="-457200"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Feeds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classified according to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amount of specific nutrients they supply. 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main classes i.e.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roughages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concentrates. </a:t>
            </a:r>
          </a:p>
          <a:p>
            <a:pPr marL="539496" indent="-457200" algn="just">
              <a:buFont typeface="Wingdings" pitchFamily="2" charset="2"/>
              <a:buChar char="§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classification of feed and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nutrient content of common feed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 will make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39546" lvl="1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easier for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producers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 make feeding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decisions</a:t>
            </a:r>
          </a:p>
          <a:p>
            <a:pPr marL="539496" indent="-457200" algn="just">
              <a:buFont typeface="Wingdings" pitchFamily="2" charset="2"/>
              <a:buChar char="§"/>
            </a:pPr>
            <a:endParaRPr lang="en-US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6646" indent="-514350" algn="just">
              <a:buAutoNum type="arabicPeriod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Roughages/Forages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bulky feeds containing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relatively large amounts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poorly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digestible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material ( &gt;18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CF). </a:t>
            </a:r>
          </a:p>
          <a:p>
            <a:pPr marL="82296" indent="0" algn="just">
              <a:buNone/>
            </a:pP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686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096000"/>
          </a:xfrm>
        </p:spPr>
        <p:txBody>
          <a:bodyPr>
            <a:normAutofit fontScale="92500"/>
          </a:bodyPr>
          <a:lstStyle/>
          <a:p>
            <a:pPr marL="482346" lvl="1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categories based upon their moisture content.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653796" indent="-571500">
              <a:buAutoNum type="romanL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Wet 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feeds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usually contain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than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75%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moisture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include: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Pasture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Cultivated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fodder crops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Tree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leaves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Root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crops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Silage, haylage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silage made from partially dried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grass)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Dry-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contain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only 10–15% moisture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82346" lvl="1" indent="0">
              <a:lnSpc>
                <a:spcPct val="150000"/>
              </a:lnSpc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High quality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&gt;10% CP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legume hays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alfalfa hay, other legumes</a:t>
            </a:r>
          </a:p>
          <a:p>
            <a:pPr marL="482346" lvl="1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Low quality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&lt;10%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Cereal straw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peanut hulls, mature hays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D158-B4D2-4C2B-8013-152FE864FA6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740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5790</TotalTime>
  <Words>3754</Words>
  <Application>Microsoft Office PowerPoint</Application>
  <PresentationFormat>On-screen Show (4:3)</PresentationFormat>
  <Paragraphs>565</Paragraphs>
  <Slides>50</Slides>
  <Notes>50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  <vt:variant>
        <vt:lpstr>Custom Shows</vt:lpstr>
      </vt:variant>
      <vt:variant>
        <vt:i4>1</vt:i4>
      </vt:variant>
    </vt:vector>
  </HeadingPairs>
  <TitlesOfParts>
    <vt:vector size="52" baseType="lpstr">
      <vt:lpstr>Office Theme</vt:lpstr>
      <vt:lpstr>Chapter 2. Livestock production systems &amp; Husbandry</vt:lpstr>
      <vt:lpstr>Slide 2</vt:lpstr>
      <vt:lpstr> 2.1.   Livestock Production systems (LPS)</vt:lpstr>
      <vt:lpstr>Slide 4</vt:lpstr>
      <vt:lpstr> 2.1.2.  Crop- livestock (mixed) production systems  </vt:lpstr>
      <vt:lpstr> 2.1.3. Landless livestock production systems(LLPS)   </vt:lpstr>
      <vt:lpstr>Slide 7</vt:lpstr>
      <vt:lpstr> 2.2. Feeds and feeding of farm animals   </vt:lpstr>
      <vt:lpstr>Slide 9</vt:lpstr>
      <vt:lpstr>Slide 10</vt:lpstr>
      <vt:lpstr>Slide 11</vt:lpstr>
      <vt:lpstr>Available LS Feed Resources</vt:lpstr>
      <vt:lpstr>Nutrients (6 nutrient groups)</vt:lpstr>
      <vt:lpstr> 2.2.2.Feeding Strategy   </vt:lpstr>
      <vt:lpstr>Slide 15</vt:lpstr>
      <vt:lpstr>Slide 16</vt:lpstr>
      <vt:lpstr>Slide 17</vt:lpstr>
      <vt:lpstr>Slide 18</vt:lpstr>
      <vt:lpstr>Slide 19</vt:lpstr>
      <vt:lpstr>Slide 20</vt:lpstr>
      <vt:lpstr> 2.3. Common Diseases and Parasites of Farm Animals   </vt:lpstr>
      <vt:lpstr>Slide 22</vt:lpstr>
      <vt:lpstr>Slide 23</vt:lpstr>
      <vt:lpstr>Slide 24</vt:lpstr>
      <vt:lpstr>Slide 25</vt:lpstr>
      <vt:lpstr> Disease occurrence and transmission </vt:lpstr>
      <vt:lpstr> Routes of disease transmission </vt:lpstr>
      <vt:lpstr>Slide 28</vt:lpstr>
      <vt:lpstr> 2.3.1 Common diseases of farm animals    Diseases caused by Bacteria   </vt:lpstr>
      <vt:lpstr>Slide 30</vt:lpstr>
      <vt:lpstr>Slide 31</vt:lpstr>
      <vt:lpstr>Slide 32</vt:lpstr>
      <vt:lpstr>Diseases Caused by Virus (FMD, Shoat pox, Newcastle disease, Lumpy skin disease) </vt:lpstr>
      <vt:lpstr>Slide 34</vt:lpstr>
      <vt:lpstr>2. Sheep and Goat Pox </vt:lpstr>
      <vt:lpstr>Slide 36</vt:lpstr>
      <vt:lpstr>Slide 37</vt:lpstr>
      <vt:lpstr>Slide 38</vt:lpstr>
      <vt:lpstr>Diseases Caused by Protozoa  (Trypanosomiasis, Coccidiosis)</vt:lpstr>
      <vt:lpstr>2. COCCIDIOSIS </vt:lpstr>
      <vt:lpstr>2.3.2 Common Parasites of Farm Animals  </vt:lpstr>
      <vt:lpstr>Liver fluke (Fasciolosis) </vt:lpstr>
      <vt:lpstr>Slide 43</vt:lpstr>
      <vt:lpstr>2. External Parasite (Ticks. Lice, and Flies) </vt:lpstr>
      <vt:lpstr>Slide 45</vt:lpstr>
      <vt:lpstr>Slide 46</vt:lpstr>
      <vt:lpstr>2.3.3.Nutritional Disorder Diseases</vt:lpstr>
      <vt:lpstr>Slide 48</vt:lpstr>
      <vt:lpstr>Slide 49</vt:lpstr>
      <vt:lpstr>Slide 50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livestock production</dc:title>
  <dc:creator>User</dc:creator>
  <cp:lastModifiedBy>user-pc</cp:lastModifiedBy>
  <cp:revision>658</cp:revision>
  <cp:lastPrinted>2015-03-27T17:19:38Z</cp:lastPrinted>
  <dcterms:created xsi:type="dcterms:W3CDTF">2015-02-12T18:32:07Z</dcterms:created>
  <dcterms:modified xsi:type="dcterms:W3CDTF">2019-04-02T08:25:52Z</dcterms:modified>
</cp:coreProperties>
</file>