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handoutMasterIdLst>
    <p:handoutMasterId r:id="rId24"/>
  </p:handoutMasterIdLst>
  <p:sldIdLst>
    <p:sldId id="341" r:id="rId2"/>
    <p:sldId id="266" r:id="rId3"/>
    <p:sldId id="267" r:id="rId4"/>
    <p:sldId id="268" r:id="rId5"/>
    <p:sldId id="262" r:id="rId6"/>
    <p:sldId id="270" r:id="rId7"/>
    <p:sldId id="330" r:id="rId8"/>
    <p:sldId id="331" r:id="rId9"/>
    <p:sldId id="332" r:id="rId10"/>
    <p:sldId id="333" r:id="rId11"/>
    <p:sldId id="334" r:id="rId12"/>
    <p:sldId id="335" r:id="rId13"/>
    <p:sldId id="336" r:id="rId14"/>
    <p:sldId id="337" r:id="rId15"/>
    <p:sldId id="259" r:id="rId16"/>
    <p:sldId id="261" r:id="rId17"/>
    <p:sldId id="326" r:id="rId18"/>
    <p:sldId id="265" r:id="rId19"/>
    <p:sldId id="264" r:id="rId20"/>
    <p:sldId id="327" r:id="rId21"/>
    <p:sldId id="277" r:id="rId22"/>
  </p:sldIdLst>
  <p:sldSz cx="9144000" cy="6858000" type="screen4x3"/>
  <p:notesSz cx="7010400" cy="9296400"/>
  <p:custShowLst>
    <p:custShow name="Custom Show 1" id="0">
      <p:sldLst>
        <p:sld r:id="rId6"/>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0033CC"/>
    <a:srgbClr val="00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96441" autoAdjust="0"/>
  </p:normalViewPr>
  <p:slideViewPr>
    <p:cSldViewPr>
      <p:cViewPr>
        <p:scale>
          <a:sx n="70" d="100"/>
          <a:sy n="70" d="100"/>
        </p:scale>
        <p:origin x="-1296" y="-24"/>
      </p:cViewPr>
      <p:guideLst>
        <p:guide orient="horz" pos="2160"/>
        <p:guide pos="2880"/>
      </p:guideLst>
    </p:cSldViewPr>
  </p:slideViewPr>
  <p:outlineViewPr>
    <p:cViewPr>
      <p:scale>
        <a:sx n="33" d="100"/>
        <a:sy n="33" d="100"/>
      </p:scale>
      <p:origin x="0" y="2616"/>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6F2FE26-4AA7-48A9-9874-E89A9F0D2AF6}" type="datetimeFigureOut">
              <a:rPr lang="en-US" smtClean="0"/>
              <a:pPr/>
              <a:t>7/9/2004</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DC3219D-E133-440B-9D1F-15BF254E8C11}" type="slidenum">
              <a:rPr lang="en-US" smtClean="0"/>
              <a:pPr/>
              <a:t>‹#›</a:t>
            </a:fld>
            <a:endParaRPr lang="en-US"/>
          </a:p>
        </p:txBody>
      </p:sp>
    </p:spTree>
    <p:extLst>
      <p:ext uri="{BB962C8B-B14F-4D97-AF65-F5344CB8AC3E}">
        <p14:creationId xmlns="" xmlns:p14="http://schemas.microsoft.com/office/powerpoint/2010/main" val="29340624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78AC3EC-9F73-4D8E-BC59-A6B5BE03B91B}" type="datetimeFigureOut">
              <a:rPr lang="en-US" smtClean="0"/>
              <a:pPr/>
              <a:t>7/9/2004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6" y="4416427"/>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E31E68C-F10B-4414-BD47-A0E4304602EE}" type="slidenum">
              <a:rPr lang="en-US" smtClean="0"/>
              <a:pPr/>
              <a:t>‹#›</a:t>
            </a:fld>
            <a:endParaRPr lang="en-US"/>
          </a:p>
        </p:txBody>
      </p:sp>
    </p:spTree>
    <p:extLst>
      <p:ext uri="{BB962C8B-B14F-4D97-AF65-F5344CB8AC3E}">
        <p14:creationId xmlns="" xmlns:p14="http://schemas.microsoft.com/office/powerpoint/2010/main" val="29889796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31E68C-F10B-4414-BD47-A0E4304602E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31E68C-F10B-4414-BD47-A0E4304602E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31E68C-F10B-4414-BD47-A0E4304602E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31E68C-F10B-4414-BD47-A0E4304602E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31E68C-F10B-4414-BD47-A0E4304602E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31E68C-F10B-4414-BD47-A0E4304602E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31E68C-F10B-4414-BD47-A0E4304602E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31E68C-F10B-4414-BD47-A0E4304602E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31E68C-F10B-4414-BD47-A0E4304602E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31E68C-F10B-4414-BD47-A0E4304602E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31E68C-F10B-4414-BD47-A0E4304602E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31E68C-F10B-4414-BD47-A0E4304602E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31E68C-F10B-4414-BD47-A0E4304602E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31E68C-F10B-4414-BD47-A0E4304602EE}"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31E68C-F10B-4414-BD47-A0E4304602E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31E68C-F10B-4414-BD47-A0E4304602E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31E68C-F10B-4414-BD47-A0E4304602E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31E68C-F10B-4414-BD47-A0E4304602E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31E68C-F10B-4414-BD47-A0E4304602E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31E68C-F10B-4414-BD47-A0E4304602E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31E68C-F10B-4414-BD47-A0E4304602E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180D19-668E-4123-9A32-0F1804DB593C}" type="datetime1">
              <a:rPr lang="en-US" smtClean="0"/>
              <a:pPr/>
              <a:t>7/9/2004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0D158-B4D2-4C2B-8013-152FE864FA6F}" type="slidenum">
              <a:rPr lang="en-US" smtClean="0"/>
              <a:pPr/>
              <a:t>‹#›</a:t>
            </a:fld>
            <a:endParaRPr lang="en-US"/>
          </a:p>
        </p:txBody>
      </p:sp>
    </p:spTree>
    <p:extLst>
      <p:ext uri="{BB962C8B-B14F-4D97-AF65-F5344CB8AC3E}">
        <p14:creationId xmlns="" xmlns:p14="http://schemas.microsoft.com/office/powerpoint/2010/main" val="683663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B03142-90BF-45FA-8C67-E752E613948E}" type="datetime1">
              <a:rPr lang="en-US" smtClean="0"/>
              <a:pPr/>
              <a:t>7/9/2004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0D158-B4D2-4C2B-8013-152FE864FA6F}" type="slidenum">
              <a:rPr lang="en-US" smtClean="0"/>
              <a:pPr/>
              <a:t>‹#›</a:t>
            </a:fld>
            <a:endParaRPr lang="en-US"/>
          </a:p>
        </p:txBody>
      </p:sp>
    </p:spTree>
    <p:extLst>
      <p:ext uri="{BB962C8B-B14F-4D97-AF65-F5344CB8AC3E}">
        <p14:creationId xmlns="" xmlns:p14="http://schemas.microsoft.com/office/powerpoint/2010/main" val="394263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99C94-DE99-4145-994F-4EEC70DB0304}" type="datetime1">
              <a:rPr lang="en-US" smtClean="0"/>
              <a:pPr/>
              <a:t>7/9/2004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0D158-B4D2-4C2B-8013-152FE864FA6F}" type="slidenum">
              <a:rPr lang="en-US" smtClean="0"/>
              <a:pPr/>
              <a:t>‹#›</a:t>
            </a:fld>
            <a:endParaRPr lang="en-US"/>
          </a:p>
        </p:txBody>
      </p:sp>
    </p:spTree>
    <p:extLst>
      <p:ext uri="{BB962C8B-B14F-4D97-AF65-F5344CB8AC3E}">
        <p14:creationId xmlns="" xmlns:p14="http://schemas.microsoft.com/office/powerpoint/2010/main" val="3208128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756B55-E015-4794-9BFA-F0126AAD9AC1}" type="datetime1">
              <a:rPr lang="en-US" smtClean="0"/>
              <a:pPr/>
              <a:t>7/9/2004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0D158-B4D2-4C2B-8013-152FE864FA6F}" type="slidenum">
              <a:rPr lang="en-US" smtClean="0"/>
              <a:pPr/>
              <a:t>‹#›</a:t>
            </a:fld>
            <a:endParaRPr lang="en-US"/>
          </a:p>
        </p:txBody>
      </p:sp>
    </p:spTree>
    <p:extLst>
      <p:ext uri="{BB962C8B-B14F-4D97-AF65-F5344CB8AC3E}">
        <p14:creationId xmlns="" xmlns:p14="http://schemas.microsoft.com/office/powerpoint/2010/main" val="244050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FF5AE-C177-46C5-96FB-E22E7B2BAAB3}" type="datetime1">
              <a:rPr lang="en-US" smtClean="0"/>
              <a:pPr/>
              <a:t>7/9/2004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0D158-B4D2-4C2B-8013-152FE864FA6F}" type="slidenum">
              <a:rPr lang="en-US" smtClean="0"/>
              <a:pPr/>
              <a:t>‹#›</a:t>
            </a:fld>
            <a:endParaRPr lang="en-US"/>
          </a:p>
        </p:txBody>
      </p:sp>
    </p:spTree>
    <p:extLst>
      <p:ext uri="{BB962C8B-B14F-4D97-AF65-F5344CB8AC3E}">
        <p14:creationId xmlns="" xmlns:p14="http://schemas.microsoft.com/office/powerpoint/2010/main" val="353441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D9F1CE-4984-4AE6-99DE-1F94ECCD36A5}" type="datetime1">
              <a:rPr lang="en-US" smtClean="0"/>
              <a:pPr/>
              <a:t>7/9/2004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0D158-B4D2-4C2B-8013-152FE864FA6F}" type="slidenum">
              <a:rPr lang="en-US" smtClean="0"/>
              <a:pPr/>
              <a:t>‹#›</a:t>
            </a:fld>
            <a:endParaRPr lang="en-US"/>
          </a:p>
        </p:txBody>
      </p:sp>
    </p:spTree>
    <p:extLst>
      <p:ext uri="{BB962C8B-B14F-4D97-AF65-F5344CB8AC3E}">
        <p14:creationId xmlns="" xmlns:p14="http://schemas.microsoft.com/office/powerpoint/2010/main" val="348831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A70F4B-792C-4CA1-ADFA-E501E2BE73E8}" type="datetime1">
              <a:rPr lang="en-US" smtClean="0"/>
              <a:pPr/>
              <a:t>7/9/2004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30D158-B4D2-4C2B-8013-152FE864FA6F}" type="slidenum">
              <a:rPr lang="en-US" smtClean="0"/>
              <a:pPr/>
              <a:t>‹#›</a:t>
            </a:fld>
            <a:endParaRPr lang="en-US"/>
          </a:p>
        </p:txBody>
      </p:sp>
    </p:spTree>
    <p:extLst>
      <p:ext uri="{BB962C8B-B14F-4D97-AF65-F5344CB8AC3E}">
        <p14:creationId xmlns="" xmlns:p14="http://schemas.microsoft.com/office/powerpoint/2010/main" val="15133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D4E865-CF68-4DF6-A89B-606DFB8B2D43}" type="datetime1">
              <a:rPr lang="en-US" smtClean="0"/>
              <a:pPr/>
              <a:t>7/9/2004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30D158-B4D2-4C2B-8013-152FE864FA6F}" type="slidenum">
              <a:rPr lang="en-US" smtClean="0"/>
              <a:pPr/>
              <a:t>‹#›</a:t>
            </a:fld>
            <a:endParaRPr lang="en-US"/>
          </a:p>
        </p:txBody>
      </p:sp>
    </p:spTree>
    <p:extLst>
      <p:ext uri="{BB962C8B-B14F-4D97-AF65-F5344CB8AC3E}">
        <p14:creationId xmlns="" xmlns:p14="http://schemas.microsoft.com/office/powerpoint/2010/main" val="3813219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4D9C5-3902-4CD0-9801-318E3A9C436B}" type="datetime1">
              <a:rPr lang="en-US" smtClean="0"/>
              <a:pPr/>
              <a:t>7/9/2004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30D158-B4D2-4C2B-8013-152FE864FA6F}" type="slidenum">
              <a:rPr lang="en-US" smtClean="0"/>
              <a:pPr/>
              <a:t>‹#›</a:t>
            </a:fld>
            <a:endParaRPr lang="en-US"/>
          </a:p>
        </p:txBody>
      </p:sp>
    </p:spTree>
    <p:extLst>
      <p:ext uri="{BB962C8B-B14F-4D97-AF65-F5344CB8AC3E}">
        <p14:creationId xmlns="" xmlns:p14="http://schemas.microsoft.com/office/powerpoint/2010/main" val="175129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111C37-5A54-4225-B2CD-CA056643DECF}" type="datetime1">
              <a:rPr lang="en-US" smtClean="0"/>
              <a:pPr/>
              <a:t>7/9/2004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0D158-B4D2-4C2B-8013-152FE864FA6F}" type="slidenum">
              <a:rPr lang="en-US" smtClean="0"/>
              <a:pPr/>
              <a:t>‹#›</a:t>
            </a:fld>
            <a:endParaRPr lang="en-US"/>
          </a:p>
        </p:txBody>
      </p:sp>
    </p:spTree>
    <p:extLst>
      <p:ext uri="{BB962C8B-B14F-4D97-AF65-F5344CB8AC3E}">
        <p14:creationId xmlns="" xmlns:p14="http://schemas.microsoft.com/office/powerpoint/2010/main" val="2355314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523DDF-F8CF-43F5-A7B0-DD6656CA4413}" type="datetime1">
              <a:rPr lang="en-US" smtClean="0"/>
              <a:pPr/>
              <a:t>7/9/2004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0D158-B4D2-4C2B-8013-152FE864FA6F}" type="slidenum">
              <a:rPr lang="en-US" smtClean="0"/>
              <a:pPr/>
              <a:t>‹#›</a:t>
            </a:fld>
            <a:endParaRPr lang="en-US"/>
          </a:p>
        </p:txBody>
      </p:sp>
    </p:spTree>
    <p:extLst>
      <p:ext uri="{BB962C8B-B14F-4D97-AF65-F5344CB8AC3E}">
        <p14:creationId xmlns="" xmlns:p14="http://schemas.microsoft.com/office/powerpoint/2010/main" val="165872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47C6F-587E-4038-8087-E67D6F83BEBC}" type="datetime1">
              <a:rPr lang="en-US" smtClean="0"/>
              <a:pPr/>
              <a:t>7/9/2004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0D158-B4D2-4C2B-8013-152FE864FA6F}" type="slidenum">
              <a:rPr lang="en-US" smtClean="0"/>
              <a:pPr/>
              <a:t>‹#›</a:t>
            </a:fld>
            <a:endParaRPr lang="en-US"/>
          </a:p>
        </p:txBody>
      </p:sp>
    </p:spTree>
    <p:extLst>
      <p:ext uri="{BB962C8B-B14F-4D97-AF65-F5344CB8AC3E}">
        <p14:creationId xmlns="" xmlns:p14="http://schemas.microsoft.com/office/powerpoint/2010/main" val="21715160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 y="0"/>
            <a:ext cx="9067800" cy="533400"/>
          </a:xfrm>
        </p:spPr>
        <p:txBody>
          <a:bodyPr>
            <a:noAutofit/>
          </a:bodyPr>
          <a:lstStyle/>
          <a:p>
            <a:r>
              <a:rPr lang="en-US" sz="3200" b="1" dirty="0" smtClean="0">
                <a:solidFill>
                  <a:srgbClr val="FF0000"/>
                </a:solidFill>
                <a:latin typeface="Times New Roman" pitchFamily="18" charset="0"/>
                <a:cs typeface="Times New Roman" pitchFamily="18" charset="0"/>
              </a:rPr>
              <a:t>Livestock Production &amp; Management</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76200" y="457200"/>
            <a:ext cx="8915400" cy="6400800"/>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r">
              <a:buNone/>
            </a:pPr>
            <a:endParaRPr lang="en-US" dirty="0"/>
          </a:p>
          <a:p>
            <a:pPr marL="0" indent="0" algn="r">
              <a:buNone/>
            </a:pPr>
            <a:endParaRPr lang="en-US" dirty="0">
              <a:latin typeface="Times New Roman" pitchFamily="18" charset="0"/>
              <a:cs typeface="Times New Roman" pitchFamily="18" charset="0"/>
            </a:endParaRPr>
          </a:p>
        </p:txBody>
      </p:sp>
      <p:pic>
        <p:nvPicPr>
          <p:cNvPr id="4" name="Picture 3" descr="D:\backup\Photo\Goat farm\DSC02442.JPG"/>
          <p:cNvPicPr>
            <a:picLocks noChangeAspect="1" noChangeArrowheads="1"/>
          </p:cNvPicPr>
          <p:nvPr/>
        </p:nvPicPr>
        <p:blipFill>
          <a:blip r:embed="rId3" cstate="print"/>
          <a:srcRect/>
          <a:stretch>
            <a:fillRect/>
          </a:stretch>
        </p:blipFill>
        <p:spPr bwMode="auto">
          <a:xfrm>
            <a:off x="76201" y="685800"/>
            <a:ext cx="2057399" cy="1600200"/>
          </a:xfrm>
          <a:prstGeom prst="rect">
            <a:avLst/>
          </a:prstGeom>
          <a:noFill/>
        </p:spPr>
      </p:pic>
      <p:pic>
        <p:nvPicPr>
          <p:cNvPr id="5" name="Picture 2"/>
          <p:cNvPicPr>
            <a:picLocks noChangeAspect="1" noChangeArrowheads="1"/>
          </p:cNvPicPr>
          <p:nvPr/>
        </p:nvPicPr>
        <p:blipFill>
          <a:blip r:embed="rId4"/>
          <a:srcRect/>
          <a:stretch>
            <a:fillRect/>
          </a:stretch>
        </p:blipFill>
        <p:spPr bwMode="auto">
          <a:xfrm>
            <a:off x="2209799" y="685801"/>
            <a:ext cx="3343275" cy="1295399"/>
          </a:xfrm>
          <a:prstGeom prst="rect">
            <a:avLst/>
          </a:prstGeom>
          <a:noFill/>
          <a:ln w="9525">
            <a:noFill/>
            <a:miter lim="800000"/>
            <a:headEnd/>
            <a:tailEnd/>
          </a:ln>
          <a:effectLst/>
        </p:spPr>
      </p:pic>
      <p:pic>
        <p:nvPicPr>
          <p:cNvPr id="6" name="Picture 7" descr="C:\Users\user\Desktop\Poultry\Rhode Island Reds_files\RIRChixGrass.jpg"/>
          <p:cNvPicPr>
            <a:picLocks noChangeAspect="1" noChangeArrowheads="1"/>
          </p:cNvPicPr>
          <p:nvPr/>
        </p:nvPicPr>
        <p:blipFill>
          <a:blip r:embed="rId5"/>
          <a:srcRect/>
          <a:stretch>
            <a:fillRect/>
          </a:stretch>
        </p:blipFill>
        <p:spPr bwMode="auto">
          <a:xfrm>
            <a:off x="2905125" y="1942531"/>
            <a:ext cx="2647950" cy="2400869"/>
          </a:xfrm>
          <a:prstGeom prst="rect">
            <a:avLst/>
          </a:prstGeom>
          <a:noFill/>
        </p:spPr>
      </p:pic>
      <p:pic>
        <p:nvPicPr>
          <p:cNvPr id="7" name="Picture 4"/>
          <p:cNvPicPr>
            <a:picLocks noChangeAspect="1" noChangeArrowheads="1"/>
          </p:cNvPicPr>
          <p:nvPr/>
        </p:nvPicPr>
        <p:blipFill>
          <a:blip r:embed="rId6"/>
          <a:srcRect/>
          <a:stretch>
            <a:fillRect/>
          </a:stretch>
        </p:blipFill>
        <p:spPr bwMode="auto">
          <a:xfrm>
            <a:off x="5619750" y="550068"/>
            <a:ext cx="3352800" cy="2345531"/>
          </a:xfrm>
          <a:prstGeom prst="rect">
            <a:avLst/>
          </a:prstGeom>
          <a:noFill/>
          <a:ln w="9525">
            <a:noFill/>
            <a:miter lim="800000"/>
            <a:headEnd/>
            <a:tailEnd/>
          </a:ln>
          <a:effectLst/>
        </p:spPr>
      </p:pic>
      <p:pic>
        <p:nvPicPr>
          <p:cNvPr id="8" name="Picture 7"/>
          <p:cNvPicPr/>
          <p:nvPr/>
        </p:nvPicPr>
        <p:blipFill>
          <a:blip r:embed="rId7"/>
          <a:srcRect/>
          <a:stretch>
            <a:fillRect/>
          </a:stretch>
        </p:blipFill>
        <p:spPr bwMode="auto">
          <a:xfrm>
            <a:off x="0" y="2286000"/>
            <a:ext cx="2743200" cy="1905000"/>
          </a:xfrm>
          <a:prstGeom prst="rect">
            <a:avLst/>
          </a:prstGeom>
          <a:noFill/>
          <a:ln w="9525">
            <a:noFill/>
            <a:miter lim="800000"/>
            <a:headEnd/>
            <a:tailEnd/>
          </a:ln>
        </p:spPr>
      </p:pic>
      <p:pic>
        <p:nvPicPr>
          <p:cNvPr id="9" name="Picture 4" descr="Queen%20Bee"/>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95250" y="4185312"/>
            <a:ext cx="2933700" cy="2520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boran_bull_2[1]"/>
          <p:cNvPicPr>
            <a:picLocks noChangeAspect="1" noChangeArrowheads="1"/>
          </p:cNvPicPr>
          <p:nvPr/>
        </p:nvPicPr>
        <p:blipFill>
          <a:blip r:embed="rId9"/>
          <a:srcRect/>
          <a:stretch>
            <a:fillRect/>
          </a:stretch>
        </p:blipFill>
        <p:spPr>
          <a:xfrm>
            <a:off x="2838450" y="4191000"/>
            <a:ext cx="2781300" cy="2590800"/>
          </a:xfrm>
          <a:prstGeom prst="rect">
            <a:avLst/>
          </a:prstGeom>
          <a:noFill/>
        </p:spPr>
      </p:pic>
      <p:pic>
        <p:nvPicPr>
          <p:cNvPr id="11" name="Content Placeholder 3"/>
          <p:cNvPicPr>
            <a:picLocks/>
          </p:cNvPicPr>
          <p:nvPr/>
        </p:nvPicPr>
        <p:blipFill rotWithShape="1">
          <a:blip r:embed="rId10"/>
          <a:srcRect l="25275" t="17266" r="23260" b="13015"/>
          <a:stretch/>
        </p:blipFill>
        <p:spPr bwMode="auto">
          <a:xfrm>
            <a:off x="5619750" y="3142965"/>
            <a:ext cx="3524250" cy="3791235"/>
          </a:xfrm>
          <a:prstGeom prst="rect">
            <a:avLst/>
          </a:prstGeom>
          <a:ln>
            <a:noFill/>
          </a:ln>
          <a:extLst>
            <a:ext uri="{53640926-AAD7-44D8-BBD7-CCE9431645EC}">
              <a14:shadowObscured xmlns="" xmlns:a14="http://schemas.microsoft.com/office/drawing/2010/main"/>
            </a:ext>
          </a:extLst>
        </p:spPr>
      </p:pic>
      <p:sp>
        <p:nvSpPr>
          <p:cNvPr id="12" name="Slide Number Placeholder 11"/>
          <p:cNvSpPr>
            <a:spLocks noGrp="1"/>
          </p:cNvSpPr>
          <p:nvPr>
            <p:ph type="sldNum" sz="quarter" idx="12"/>
          </p:nvPr>
        </p:nvSpPr>
        <p:spPr/>
        <p:txBody>
          <a:bodyPr/>
          <a:lstStyle/>
          <a:p>
            <a:fld id="{C130D158-B4D2-4C2B-8013-152FE864FA6F}" type="slidenum">
              <a:rPr lang="en-US" smtClean="0"/>
              <a:pPr/>
              <a:t>1</a:t>
            </a:fld>
            <a:endParaRPr lang="en-US"/>
          </a:p>
        </p:txBody>
      </p:sp>
    </p:spTree>
    <p:extLst>
      <p:ext uri="{BB962C8B-B14F-4D97-AF65-F5344CB8AC3E}">
        <p14:creationId xmlns="" xmlns:p14="http://schemas.microsoft.com/office/powerpoint/2010/main" val="387216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30D158-B4D2-4C2B-8013-152FE864FA6F}" type="slidenum">
              <a:rPr lang="en-US" smtClean="0"/>
              <a:pPr/>
              <a:t>10</a:t>
            </a:fld>
            <a:endParaRPr lang="en-US"/>
          </a:p>
        </p:txBody>
      </p:sp>
      <p:sp>
        <p:nvSpPr>
          <p:cNvPr id="3" name="Rectangle 2"/>
          <p:cNvSpPr/>
          <p:nvPr/>
        </p:nvSpPr>
        <p:spPr>
          <a:xfrm>
            <a:off x="152400" y="304800"/>
            <a:ext cx="8915400" cy="5262979"/>
          </a:xfrm>
          <a:prstGeom prst="rect">
            <a:avLst/>
          </a:prstGeom>
        </p:spPr>
        <p:txBody>
          <a:bodyPr wrap="square">
            <a:spAutoFit/>
          </a:bodyPr>
          <a:lstStyle/>
          <a:p>
            <a:pPr marL="342900" indent="-342900" algn="just">
              <a:buFont typeface="Wingdings" pitchFamily="2" charset="2"/>
              <a:buChar char="ü"/>
            </a:pPr>
            <a:r>
              <a:rPr lang="en-US" sz="2400" b="1" dirty="0" smtClean="0">
                <a:latin typeface="Times New Roman" pitchFamily="18" charset="0"/>
                <a:cs typeface="Times New Roman" pitchFamily="18" charset="0"/>
              </a:rPr>
              <a:t>Poultry</a:t>
            </a:r>
            <a:r>
              <a:rPr lang="en-US" sz="2400" b="1"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entire </a:t>
            </a:r>
            <a:r>
              <a:rPr lang="en-US" sz="2400" dirty="0">
                <a:latin typeface="Times New Roman" pitchFamily="18" charset="0"/>
                <a:cs typeface="Times New Roman" pitchFamily="18" charset="0"/>
              </a:rPr>
              <a:t>avian </a:t>
            </a:r>
            <a:r>
              <a:rPr lang="en-US" sz="2400" dirty="0" smtClean="0">
                <a:latin typeface="Times New Roman" pitchFamily="18" charset="0"/>
                <a:cs typeface="Times New Roman" pitchFamily="18" charset="0"/>
              </a:rPr>
              <a:t>species (include </a:t>
            </a:r>
            <a:r>
              <a:rPr lang="en-US" sz="2400" dirty="0">
                <a:solidFill>
                  <a:srgbClr val="0000FF"/>
                </a:solidFill>
                <a:latin typeface="Times New Roman" pitchFamily="18" charset="0"/>
                <a:cs typeface="Times New Roman" pitchFamily="18" charset="0"/>
              </a:rPr>
              <a:t>domestic fowls, duck, goose, turkey, guinea fowl and </a:t>
            </a:r>
            <a:r>
              <a:rPr lang="en-US" sz="2400" dirty="0" smtClean="0">
                <a:solidFill>
                  <a:srgbClr val="0000FF"/>
                </a:solidFill>
                <a:latin typeface="Times New Roman" pitchFamily="18" charset="0"/>
                <a:cs typeface="Times New Roman" pitchFamily="18" charset="0"/>
              </a:rPr>
              <a:t>pigeon)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342900" indent="-342900" algn="just">
              <a:lnSpc>
                <a:spcPct val="150000"/>
              </a:lnSpc>
              <a:buFont typeface="Wingdings" pitchFamily="2" charset="2"/>
              <a:buChar char="ü"/>
            </a:pPr>
            <a:r>
              <a:rPr lang="en-US" sz="2400" b="1" dirty="0">
                <a:latin typeface="Times New Roman" pitchFamily="18" charset="0"/>
                <a:cs typeface="Times New Roman" pitchFamily="18" charset="0"/>
              </a:rPr>
              <a:t>Fowl: </a:t>
            </a:r>
            <a:r>
              <a:rPr lang="en-US" sz="2400" dirty="0">
                <a:latin typeface="Times New Roman" pitchFamily="18" charset="0"/>
                <a:cs typeface="Times New Roman" pitchFamily="18" charset="0"/>
              </a:rPr>
              <a:t>any vertebrate containing </a:t>
            </a:r>
            <a:r>
              <a:rPr lang="en-US" sz="2400" dirty="0">
                <a:solidFill>
                  <a:srgbClr val="0000FF"/>
                </a:solidFill>
                <a:latin typeface="Times New Roman" pitchFamily="18" charset="0"/>
                <a:cs typeface="Times New Roman" pitchFamily="18" charset="0"/>
              </a:rPr>
              <a:t>wings and feathers</a:t>
            </a:r>
          </a:p>
          <a:p>
            <a:pPr marL="342900" indent="-342900" algn="just">
              <a:lnSpc>
                <a:spcPct val="150000"/>
              </a:lnSpc>
              <a:buFont typeface="Wingdings" pitchFamily="2" charset="2"/>
              <a:buChar char="ü"/>
            </a:pPr>
            <a:r>
              <a:rPr lang="en-US" sz="2400" b="1" dirty="0" smtClean="0">
                <a:latin typeface="Times New Roman" pitchFamily="18" charset="0"/>
                <a:cs typeface="Times New Roman" pitchFamily="18" charset="0"/>
              </a:rPr>
              <a:t>Chicken</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domestic fowl of either sex and </a:t>
            </a:r>
            <a:r>
              <a:rPr lang="en-US" sz="2400" dirty="0" smtClean="0">
                <a:latin typeface="Times New Roman" pitchFamily="18" charset="0"/>
                <a:cs typeface="Times New Roman" pitchFamily="18" charset="0"/>
              </a:rPr>
              <a:t>any </a:t>
            </a:r>
            <a:r>
              <a:rPr lang="en-US" sz="2400" dirty="0">
                <a:latin typeface="Times New Roman" pitchFamily="18" charset="0"/>
                <a:cs typeface="Times New Roman" pitchFamily="18" charset="0"/>
              </a:rPr>
              <a:t>age</a:t>
            </a:r>
          </a:p>
          <a:p>
            <a:pPr marL="342900" indent="-342900" algn="just">
              <a:lnSpc>
                <a:spcPct val="150000"/>
              </a:lnSpc>
              <a:buFont typeface="Wingdings" pitchFamily="2" charset="2"/>
              <a:buChar char="ü"/>
            </a:pPr>
            <a:r>
              <a:rPr lang="en-US" sz="2400" b="1" dirty="0" smtClean="0">
                <a:latin typeface="Times New Roman" pitchFamily="18" charset="0"/>
                <a:cs typeface="Times New Roman" pitchFamily="18" charset="0"/>
              </a:rPr>
              <a:t>Hen</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Sexually mature female chicken</a:t>
            </a:r>
          </a:p>
          <a:p>
            <a:pPr marL="342900" indent="-342900" algn="just">
              <a:lnSpc>
                <a:spcPct val="150000"/>
              </a:lnSpc>
              <a:buFont typeface="Wingdings" pitchFamily="2" charset="2"/>
              <a:buChar char="ü"/>
            </a:pPr>
            <a:r>
              <a:rPr lang="en-US" sz="2400" b="1" dirty="0" smtClean="0">
                <a:latin typeface="Times New Roman" pitchFamily="18" charset="0"/>
                <a:cs typeface="Times New Roman" pitchFamily="18" charset="0"/>
              </a:rPr>
              <a:t>Cock</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Sexually mature male chicken</a:t>
            </a:r>
          </a:p>
          <a:p>
            <a:pPr marL="342900" indent="-342900" algn="just">
              <a:lnSpc>
                <a:spcPct val="150000"/>
              </a:lnSpc>
              <a:buFont typeface="Wingdings" pitchFamily="2" charset="2"/>
              <a:buChar char="ü"/>
            </a:pPr>
            <a:r>
              <a:rPr lang="en-US" sz="2400" b="1" dirty="0">
                <a:latin typeface="Times New Roman" pitchFamily="18" charset="0"/>
                <a:cs typeface="Times New Roman" pitchFamily="18" charset="0"/>
              </a:rPr>
              <a:t>Cockerel: </a:t>
            </a:r>
            <a:r>
              <a:rPr lang="en-US" sz="2400" dirty="0">
                <a:latin typeface="Times New Roman" pitchFamily="18" charset="0"/>
                <a:cs typeface="Times New Roman" pitchFamily="18" charset="0"/>
              </a:rPr>
              <a:t>Sexually immature male fowl</a:t>
            </a:r>
          </a:p>
          <a:p>
            <a:pPr marL="342900" indent="-342900" algn="just">
              <a:lnSpc>
                <a:spcPct val="150000"/>
              </a:lnSpc>
              <a:buFont typeface="Wingdings" pitchFamily="2" charset="2"/>
              <a:buChar char="ü"/>
            </a:pPr>
            <a:r>
              <a:rPr lang="en-US" sz="2400" b="1" dirty="0">
                <a:latin typeface="Times New Roman" pitchFamily="18" charset="0"/>
                <a:cs typeface="Times New Roman" pitchFamily="18" charset="0"/>
              </a:rPr>
              <a:t>Capon: </a:t>
            </a:r>
            <a:r>
              <a:rPr lang="en-US" sz="2400" dirty="0">
                <a:latin typeface="Times New Roman" pitchFamily="18" charset="0"/>
                <a:cs typeface="Times New Roman" pitchFamily="18" charset="0"/>
              </a:rPr>
              <a:t>male chicken castrated at an early age</a:t>
            </a:r>
          </a:p>
          <a:p>
            <a:pPr marL="342900" indent="-342900" algn="just">
              <a:lnSpc>
                <a:spcPct val="150000"/>
              </a:lnSpc>
              <a:buFont typeface="Wingdings" pitchFamily="2" charset="2"/>
              <a:buChar char="ü"/>
            </a:pPr>
            <a:r>
              <a:rPr lang="en-US" sz="2400" b="1" dirty="0" smtClean="0">
                <a:latin typeface="Times New Roman" pitchFamily="18" charset="0"/>
                <a:cs typeface="Times New Roman" pitchFamily="18" charset="0"/>
              </a:rPr>
              <a:t>Pullet: </a:t>
            </a:r>
            <a:r>
              <a:rPr lang="en-US" sz="2400" dirty="0" smtClean="0">
                <a:latin typeface="Times New Roman" pitchFamily="18" charset="0"/>
                <a:cs typeface="Times New Roman" pitchFamily="18" charset="0"/>
              </a:rPr>
              <a:t>Sexually immature female chicken</a:t>
            </a:r>
          </a:p>
          <a:p>
            <a:pPr marL="342900" indent="-342900" algn="just">
              <a:lnSpc>
                <a:spcPct val="150000"/>
              </a:lnSpc>
              <a:buFont typeface="Wingdings" pitchFamily="2" charset="2"/>
              <a:buChar char="ü"/>
            </a:pPr>
            <a:r>
              <a:rPr lang="en-US" sz="2400" b="1" dirty="0" smtClean="0">
                <a:latin typeface="Times New Roman" pitchFamily="18" charset="0"/>
                <a:cs typeface="Times New Roman" pitchFamily="18" charset="0"/>
              </a:rPr>
              <a:t>Chick: </a:t>
            </a:r>
            <a:r>
              <a:rPr lang="en-US" sz="2400" dirty="0" smtClean="0">
                <a:latin typeface="Times New Roman" pitchFamily="18" charset="0"/>
                <a:cs typeface="Times New Roman" pitchFamily="18" charset="0"/>
              </a:rPr>
              <a:t>very young chicken of either sex</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9089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30D158-B4D2-4C2B-8013-152FE864FA6F}" type="slidenum">
              <a:rPr lang="en-US" smtClean="0"/>
              <a:pPr/>
              <a:t>11</a:t>
            </a:fld>
            <a:endParaRPr lang="en-US"/>
          </a:p>
        </p:txBody>
      </p:sp>
      <p:sp>
        <p:nvSpPr>
          <p:cNvPr id="3" name="Rectangle 2"/>
          <p:cNvSpPr/>
          <p:nvPr/>
        </p:nvSpPr>
        <p:spPr>
          <a:xfrm>
            <a:off x="152400" y="0"/>
            <a:ext cx="8839200" cy="5447645"/>
          </a:xfrm>
          <a:prstGeom prst="rect">
            <a:avLst/>
          </a:prstGeom>
        </p:spPr>
        <p:txBody>
          <a:bodyPr wrap="square">
            <a:spAutoFit/>
          </a:bodyPr>
          <a:lstStyle/>
          <a:p>
            <a:pPr marL="285750" indent="-285750" algn="just">
              <a:lnSpc>
                <a:spcPct val="150000"/>
              </a:lnSpc>
              <a:buFont typeface="Wingdings" pitchFamily="2" charset="2"/>
              <a:buChar char="ü"/>
            </a:pPr>
            <a:r>
              <a:rPr lang="en-US" sz="2400" b="1" dirty="0">
                <a:latin typeface="Times New Roman" pitchFamily="18" charset="0"/>
                <a:cs typeface="Times New Roman" pitchFamily="18" charset="0"/>
              </a:rPr>
              <a:t>Fertility: </a:t>
            </a:r>
            <a:r>
              <a:rPr lang="en-US" sz="2400" dirty="0">
                <a:latin typeface="Times New Roman" pitchFamily="18" charset="0"/>
                <a:cs typeface="Times New Roman" pitchFamily="18" charset="0"/>
              </a:rPr>
              <a:t>the ability of an animal to reproduce. </a:t>
            </a:r>
            <a:endParaRPr lang="en-US" sz="2400" dirty="0" smtClean="0">
              <a:latin typeface="Times New Roman" pitchFamily="18" charset="0"/>
              <a:cs typeface="Times New Roman" pitchFamily="18" charset="0"/>
            </a:endParaRPr>
          </a:p>
          <a:p>
            <a:pPr marL="800100" lvl="1" indent="-342900" algn="just">
              <a:buFont typeface="Wingdings" pitchFamily="2" charset="2"/>
              <a:buChar char="§"/>
            </a:pPr>
            <a:r>
              <a:rPr lang="en-US" sz="2400" dirty="0" smtClean="0">
                <a:latin typeface="Times New Roman" pitchFamily="18" charset="0"/>
                <a:cs typeface="Times New Roman" pitchFamily="18" charset="0"/>
              </a:rPr>
              <a:t>In poultry is </a:t>
            </a:r>
            <a:r>
              <a:rPr lang="en-US" sz="2400" dirty="0">
                <a:latin typeface="Times New Roman" pitchFamily="18" charset="0"/>
                <a:cs typeface="Times New Roman" pitchFamily="18" charset="0"/>
              </a:rPr>
              <a:t>the </a:t>
            </a:r>
            <a:r>
              <a:rPr lang="en-US" sz="2400" dirty="0">
                <a:solidFill>
                  <a:srgbClr val="0000FF"/>
                </a:solidFill>
                <a:latin typeface="Times New Roman" pitchFamily="18" charset="0"/>
                <a:cs typeface="Times New Roman" pitchFamily="18" charset="0"/>
              </a:rPr>
              <a:t>percent of eggs set which develops an embryo</a:t>
            </a:r>
          </a:p>
          <a:p>
            <a:pPr marL="285750" indent="-285750" algn="just">
              <a:lnSpc>
                <a:spcPct val="150000"/>
              </a:lnSpc>
              <a:buFont typeface="Wingdings" pitchFamily="2" charset="2"/>
              <a:buChar char="ü"/>
            </a:pPr>
            <a:r>
              <a:rPr lang="en-US" sz="2400" b="1" dirty="0">
                <a:latin typeface="Times New Roman" pitchFamily="18" charset="0"/>
                <a:cs typeface="Times New Roman" pitchFamily="18" charset="0"/>
              </a:rPr>
              <a:t>Set: </a:t>
            </a:r>
            <a:r>
              <a:rPr lang="en-US" sz="2400" dirty="0">
                <a:latin typeface="Times New Roman" pitchFamily="18" charset="0"/>
                <a:cs typeface="Times New Roman" pitchFamily="18" charset="0"/>
              </a:rPr>
              <a:t>the acts of placing eggs under a hen or in an incubator</a:t>
            </a:r>
          </a:p>
          <a:p>
            <a:pPr marL="285750" indent="-285750" algn="just">
              <a:buFont typeface="Wingdings" pitchFamily="2" charset="2"/>
              <a:buChar char="ü"/>
            </a:pPr>
            <a:r>
              <a:rPr lang="en-US" sz="2400" b="1" dirty="0">
                <a:latin typeface="Times New Roman" pitchFamily="18" charset="0"/>
                <a:cs typeface="Times New Roman" pitchFamily="18" charset="0"/>
              </a:rPr>
              <a:t>Hatch: </a:t>
            </a:r>
            <a:r>
              <a:rPr lang="en-US" sz="2400" dirty="0">
                <a:latin typeface="Times New Roman" pitchFamily="18" charset="0"/>
                <a:cs typeface="Times New Roman" pitchFamily="18" charset="0"/>
              </a:rPr>
              <a:t>the emergency of chick from the egg shell</a:t>
            </a:r>
          </a:p>
          <a:p>
            <a:pPr marL="285750" indent="-285750" algn="just">
              <a:lnSpc>
                <a:spcPct val="150000"/>
              </a:lnSpc>
              <a:buFont typeface="Wingdings" pitchFamily="2" charset="2"/>
              <a:buChar char="ü"/>
            </a:pPr>
            <a:r>
              <a:rPr lang="en-US" sz="2400" b="1" dirty="0" smtClean="0">
                <a:latin typeface="Times New Roman" pitchFamily="18" charset="0"/>
                <a:cs typeface="Times New Roman" pitchFamily="18" charset="0"/>
              </a:rPr>
              <a:t>Hatchability</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the percent of eggs set which produce a living chick</a:t>
            </a:r>
          </a:p>
          <a:p>
            <a:pPr marL="285750" indent="-285750" algn="just">
              <a:buFont typeface="Wingdings" pitchFamily="2" charset="2"/>
              <a:buChar char="ü"/>
            </a:pPr>
            <a:r>
              <a:rPr lang="en-US" sz="2400" b="1" dirty="0">
                <a:latin typeface="Times New Roman" pitchFamily="18" charset="0"/>
                <a:cs typeface="Times New Roman" pitchFamily="18" charset="0"/>
              </a:rPr>
              <a:t>Broiler: </a:t>
            </a:r>
            <a:r>
              <a:rPr lang="en-US" sz="2400" dirty="0">
                <a:latin typeface="Times New Roman" pitchFamily="18" charset="0"/>
                <a:cs typeface="Times New Roman" pitchFamily="18" charset="0"/>
              </a:rPr>
              <a:t>Poultry of either sex produced for meat purpose and slaughtered between the ages of 8-12 weeks.</a:t>
            </a:r>
          </a:p>
          <a:p>
            <a:pPr marL="285750" indent="-285750" algn="just">
              <a:lnSpc>
                <a:spcPct val="150000"/>
              </a:lnSpc>
              <a:buFont typeface="Wingdings" pitchFamily="2" charset="2"/>
              <a:buChar char="ü"/>
            </a:pPr>
            <a:r>
              <a:rPr lang="en-US" sz="2400" b="1" dirty="0" smtClean="0">
                <a:latin typeface="Times New Roman" pitchFamily="18" charset="0"/>
                <a:cs typeface="Times New Roman" pitchFamily="18" charset="0"/>
              </a:rPr>
              <a:t>Lactation: </a:t>
            </a:r>
            <a:r>
              <a:rPr lang="en-US" sz="2400" dirty="0" smtClean="0">
                <a:latin typeface="Times New Roman" pitchFamily="18" charset="0"/>
                <a:cs typeface="Times New Roman" pitchFamily="18" charset="0"/>
              </a:rPr>
              <a:t>Act of milk production</a:t>
            </a:r>
          </a:p>
          <a:p>
            <a:pPr marL="285750" indent="-285750" algn="just">
              <a:lnSpc>
                <a:spcPct val="150000"/>
              </a:lnSpc>
              <a:buFont typeface="Wingdings" pitchFamily="2" charset="2"/>
              <a:buChar char="ü"/>
            </a:pPr>
            <a:r>
              <a:rPr lang="en-US" sz="2400" b="1" dirty="0" smtClean="0">
                <a:latin typeface="Times New Roman" pitchFamily="18" charset="0"/>
                <a:cs typeface="Times New Roman" pitchFamily="18" charset="0"/>
              </a:rPr>
              <a:t>Parturition: </a:t>
            </a:r>
            <a:r>
              <a:rPr lang="en-US" sz="2400" dirty="0" smtClean="0">
                <a:latin typeface="Times New Roman" pitchFamily="18" charset="0"/>
                <a:cs typeface="Times New Roman" pitchFamily="18" charset="0"/>
              </a:rPr>
              <a:t>Act of giving birth to offspring</a:t>
            </a:r>
          </a:p>
          <a:p>
            <a:pPr marL="285750" indent="-285750" algn="just">
              <a:lnSpc>
                <a:spcPct val="150000"/>
              </a:lnSpc>
              <a:buFont typeface="Wingdings" pitchFamily="2" charset="2"/>
              <a:buChar char="ü"/>
            </a:pPr>
            <a:r>
              <a:rPr lang="en-US" sz="2400" b="1" dirty="0" smtClean="0">
                <a:latin typeface="Times New Roman" pitchFamily="18" charset="0"/>
                <a:cs typeface="Times New Roman" pitchFamily="18" charset="0"/>
              </a:rPr>
              <a:t>Concentrate</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Feed that is low in fiber but high in </a:t>
            </a:r>
            <a:r>
              <a:rPr lang="en-US" sz="2400" dirty="0" smtClean="0">
                <a:latin typeface="Times New Roman" pitchFamily="18" charset="0"/>
                <a:cs typeface="Times New Roman" pitchFamily="18" charset="0"/>
              </a:rPr>
              <a:t>TDN</a:t>
            </a:r>
          </a:p>
          <a:p>
            <a:pPr marL="285750" indent="-285750" algn="just">
              <a:lnSpc>
                <a:spcPct val="150000"/>
              </a:lnSpc>
              <a:buFont typeface="Wingdings" pitchFamily="2" charset="2"/>
              <a:buChar char="ü"/>
            </a:pPr>
            <a:r>
              <a:rPr lang="en-US" sz="2400" b="1" dirty="0">
                <a:latin typeface="Times New Roman" pitchFamily="18" charset="0"/>
                <a:cs typeface="Times New Roman" pitchFamily="18" charset="0"/>
              </a:rPr>
              <a:t>Roughage: </a:t>
            </a:r>
            <a:r>
              <a:rPr lang="en-US" sz="2400" dirty="0">
                <a:latin typeface="Times New Roman" pitchFamily="18" charset="0"/>
                <a:cs typeface="Times New Roman" pitchFamily="18" charset="0"/>
              </a:rPr>
              <a:t>Feed that is high in fiber but low in TDN</a:t>
            </a:r>
          </a:p>
        </p:txBody>
      </p:sp>
    </p:spTree>
    <p:extLst>
      <p:ext uri="{BB962C8B-B14F-4D97-AF65-F5344CB8AC3E}">
        <p14:creationId xmlns="" xmlns:p14="http://schemas.microsoft.com/office/powerpoint/2010/main" val="328342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30D158-B4D2-4C2B-8013-152FE864FA6F}" type="slidenum">
              <a:rPr lang="en-US" smtClean="0"/>
              <a:pPr/>
              <a:t>12</a:t>
            </a:fld>
            <a:endParaRPr lang="en-US"/>
          </a:p>
        </p:txBody>
      </p:sp>
      <p:sp>
        <p:nvSpPr>
          <p:cNvPr id="3" name="Rectangle 2"/>
          <p:cNvSpPr/>
          <p:nvPr/>
        </p:nvSpPr>
        <p:spPr>
          <a:xfrm>
            <a:off x="152400" y="152400"/>
            <a:ext cx="8839200" cy="6463308"/>
          </a:xfrm>
          <a:prstGeom prst="rect">
            <a:avLst/>
          </a:prstGeom>
        </p:spPr>
        <p:txBody>
          <a:bodyPr wrap="square">
            <a:spAutoFit/>
          </a:bodyPr>
          <a:lstStyle/>
          <a:p>
            <a:pPr marL="342900" indent="-342900" algn="just">
              <a:buFont typeface="Wingdings" pitchFamily="2" charset="2"/>
              <a:buChar char="ü"/>
            </a:pPr>
            <a:r>
              <a:rPr lang="en-US" sz="2400" b="1" dirty="0" smtClean="0">
                <a:latin typeface="Times New Roman" pitchFamily="18" charset="0"/>
                <a:cs typeface="Times New Roman" pitchFamily="18" charset="0"/>
              </a:rPr>
              <a:t>Udder</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refers to the milk gland of an animal</a:t>
            </a:r>
          </a:p>
          <a:p>
            <a:pPr marL="342900" indent="-342900" algn="just">
              <a:buFont typeface="Wingdings" pitchFamily="2" charset="2"/>
              <a:buChar char="ü"/>
            </a:pPr>
            <a:r>
              <a:rPr lang="en-US" sz="2400" b="1" dirty="0">
                <a:latin typeface="Times New Roman" pitchFamily="18" charset="0"/>
                <a:cs typeface="Times New Roman" pitchFamily="18" charset="0"/>
              </a:rPr>
              <a:t>Service: </a:t>
            </a:r>
            <a:r>
              <a:rPr lang="en-US" sz="2400" dirty="0">
                <a:latin typeface="Times New Roman" pitchFamily="18" charset="0"/>
                <a:cs typeface="Times New Roman" pitchFamily="18" charset="0"/>
              </a:rPr>
              <a:t>This is mating, coitus, breed, sexual intercourse or copulation between male </a:t>
            </a:r>
            <a:r>
              <a:rPr lang="en-US" sz="2400" dirty="0" smtClean="0">
                <a:latin typeface="Times New Roman" pitchFamily="18" charset="0"/>
                <a:cs typeface="Times New Roman" pitchFamily="18" charset="0"/>
              </a:rPr>
              <a:t>&amp; female </a:t>
            </a:r>
            <a:r>
              <a:rPr lang="en-US" sz="2400" dirty="0">
                <a:latin typeface="Times New Roman" pitchFamily="18" charset="0"/>
                <a:cs typeface="Times New Roman" pitchFamily="18" charset="0"/>
              </a:rPr>
              <a:t>domestic animals. The best results are usually achieved when the female is on heat. </a:t>
            </a:r>
            <a:endParaRPr lang="en-US" sz="2400" dirty="0" smtClean="0">
              <a:latin typeface="Times New Roman" pitchFamily="18" charset="0"/>
              <a:cs typeface="Times New Roman" pitchFamily="18" charset="0"/>
            </a:endParaRPr>
          </a:p>
          <a:p>
            <a:pPr marL="342900" indent="-342900" algn="just">
              <a:buFont typeface="Wingdings" pitchFamily="2" charset="2"/>
              <a:buChar char="ü"/>
            </a:pPr>
            <a:r>
              <a:rPr lang="en-US" sz="2400" b="1" dirty="0" smtClean="0">
                <a:latin typeface="Times New Roman" pitchFamily="18" charset="0"/>
                <a:cs typeface="Times New Roman" pitchFamily="18" charset="0"/>
              </a:rPr>
              <a:t>Service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can be </a:t>
            </a:r>
            <a:r>
              <a:rPr lang="en-US" sz="2400" b="1" dirty="0">
                <a:latin typeface="Times New Roman" pitchFamily="18" charset="0"/>
                <a:cs typeface="Times New Roman" pitchFamily="18" charset="0"/>
              </a:rPr>
              <a:t>natural</a:t>
            </a:r>
            <a:r>
              <a:rPr lang="en-US" sz="2400" dirty="0">
                <a:latin typeface="Times New Roman" pitchFamily="18" charset="0"/>
                <a:cs typeface="Times New Roman" pitchFamily="18" charset="0"/>
              </a:rPr>
              <a:t> or </a:t>
            </a:r>
            <a:r>
              <a:rPr lang="en-US" sz="2400" b="1" dirty="0">
                <a:latin typeface="Times New Roman" pitchFamily="18" charset="0"/>
                <a:cs typeface="Times New Roman" pitchFamily="18" charset="0"/>
              </a:rPr>
              <a:t>artificial</a:t>
            </a:r>
            <a:r>
              <a:rPr lang="en-US" sz="2400" dirty="0">
                <a:latin typeface="Times New Roman" pitchFamily="18" charset="0"/>
                <a:cs typeface="Times New Roman" pitchFamily="18" charset="0"/>
              </a:rPr>
              <a:t>. Natural service is the direct mating of male and female animals.</a:t>
            </a:r>
          </a:p>
          <a:p>
            <a:pPr marL="342900" indent="-342900" algn="just">
              <a:buFont typeface="Wingdings" pitchFamily="2" charset="2"/>
              <a:buChar char="ü"/>
            </a:pPr>
            <a:endParaRPr lang="en-US" sz="1200" b="1" dirty="0" smtClean="0">
              <a:latin typeface="Times New Roman" pitchFamily="18" charset="0"/>
              <a:cs typeface="Times New Roman" pitchFamily="18" charset="0"/>
            </a:endParaRPr>
          </a:p>
          <a:p>
            <a:pPr marL="342900" indent="-342900" algn="just">
              <a:buFont typeface="Wingdings" pitchFamily="2" charset="2"/>
              <a:buChar char="ü"/>
            </a:pPr>
            <a:r>
              <a:rPr lang="en-US" sz="2400" b="1" dirty="0" smtClean="0">
                <a:latin typeface="Times New Roman" pitchFamily="18" charset="0"/>
                <a:cs typeface="Times New Roman" pitchFamily="18" charset="0"/>
              </a:rPr>
              <a:t>Artificial </a:t>
            </a:r>
            <a:r>
              <a:rPr lang="en-US" sz="2400" b="1" dirty="0">
                <a:latin typeface="Times New Roman" pitchFamily="18" charset="0"/>
                <a:cs typeface="Times New Roman" pitchFamily="18" charset="0"/>
              </a:rPr>
              <a:t>Insemination: i</a:t>
            </a:r>
            <a:r>
              <a:rPr lang="en-US" sz="2400" dirty="0" smtClean="0">
                <a:latin typeface="Times New Roman" pitchFamily="18" charset="0"/>
                <a:cs typeface="Times New Roman" pitchFamily="18" charset="0"/>
              </a:rPr>
              <a:t>s </a:t>
            </a:r>
            <a:r>
              <a:rPr lang="en-US" sz="2400" dirty="0">
                <a:latin typeface="Times New Roman" pitchFamily="18" charset="0"/>
                <a:cs typeface="Times New Roman" pitchFamily="18" charset="0"/>
              </a:rPr>
              <a:t>the artificial process of placing the spermatozoa in a position for contact with the female ovum or egg by an instrument other than penis.</a:t>
            </a:r>
          </a:p>
          <a:p>
            <a:pPr marL="342900" indent="-342900" algn="just">
              <a:buFont typeface="Wingdings" pitchFamily="2" charset="2"/>
              <a:buChar char="ü"/>
            </a:pPr>
            <a:endParaRPr lang="en-US" sz="1400" b="1" dirty="0" smtClean="0">
              <a:latin typeface="Times New Roman" pitchFamily="18" charset="0"/>
              <a:cs typeface="Times New Roman" pitchFamily="18" charset="0"/>
            </a:endParaRPr>
          </a:p>
          <a:p>
            <a:pPr marL="342900" indent="-342900" algn="just">
              <a:buFont typeface="Wingdings" pitchFamily="2" charset="2"/>
              <a:buChar char="ü"/>
            </a:pPr>
            <a:r>
              <a:rPr lang="en-US" sz="2400" b="1" dirty="0" smtClean="0">
                <a:latin typeface="Times New Roman" pitchFamily="18" charset="0"/>
                <a:cs typeface="Times New Roman" pitchFamily="18" charset="0"/>
              </a:rPr>
              <a:t>Oestrus </a:t>
            </a:r>
            <a:r>
              <a:rPr lang="en-US" sz="2400" b="1" dirty="0">
                <a:latin typeface="Times New Roman" pitchFamily="18" charset="0"/>
                <a:cs typeface="Times New Roman" pitchFamily="18" charset="0"/>
              </a:rPr>
              <a:t>cycle: </a:t>
            </a:r>
            <a:r>
              <a:rPr lang="en-US" sz="2400" dirty="0">
                <a:latin typeface="Times New Roman" pitchFamily="18" charset="0"/>
                <a:cs typeface="Times New Roman" pitchFamily="18" charset="0"/>
              </a:rPr>
              <a:t>the interval from the beginning of one heat period to the start of the next</a:t>
            </a:r>
          </a:p>
          <a:p>
            <a:pPr marL="342900" indent="-342900" algn="just">
              <a:buFont typeface="Wingdings" pitchFamily="2" charset="2"/>
              <a:buChar char="ü"/>
            </a:pPr>
            <a:endParaRPr lang="en-US" sz="1400" b="1" dirty="0" smtClean="0">
              <a:latin typeface="Times New Roman" pitchFamily="18" charset="0"/>
              <a:cs typeface="Times New Roman" pitchFamily="18" charset="0"/>
            </a:endParaRPr>
          </a:p>
          <a:p>
            <a:pPr marL="342900" indent="-342900" algn="just">
              <a:buFont typeface="Wingdings" pitchFamily="2" charset="2"/>
              <a:buChar char="ü"/>
            </a:pPr>
            <a:r>
              <a:rPr lang="en-US" sz="2400" b="1" dirty="0" smtClean="0">
                <a:latin typeface="Times New Roman" pitchFamily="18" charset="0"/>
                <a:cs typeface="Times New Roman" pitchFamily="18" charset="0"/>
              </a:rPr>
              <a:t>Heat </a:t>
            </a:r>
            <a:r>
              <a:rPr lang="en-US" sz="2400" b="1" dirty="0">
                <a:latin typeface="Times New Roman" pitchFamily="18" charset="0"/>
                <a:cs typeface="Times New Roman" pitchFamily="18" charset="0"/>
              </a:rPr>
              <a:t>or estrus: </a:t>
            </a:r>
            <a:r>
              <a:rPr lang="en-US" sz="2400" dirty="0">
                <a:latin typeface="Times New Roman" pitchFamily="18" charset="0"/>
                <a:cs typeface="Times New Roman" pitchFamily="18" charset="0"/>
              </a:rPr>
              <a:t>is a regular period in the female mammals when copulation is allowed </a:t>
            </a:r>
            <a:r>
              <a:rPr lang="en-US" sz="2400" dirty="0" smtClean="0">
                <a:latin typeface="Times New Roman" pitchFamily="18" charset="0"/>
                <a:cs typeface="Times New Roman" pitchFamily="18" charset="0"/>
              </a:rPr>
              <a:t>or</a:t>
            </a:r>
          </a:p>
          <a:p>
            <a:pPr marL="800100" lvl="1" indent="-342900" algn="just">
              <a:buFont typeface="Wingdings" pitchFamily="2" charset="2"/>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period of sexual desire in female animal</a:t>
            </a:r>
            <a:r>
              <a:rPr lang="en-US" sz="2400" dirty="0" smtClean="0">
                <a:latin typeface="Times New Roman" pitchFamily="18" charset="0"/>
                <a:cs typeface="Times New Roman" pitchFamily="18" charset="0"/>
              </a:rPr>
              <a:t>.</a:t>
            </a:r>
          </a:p>
          <a:p>
            <a:pPr marL="342900" indent="-342900" algn="just">
              <a:buFont typeface="Wingdings" pitchFamily="2" charset="2"/>
              <a:buChar char="ü"/>
            </a:pPr>
            <a:endParaRPr lang="en-US" sz="1400" dirty="0">
              <a:latin typeface="Times New Roman" pitchFamily="18" charset="0"/>
              <a:cs typeface="Times New Roman" pitchFamily="18" charset="0"/>
            </a:endParaRPr>
          </a:p>
          <a:p>
            <a:pPr marL="342900" indent="-342900" algn="just">
              <a:buFont typeface="Wingdings" pitchFamily="2" charset="2"/>
              <a:buChar char="ü"/>
            </a:pPr>
            <a:r>
              <a:rPr lang="en-US" sz="2400" b="1" dirty="0">
                <a:latin typeface="Times New Roman" pitchFamily="18" charset="0"/>
                <a:cs typeface="Times New Roman" pitchFamily="18" charset="0"/>
              </a:rPr>
              <a:t>Libido: </a:t>
            </a:r>
            <a:r>
              <a:rPr lang="en-US" sz="2400" dirty="0">
                <a:latin typeface="Times New Roman" pitchFamily="18" charset="0"/>
                <a:cs typeface="Times New Roman" pitchFamily="18" charset="0"/>
              </a:rPr>
              <a:t>period of sexual desire in male animals</a:t>
            </a:r>
          </a:p>
        </p:txBody>
      </p:sp>
    </p:spTree>
    <p:extLst>
      <p:ext uri="{BB962C8B-B14F-4D97-AF65-F5344CB8AC3E}">
        <p14:creationId xmlns="" xmlns:p14="http://schemas.microsoft.com/office/powerpoint/2010/main" val="201182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30D158-B4D2-4C2B-8013-152FE864FA6F}" type="slidenum">
              <a:rPr lang="en-US" smtClean="0"/>
              <a:pPr/>
              <a:t>13</a:t>
            </a:fld>
            <a:endParaRPr lang="en-US"/>
          </a:p>
        </p:txBody>
      </p:sp>
      <p:sp>
        <p:nvSpPr>
          <p:cNvPr id="3" name="Rectangle 2"/>
          <p:cNvSpPr/>
          <p:nvPr/>
        </p:nvSpPr>
        <p:spPr>
          <a:xfrm>
            <a:off x="152400" y="152400"/>
            <a:ext cx="8763000" cy="6347892"/>
          </a:xfrm>
          <a:prstGeom prst="rect">
            <a:avLst/>
          </a:prstGeom>
        </p:spPr>
        <p:txBody>
          <a:bodyPr wrap="square">
            <a:spAutoFit/>
          </a:bodyPr>
          <a:lstStyle/>
          <a:p>
            <a:pPr marL="342900" indent="-342900" algn="just">
              <a:buFont typeface="Wingdings" pitchFamily="2" charset="2"/>
              <a:buChar char="ü"/>
            </a:pPr>
            <a:r>
              <a:rPr lang="en-US" sz="2400" b="1" dirty="0">
                <a:latin typeface="Times New Roman" pitchFamily="18" charset="0"/>
                <a:cs typeface="Times New Roman" pitchFamily="18" charset="0"/>
              </a:rPr>
              <a:t>Pregnancy: </a:t>
            </a:r>
            <a:r>
              <a:rPr lang="en-US" sz="2400" dirty="0">
                <a:latin typeface="Times New Roman" pitchFamily="18" charset="0"/>
                <a:cs typeface="Times New Roman" pitchFamily="18" charset="0"/>
              </a:rPr>
              <a:t>period from the time of conception to the time the animal gives birth to the offspring. It is described as the growth of fetus within the uterus of the female animal.</a:t>
            </a:r>
          </a:p>
          <a:p>
            <a:pPr marL="342900" indent="-342900" algn="just">
              <a:buFont typeface="Wingdings" pitchFamily="2" charset="2"/>
              <a:buChar char="ü"/>
            </a:pPr>
            <a:endParaRPr lang="en-US" sz="1050" b="1" dirty="0" smtClean="0">
              <a:latin typeface="Times New Roman" pitchFamily="18" charset="0"/>
              <a:cs typeface="Times New Roman" pitchFamily="18" charset="0"/>
            </a:endParaRPr>
          </a:p>
          <a:p>
            <a:pPr marL="342900" indent="-342900" algn="just">
              <a:buFont typeface="Wingdings" pitchFamily="2" charset="2"/>
              <a:buChar char="ü"/>
            </a:pPr>
            <a:r>
              <a:rPr lang="en-US" sz="2400" b="1" dirty="0" smtClean="0">
                <a:latin typeface="Times New Roman" pitchFamily="18" charset="0"/>
                <a:cs typeface="Times New Roman" pitchFamily="18" charset="0"/>
              </a:rPr>
              <a:t>Still </a:t>
            </a:r>
            <a:r>
              <a:rPr lang="en-US" sz="2400" b="1" dirty="0">
                <a:latin typeface="Times New Roman" pitchFamily="18" charset="0"/>
                <a:cs typeface="Times New Roman" pitchFamily="18" charset="0"/>
              </a:rPr>
              <a:t>birth: </a:t>
            </a:r>
            <a:r>
              <a:rPr lang="en-US" sz="2400" dirty="0">
                <a:latin typeface="Times New Roman" pitchFamily="18" charset="0"/>
                <a:cs typeface="Times New Roman" pitchFamily="18" charset="0"/>
              </a:rPr>
              <a:t>when the fetus is born dead after a full time pregnancy. </a:t>
            </a:r>
            <a:endParaRPr lang="en-US" sz="2400" dirty="0" smtClean="0">
              <a:latin typeface="Times New Roman" pitchFamily="18" charset="0"/>
              <a:cs typeface="Times New Roman" pitchFamily="18" charset="0"/>
            </a:endParaRPr>
          </a:p>
          <a:p>
            <a:pPr marL="800100" lvl="1" indent="-342900" algn="just">
              <a:buFont typeface="Wingdings" pitchFamily="2" charset="2"/>
              <a:buChar char="§"/>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could be as a result of </a:t>
            </a:r>
            <a:r>
              <a:rPr lang="en-US" sz="2400" i="1" dirty="0">
                <a:solidFill>
                  <a:srgbClr val="0000FF"/>
                </a:solidFill>
                <a:latin typeface="Times New Roman" pitchFamily="18" charset="0"/>
                <a:cs typeface="Times New Roman" pitchFamily="18" charset="0"/>
              </a:rPr>
              <a:t>prolonged </a:t>
            </a:r>
            <a:r>
              <a:rPr lang="en-US" sz="2400" i="1" dirty="0" err="1">
                <a:solidFill>
                  <a:srgbClr val="0000FF"/>
                </a:solidFill>
                <a:latin typeface="Times New Roman" pitchFamily="18" charset="0"/>
                <a:cs typeface="Times New Roman" pitchFamily="18" charset="0"/>
              </a:rPr>
              <a:t>labour</a:t>
            </a:r>
            <a:r>
              <a:rPr lang="en-US" sz="2400" dirty="0">
                <a:latin typeface="Times New Roman" pitchFamily="18" charset="0"/>
                <a:cs typeface="Times New Roman" pitchFamily="18" charset="0"/>
              </a:rPr>
              <a:t> in which case the fetus become tired and eventually died or </a:t>
            </a:r>
            <a:endParaRPr lang="en-US" sz="2400" dirty="0" smtClean="0">
              <a:latin typeface="Times New Roman" pitchFamily="18" charset="0"/>
              <a:cs typeface="Times New Roman" pitchFamily="18" charset="0"/>
            </a:endParaRPr>
          </a:p>
          <a:p>
            <a:pPr marL="800100" lvl="1" indent="-342900" algn="just">
              <a:buFont typeface="Wingdings" pitchFamily="2" charset="2"/>
              <a:buChar char="§"/>
            </a:pPr>
            <a:r>
              <a:rPr lang="en-US" sz="2400" dirty="0" smtClean="0">
                <a:latin typeface="Times New Roman" pitchFamily="18" charset="0"/>
                <a:cs typeface="Times New Roman" pitchFamily="18" charset="0"/>
              </a:rPr>
              <a:t>infection </a:t>
            </a:r>
            <a:r>
              <a:rPr lang="en-US" sz="2400" dirty="0">
                <a:latin typeface="Times New Roman" pitchFamily="18" charset="0"/>
                <a:cs typeface="Times New Roman" pitchFamily="18" charset="0"/>
              </a:rPr>
              <a:t>in the uterus or </a:t>
            </a:r>
            <a:endParaRPr lang="en-US" sz="2400" dirty="0" smtClean="0">
              <a:latin typeface="Times New Roman" pitchFamily="18" charset="0"/>
              <a:cs typeface="Times New Roman" pitchFamily="18" charset="0"/>
            </a:endParaRPr>
          </a:p>
          <a:p>
            <a:pPr marL="800100" lvl="1" indent="-342900" algn="just">
              <a:buFont typeface="Wingdings" pitchFamily="2" charset="2"/>
              <a:buChar char="§"/>
            </a:pPr>
            <a:r>
              <a:rPr lang="en-US" sz="2400" dirty="0" smtClean="0">
                <a:latin typeface="Times New Roman" pitchFamily="18" charset="0"/>
                <a:cs typeface="Times New Roman" pitchFamily="18" charset="0"/>
              </a:rPr>
              <a:t>accidental </a:t>
            </a:r>
            <a:r>
              <a:rPr lang="en-US" sz="2400" dirty="0">
                <a:latin typeface="Times New Roman" pitchFamily="18" charset="0"/>
                <a:cs typeface="Times New Roman" pitchFamily="18" charset="0"/>
              </a:rPr>
              <a:t>blow on the fetus, in the uterus</a:t>
            </a:r>
            <a:r>
              <a:rPr lang="en-US" sz="2400" dirty="0" smtClean="0">
                <a:latin typeface="Times New Roman" pitchFamily="18" charset="0"/>
                <a:cs typeface="Times New Roman" pitchFamily="18" charset="0"/>
              </a:rPr>
              <a:t>.</a:t>
            </a:r>
          </a:p>
          <a:p>
            <a:pPr marL="342900" indent="-342900" algn="just">
              <a:buFont typeface="Wingdings" pitchFamily="2" charset="2"/>
              <a:buChar char="ü"/>
            </a:pPr>
            <a:endParaRPr lang="en-US" sz="1200" dirty="0">
              <a:latin typeface="Times New Roman" pitchFamily="18" charset="0"/>
              <a:cs typeface="Times New Roman" pitchFamily="18" charset="0"/>
            </a:endParaRPr>
          </a:p>
          <a:p>
            <a:pPr marL="342900" indent="-342900" algn="just">
              <a:buFont typeface="Wingdings" pitchFamily="2" charset="2"/>
              <a:buChar char="ü"/>
            </a:pPr>
            <a:r>
              <a:rPr lang="en-US" sz="2400" b="1" dirty="0">
                <a:latin typeface="Times New Roman" pitchFamily="18" charset="0"/>
                <a:cs typeface="Times New Roman" pitchFamily="18" charset="0"/>
              </a:rPr>
              <a:t>Abortion: </a:t>
            </a:r>
            <a:r>
              <a:rPr lang="en-US" sz="2400" dirty="0">
                <a:latin typeface="Times New Roman" pitchFamily="18" charset="0"/>
                <a:cs typeface="Times New Roman" pitchFamily="18" charset="0"/>
              </a:rPr>
              <a:t>when the fetus is born before time. </a:t>
            </a:r>
            <a:endParaRPr lang="en-US" sz="2400" dirty="0" smtClean="0">
              <a:latin typeface="Times New Roman" pitchFamily="18" charset="0"/>
              <a:cs typeface="Times New Roman" pitchFamily="18" charset="0"/>
            </a:endParaRPr>
          </a:p>
          <a:p>
            <a:pPr marL="800100" lvl="1" indent="-342900" algn="just">
              <a:buFont typeface="Wingdings" pitchFamily="2" charset="2"/>
              <a:buChar char="§"/>
            </a:pPr>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could be as a result of disease </a:t>
            </a:r>
            <a:r>
              <a:rPr lang="en-US" sz="2400" dirty="0" smtClean="0">
                <a:latin typeface="Times New Roman" pitchFamily="18" charset="0"/>
                <a:cs typeface="Times New Roman" pitchFamily="18" charset="0"/>
              </a:rPr>
              <a:t>(such as  </a:t>
            </a:r>
            <a:r>
              <a:rPr lang="en-US" sz="2400" i="1" dirty="0" err="1">
                <a:latin typeface="Times New Roman" pitchFamily="18" charset="0"/>
                <a:cs typeface="Times New Roman" pitchFamily="18" charset="0"/>
              </a:rPr>
              <a:t>Brucella</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spp). </a:t>
            </a:r>
          </a:p>
          <a:p>
            <a:pPr marL="800100" lvl="1" indent="-342900" algn="just">
              <a:buFont typeface="Wingdings" pitchFamily="2" charset="2"/>
              <a:buChar char="§"/>
            </a:pPr>
            <a:r>
              <a:rPr lang="en-US" sz="2400" dirty="0" smtClean="0">
                <a:latin typeface="Times New Roman" pitchFamily="18" charset="0"/>
                <a:cs typeface="Times New Roman" pitchFamily="18" charset="0"/>
              </a:rPr>
              <a:t>when </a:t>
            </a:r>
            <a:r>
              <a:rPr lang="en-US" sz="2400" dirty="0">
                <a:latin typeface="Times New Roman" pitchFamily="18" charset="0"/>
                <a:cs typeface="Times New Roman" pitchFamily="18" charset="0"/>
              </a:rPr>
              <a:t>the males are still struggling to mate the pregnant female.</a:t>
            </a:r>
          </a:p>
          <a:p>
            <a:pPr marL="342900" indent="-342900" algn="just">
              <a:lnSpc>
                <a:spcPct val="150000"/>
              </a:lnSpc>
              <a:buFont typeface="Wingdings" pitchFamily="2" charset="2"/>
              <a:buChar char="ü"/>
            </a:pPr>
            <a:r>
              <a:rPr lang="en-US" sz="2400" b="1" dirty="0">
                <a:latin typeface="Times New Roman" pitchFamily="18" charset="0"/>
                <a:cs typeface="Times New Roman" pitchFamily="18" charset="0"/>
              </a:rPr>
              <a:t>Weaning: </a:t>
            </a:r>
            <a:r>
              <a:rPr lang="en-US" sz="2400" dirty="0">
                <a:latin typeface="Times New Roman" pitchFamily="18" charset="0"/>
                <a:cs typeface="Times New Roman" pitchFamily="18" charset="0"/>
              </a:rPr>
              <a:t>removal of young one from milk </a:t>
            </a:r>
            <a:r>
              <a:rPr lang="en-US" sz="2400" dirty="0" smtClean="0">
                <a:latin typeface="Times New Roman" pitchFamily="18" charset="0"/>
                <a:cs typeface="Times New Roman" pitchFamily="18" charset="0"/>
              </a:rPr>
              <a:t>feeding. </a:t>
            </a:r>
          </a:p>
          <a:p>
            <a:pPr marL="1257300" lvl="2" indent="-342900" algn="just">
              <a:lnSpc>
                <a:spcPct val="150000"/>
              </a:lnSpc>
              <a:buFont typeface="Wingdings" pitchFamily="2" charset="2"/>
              <a:buChar char="§"/>
            </a:pP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cease providing milk in the ration of the young animal</a:t>
            </a:r>
          </a:p>
          <a:p>
            <a:pPr marL="342900" indent="-342900" algn="just">
              <a:buFont typeface="Wingdings" pitchFamily="2" charset="2"/>
              <a:buChar char="ü"/>
            </a:pPr>
            <a:r>
              <a:rPr lang="en-US" sz="2400" b="1" dirty="0" smtClean="0">
                <a:latin typeface="Times New Roman" pitchFamily="18" charset="0"/>
                <a:cs typeface="Times New Roman" pitchFamily="18" charset="0"/>
              </a:rPr>
              <a:t>Ruminant: </a:t>
            </a:r>
            <a:r>
              <a:rPr lang="en-US" sz="2400" dirty="0">
                <a:latin typeface="Times New Roman" pitchFamily="18" charset="0"/>
                <a:cs typeface="Times New Roman" pitchFamily="18" charset="0"/>
              </a:rPr>
              <a:t>compartmented stomach animal e.g. cattle, sheep &amp; goat</a:t>
            </a:r>
          </a:p>
        </p:txBody>
      </p:sp>
    </p:spTree>
    <p:extLst>
      <p:ext uri="{BB962C8B-B14F-4D97-AF65-F5344CB8AC3E}">
        <p14:creationId xmlns="" xmlns:p14="http://schemas.microsoft.com/office/powerpoint/2010/main" val="16889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30D158-B4D2-4C2B-8013-152FE864FA6F}" type="slidenum">
              <a:rPr lang="en-US" smtClean="0"/>
              <a:pPr/>
              <a:t>14</a:t>
            </a:fld>
            <a:endParaRPr lang="en-US"/>
          </a:p>
        </p:txBody>
      </p:sp>
      <p:graphicFrame>
        <p:nvGraphicFramePr>
          <p:cNvPr id="3" name="Table 2"/>
          <p:cNvGraphicFramePr>
            <a:graphicFrameLocks noGrp="1"/>
          </p:cNvGraphicFramePr>
          <p:nvPr>
            <p:extLst>
              <p:ext uri="{D42A27DB-BD31-4B8C-83A1-F6EECF244321}">
                <p14:modId xmlns="" xmlns:p14="http://schemas.microsoft.com/office/powerpoint/2010/main" val="1195333824"/>
              </p:ext>
            </p:extLst>
          </p:nvPr>
        </p:nvGraphicFramePr>
        <p:xfrm>
          <a:off x="76200" y="1143000"/>
          <a:ext cx="8915400" cy="3688080"/>
        </p:xfrm>
        <a:graphic>
          <a:graphicData uri="http://schemas.openxmlformats.org/drawingml/2006/table">
            <a:tbl>
              <a:tblPr firstRow="1" firstCol="1" bandRow="1">
                <a:tableStyleId>{5C22544A-7EE6-4342-B048-85BDC9FD1C3A}</a:tableStyleId>
              </a:tblPr>
              <a:tblGrid>
                <a:gridCol w="2057400"/>
                <a:gridCol w="2133600"/>
                <a:gridCol w="1828800"/>
                <a:gridCol w="2895600"/>
              </a:tblGrid>
              <a:tr h="0">
                <a:tc>
                  <a:txBody>
                    <a:bodyPr/>
                    <a:lstStyle/>
                    <a:p>
                      <a:pPr marL="0" marR="0" algn="just">
                        <a:lnSpc>
                          <a:spcPct val="150000"/>
                        </a:lnSpc>
                        <a:spcBef>
                          <a:spcPts val="0"/>
                        </a:spcBef>
                        <a:spcAft>
                          <a:spcPts val="0"/>
                        </a:spcAft>
                      </a:pPr>
                      <a:r>
                        <a:rPr lang="en-US" sz="2000" dirty="0">
                          <a:effectLst/>
                          <a:latin typeface="Times New Roman" pitchFamily="18" charset="0"/>
                          <a:cs typeface="Times New Roman" pitchFamily="18" charset="0"/>
                        </a:rPr>
                        <a:t>Animal/type</a:t>
                      </a:r>
                      <a:endParaRPr lang="en-US" sz="2000" dirty="0">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Time </a:t>
                      </a:r>
                      <a:r>
                        <a:rPr lang="en-US" sz="2000" dirty="0" smtClean="0">
                          <a:effectLst/>
                          <a:latin typeface="Times New Roman" pitchFamily="18" charset="0"/>
                          <a:cs typeface="Times New Roman" pitchFamily="18" charset="0"/>
                        </a:rPr>
                        <a:t>of</a:t>
                      </a:r>
                      <a:r>
                        <a:rPr lang="en-US" sz="2000" baseline="0" dirty="0" smtClean="0">
                          <a:effectLst/>
                          <a:latin typeface="Times New Roman" pitchFamily="18" charset="0"/>
                          <a:cs typeface="Times New Roman" pitchFamily="18" charset="0"/>
                        </a:rPr>
                        <a:t> f</a:t>
                      </a:r>
                      <a:r>
                        <a:rPr lang="en-US" sz="2000" dirty="0" smtClean="0">
                          <a:effectLst/>
                          <a:latin typeface="Times New Roman" pitchFamily="18" charset="0"/>
                          <a:cs typeface="Times New Roman" pitchFamily="18" charset="0"/>
                        </a:rPr>
                        <a:t>irst </a:t>
                      </a:r>
                      <a:r>
                        <a:rPr lang="en-US" sz="2000" dirty="0">
                          <a:effectLst/>
                          <a:latin typeface="Times New Roman" pitchFamily="18" charset="0"/>
                          <a:cs typeface="Times New Roman" pitchFamily="18" charset="0"/>
                        </a:rPr>
                        <a:t>domestication</a:t>
                      </a:r>
                      <a:endParaRPr lang="en-US" sz="2000" dirty="0">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Area of</a:t>
                      </a:r>
                    </a:p>
                    <a:p>
                      <a:pPr marL="0" marR="0" algn="just">
                        <a:lnSpc>
                          <a:spcPct val="150000"/>
                        </a:lnSpc>
                        <a:spcBef>
                          <a:spcPts val="0"/>
                        </a:spcBef>
                        <a:spcAft>
                          <a:spcPts val="0"/>
                        </a:spcAft>
                      </a:pPr>
                      <a:r>
                        <a:rPr lang="en-US" sz="2000" dirty="0">
                          <a:effectLst/>
                          <a:latin typeface="Times New Roman" pitchFamily="18" charset="0"/>
                          <a:cs typeface="Times New Roman" pitchFamily="18" charset="0"/>
                        </a:rPr>
                        <a:t>d</a:t>
                      </a:r>
                      <a:r>
                        <a:rPr lang="en-US" sz="2000" dirty="0" smtClean="0">
                          <a:effectLst/>
                          <a:latin typeface="Times New Roman" pitchFamily="18" charset="0"/>
                          <a:cs typeface="Times New Roman" pitchFamily="18" charset="0"/>
                        </a:rPr>
                        <a:t>omestication</a:t>
                      </a:r>
                      <a:endParaRPr lang="en-US" sz="2000" dirty="0">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Current</a:t>
                      </a:r>
                    </a:p>
                    <a:p>
                      <a:pPr marL="0" marR="0">
                        <a:lnSpc>
                          <a:spcPct val="115000"/>
                        </a:lnSpc>
                        <a:spcBef>
                          <a:spcPts val="0"/>
                        </a:spcBef>
                        <a:spcAft>
                          <a:spcPts val="0"/>
                        </a:spcAft>
                      </a:pPr>
                      <a:r>
                        <a:rPr lang="en-US" sz="2000" dirty="0" smtClean="0">
                          <a:effectLst/>
                          <a:latin typeface="Times New Roman" pitchFamily="18" charset="0"/>
                          <a:cs typeface="Times New Roman" pitchFamily="18" charset="0"/>
                        </a:rPr>
                        <a:t>commercial</a:t>
                      </a:r>
                      <a:r>
                        <a:rPr lang="en-US" sz="2000" baseline="0" dirty="0" smtClean="0">
                          <a:effectLst/>
                          <a:latin typeface="Times New Roman" pitchFamily="18" charset="0"/>
                          <a:cs typeface="Times New Roman" pitchFamily="18" charset="0"/>
                        </a:rPr>
                        <a:t> u</a:t>
                      </a:r>
                      <a:r>
                        <a:rPr lang="en-US" sz="2000" dirty="0" smtClean="0">
                          <a:effectLst/>
                          <a:latin typeface="Times New Roman" pitchFamily="18" charset="0"/>
                          <a:cs typeface="Times New Roman" pitchFamily="18" charset="0"/>
                        </a:rPr>
                        <a:t>se</a:t>
                      </a:r>
                      <a:endParaRPr lang="en-US" sz="2000" dirty="0">
                        <a:effectLst/>
                        <a:latin typeface="Times New Roman" pitchFamily="18" charset="0"/>
                        <a:ea typeface="Calibri"/>
                        <a:cs typeface="Times New Roman" pitchFamily="18" charset="0"/>
                      </a:endParaRPr>
                    </a:p>
                  </a:txBody>
                  <a:tcPr marL="68580" marR="68580" marT="0" marB="0"/>
                </a:tc>
              </a:tr>
              <a:tr h="0">
                <a:tc>
                  <a:txBody>
                    <a:bodyPr/>
                    <a:lstStyle/>
                    <a:p>
                      <a:pPr marL="0" marR="0">
                        <a:lnSpc>
                          <a:spcPct val="115000"/>
                        </a:lnSpc>
                        <a:spcBef>
                          <a:spcPts val="0"/>
                        </a:spcBef>
                        <a:spcAft>
                          <a:spcPts val="0"/>
                        </a:spcAft>
                      </a:pPr>
                      <a:r>
                        <a:rPr lang="en-US" sz="2000" dirty="0" smtClean="0">
                          <a:effectLst/>
                          <a:latin typeface="Times New Roman" pitchFamily="18" charset="0"/>
                          <a:cs typeface="Times New Roman" pitchFamily="18" charset="0"/>
                        </a:rPr>
                        <a:t>Camel </a:t>
                      </a:r>
                      <a:endParaRPr lang="en-US" sz="2000" dirty="0">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latin typeface="Times New Roman" pitchFamily="18" charset="0"/>
                          <a:cs typeface="Times New Roman" pitchFamily="18" charset="0"/>
                        </a:rPr>
                        <a:t>4000 – 1400 BC</a:t>
                      </a:r>
                      <a:endParaRPr lang="en-US" sz="2000" dirty="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2000">
                          <a:effectLst/>
                          <a:latin typeface="Times New Roman" pitchFamily="18" charset="0"/>
                          <a:cs typeface="Times New Roman" pitchFamily="18" charset="0"/>
                        </a:rPr>
                        <a:t>Asia</a:t>
                      </a:r>
                      <a:endParaRPr lang="en-US" sz="2000">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Mount, </a:t>
                      </a:r>
                      <a:r>
                        <a:rPr lang="en-US" sz="2000" dirty="0" smtClean="0">
                          <a:effectLst/>
                          <a:latin typeface="Times New Roman" pitchFamily="18" charset="0"/>
                          <a:cs typeface="Times New Roman" pitchFamily="18" charset="0"/>
                        </a:rPr>
                        <a:t>Meat,</a:t>
                      </a:r>
                      <a:r>
                        <a:rPr lang="en-US" sz="2000" baseline="0" dirty="0" smtClean="0">
                          <a:effectLst/>
                          <a:latin typeface="Times New Roman" pitchFamily="18" charset="0"/>
                          <a:cs typeface="Times New Roman" pitchFamily="18" charset="0"/>
                        </a:rPr>
                        <a:t> </a:t>
                      </a:r>
                      <a:r>
                        <a:rPr lang="en-US" sz="2000" dirty="0" smtClean="0">
                          <a:effectLst/>
                          <a:latin typeface="Times New Roman" pitchFamily="18" charset="0"/>
                          <a:cs typeface="Times New Roman" pitchFamily="18" charset="0"/>
                        </a:rPr>
                        <a:t>Milk</a:t>
                      </a:r>
                      <a:r>
                        <a:rPr lang="en-US" sz="2000" dirty="0">
                          <a:effectLst/>
                          <a:latin typeface="Times New Roman" pitchFamily="18" charset="0"/>
                          <a:cs typeface="Times New Roman" pitchFamily="18" charset="0"/>
                        </a:rPr>
                        <a:t>, labor   </a:t>
                      </a:r>
                      <a:endParaRPr lang="en-US" sz="2000" dirty="0">
                        <a:effectLst/>
                        <a:latin typeface="Times New Roman" pitchFamily="18" charset="0"/>
                        <a:ea typeface="Calibri"/>
                        <a:cs typeface="Times New Roman" pitchFamily="18" charset="0"/>
                      </a:endParaRPr>
                    </a:p>
                  </a:txBody>
                  <a:tcPr marL="68580" marR="68580" marT="0" marB="0"/>
                </a:tc>
              </a:tr>
              <a:tr h="0">
                <a:tc>
                  <a:txBody>
                    <a:bodyPr/>
                    <a:lstStyle/>
                    <a:p>
                      <a:pPr marL="0" marR="0" algn="just">
                        <a:lnSpc>
                          <a:spcPct val="150000"/>
                        </a:lnSpc>
                        <a:spcBef>
                          <a:spcPts val="0"/>
                        </a:spcBef>
                        <a:spcAft>
                          <a:spcPts val="0"/>
                        </a:spcAft>
                      </a:pPr>
                      <a:r>
                        <a:rPr lang="en-US" sz="2000">
                          <a:effectLst/>
                          <a:latin typeface="Times New Roman" pitchFamily="18" charset="0"/>
                          <a:cs typeface="Times New Roman" pitchFamily="18" charset="0"/>
                        </a:rPr>
                        <a:t>Cattle</a:t>
                      </a:r>
                      <a:endParaRPr lang="en-US" sz="20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2000" dirty="0" smtClean="0">
                          <a:effectLst/>
                          <a:latin typeface="Times New Roman" pitchFamily="18" charset="0"/>
                          <a:cs typeface="Times New Roman" pitchFamily="18" charset="0"/>
                        </a:rPr>
                        <a:t>6000 BC</a:t>
                      </a:r>
                      <a:endParaRPr lang="en-US" sz="2000" dirty="0">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West South Asia, India,</a:t>
                      </a:r>
                    </a:p>
                    <a:p>
                      <a:pPr marL="0" marR="0" algn="just">
                        <a:lnSpc>
                          <a:spcPct val="150000"/>
                        </a:lnSpc>
                        <a:spcBef>
                          <a:spcPts val="0"/>
                        </a:spcBef>
                        <a:spcAft>
                          <a:spcPts val="0"/>
                        </a:spcAft>
                      </a:pPr>
                      <a:r>
                        <a:rPr lang="en-US" sz="2000">
                          <a:effectLst/>
                          <a:latin typeface="Times New Roman" pitchFamily="18" charset="0"/>
                          <a:cs typeface="Times New Roman" pitchFamily="18" charset="0"/>
                        </a:rPr>
                        <a:t>North Africa</a:t>
                      </a:r>
                      <a:endParaRPr lang="en-US" sz="2000">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Meat, Beef,</a:t>
                      </a:r>
                    </a:p>
                    <a:p>
                      <a:pPr marL="0" marR="0">
                        <a:lnSpc>
                          <a:spcPct val="115000"/>
                        </a:lnSpc>
                        <a:spcBef>
                          <a:spcPts val="0"/>
                        </a:spcBef>
                        <a:spcAft>
                          <a:spcPts val="0"/>
                        </a:spcAft>
                      </a:pPr>
                      <a:r>
                        <a:rPr lang="en-US" sz="2000" dirty="0">
                          <a:effectLst/>
                          <a:latin typeface="Times New Roman" pitchFamily="18" charset="0"/>
                          <a:cs typeface="Times New Roman" pitchFamily="18" charset="0"/>
                        </a:rPr>
                        <a:t>Veal, Blood,</a:t>
                      </a:r>
                    </a:p>
                    <a:p>
                      <a:pPr marL="0" marR="0" algn="just">
                        <a:lnSpc>
                          <a:spcPct val="150000"/>
                        </a:lnSpc>
                        <a:spcBef>
                          <a:spcPts val="0"/>
                        </a:spcBef>
                        <a:spcAft>
                          <a:spcPts val="0"/>
                        </a:spcAft>
                      </a:pPr>
                      <a:r>
                        <a:rPr lang="en-US" sz="2000" dirty="0">
                          <a:effectLst/>
                          <a:latin typeface="Times New Roman" pitchFamily="18" charset="0"/>
                          <a:cs typeface="Times New Roman" pitchFamily="18" charset="0"/>
                        </a:rPr>
                        <a:t>Milk, Leather, labor</a:t>
                      </a:r>
                      <a:endParaRPr lang="en-US" sz="2000" dirty="0">
                        <a:effectLst/>
                        <a:latin typeface="Times New Roman" pitchFamily="18" charset="0"/>
                        <a:ea typeface="Calibri"/>
                        <a:cs typeface="Times New Roman" pitchFamily="18" charset="0"/>
                      </a:endParaRPr>
                    </a:p>
                  </a:txBody>
                  <a:tcPr marL="68580" marR="68580" marT="0" marB="0"/>
                </a:tc>
              </a:tr>
              <a:tr h="0">
                <a:tc>
                  <a:txBody>
                    <a:bodyPr/>
                    <a:lstStyle/>
                    <a:p>
                      <a:pPr marL="0" marR="0" algn="just">
                        <a:lnSpc>
                          <a:spcPct val="150000"/>
                        </a:lnSpc>
                        <a:spcBef>
                          <a:spcPts val="0"/>
                        </a:spcBef>
                        <a:spcAft>
                          <a:spcPts val="0"/>
                        </a:spcAft>
                      </a:pPr>
                      <a:r>
                        <a:rPr lang="en-US" sz="2000">
                          <a:effectLst/>
                          <a:latin typeface="Times New Roman" pitchFamily="18" charset="0"/>
                          <a:cs typeface="Times New Roman" pitchFamily="18" charset="0"/>
                        </a:rPr>
                        <a:t>Goat</a:t>
                      </a:r>
                      <a:endParaRPr lang="en-US" sz="2000">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000" dirty="0" smtClean="0">
                          <a:effectLst/>
                          <a:latin typeface="Times New Roman" pitchFamily="18" charset="0"/>
                          <a:cs typeface="Times New Roman" pitchFamily="18" charset="0"/>
                        </a:rPr>
                        <a:t>8,000 BC</a:t>
                      </a:r>
                      <a:endParaRPr lang="en-US" sz="2000" dirty="0">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 South West</a:t>
                      </a:r>
                      <a:endParaRPr lang="en-US" sz="2000">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Meat, </a:t>
                      </a:r>
                      <a:r>
                        <a:rPr lang="en-US" sz="2000" dirty="0" smtClean="0">
                          <a:effectLst/>
                          <a:latin typeface="Times New Roman" pitchFamily="18" charset="0"/>
                          <a:cs typeface="Times New Roman" pitchFamily="18" charset="0"/>
                        </a:rPr>
                        <a:t>milk, </a:t>
                      </a:r>
                      <a:r>
                        <a:rPr lang="en-US" sz="2000" dirty="0">
                          <a:effectLst/>
                          <a:latin typeface="Times New Roman" pitchFamily="18" charset="0"/>
                          <a:cs typeface="Times New Roman" pitchFamily="18" charset="0"/>
                        </a:rPr>
                        <a:t>leather</a:t>
                      </a:r>
                      <a:endParaRPr lang="en-US" sz="2000" dirty="0">
                        <a:effectLst/>
                        <a:latin typeface="Times New Roman" pitchFamily="18" charset="0"/>
                        <a:ea typeface="Calibri"/>
                        <a:cs typeface="Times New Roman" pitchFamily="18" charset="0"/>
                      </a:endParaRPr>
                    </a:p>
                  </a:txBody>
                  <a:tcPr marL="68580" marR="68580" marT="0" marB="0"/>
                </a:tc>
              </a:tr>
              <a:tr h="0">
                <a:tc>
                  <a:txBody>
                    <a:bodyPr/>
                    <a:lstStyle/>
                    <a:p>
                      <a:pPr marL="0" marR="0" algn="just">
                        <a:lnSpc>
                          <a:spcPct val="150000"/>
                        </a:lnSpc>
                        <a:spcBef>
                          <a:spcPts val="0"/>
                        </a:spcBef>
                        <a:spcAft>
                          <a:spcPts val="0"/>
                        </a:spcAft>
                      </a:pPr>
                      <a:r>
                        <a:rPr lang="en-US" sz="2000">
                          <a:effectLst/>
                          <a:latin typeface="Times New Roman" pitchFamily="18" charset="0"/>
                          <a:cs typeface="Times New Roman" pitchFamily="18" charset="0"/>
                        </a:rPr>
                        <a:t>Sheep</a:t>
                      </a:r>
                      <a:endParaRPr lang="en-US" sz="2000">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9,000 – 11,000 BC</a:t>
                      </a:r>
                    </a:p>
                    <a:p>
                      <a:pPr marL="0" marR="0" algn="just">
                        <a:lnSpc>
                          <a:spcPct val="150000"/>
                        </a:lnSpc>
                        <a:spcBef>
                          <a:spcPts val="0"/>
                        </a:spcBef>
                        <a:spcAft>
                          <a:spcPts val="0"/>
                        </a:spcAft>
                      </a:pPr>
                      <a:r>
                        <a:rPr lang="en-US" sz="2000" dirty="0">
                          <a:effectLst/>
                          <a:latin typeface="Times New Roman" pitchFamily="18" charset="0"/>
                          <a:cs typeface="Times New Roman" pitchFamily="18" charset="0"/>
                        </a:rPr>
                        <a:t> </a:t>
                      </a:r>
                      <a:endParaRPr lang="en-US" sz="2000" dirty="0">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South West Asia</a:t>
                      </a:r>
                    </a:p>
                    <a:p>
                      <a:pPr marL="0" marR="0" algn="just">
                        <a:lnSpc>
                          <a:spcPct val="150000"/>
                        </a:lnSpc>
                        <a:spcBef>
                          <a:spcPts val="0"/>
                        </a:spcBef>
                        <a:spcAft>
                          <a:spcPts val="0"/>
                        </a:spcAft>
                      </a:pPr>
                      <a:r>
                        <a:rPr lang="en-US" sz="2000">
                          <a:effectLst/>
                          <a:latin typeface="Times New Roman" pitchFamily="18" charset="0"/>
                          <a:cs typeface="Times New Roman" pitchFamily="18" charset="0"/>
                        </a:rPr>
                        <a:t> </a:t>
                      </a:r>
                      <a:endParaRPr lang="en-US" sz="2000">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Meat, milk, wool, leather, mutton &amp; lamb</a:t>
                      </a:r>
                      <a:endParaRPr lang="en-US" sz="2000" dirty="0">
                        <a:effectLst/>
                        <a:latin typeface="Times New Roman" pitchFamily="18" charset="0"/>
                        <a:ea typeface="Calibri"/>
                        <a:cs typeface="Times New Roman" pitchFamily="18" charset="0"/>
                      </a:endParaRPr>
                    </a:p>
                  </a:txBody>
                  <a:tcPr marL="68580" marR="68580" marT="0" marB="0"/>
                </a:tc>
              </a:tr>
            </a:tbl>
          </a:graphicData>
        </a:graphic>
      </p:graphicFrame>
      <p:sp>
        <p:nvSpPr>
          <p:cNvPr id="4" name="Rectangle 3"/>
          <p:cNvSpPr/>
          <p:nvPr/>
        </p:nvSpPr>
        <p:spPr>
          <a:xfrm>
            <a:off x="152400" y="152400"/>
            <a:ext cx="8839200" cy="830997"/>
          </a:xfrm>
          <a:prstGeom prst="rect">
            <a:avLst/>
          </a:prstGeom>
        </p:spPr>
        <p:txBody>
          <a:bodyPr wrap="square">
            <a:spAutoFit/>
          </a:bodyPr>
          <a:lstStyle/>
          <a:p>
            <a:pPr lvl="2"/>
            <a:r>
              <a:rPr lang="en-US" sz="2400" b="1" dirty="0">
                <a:latin typeface="Times New Roman" pitchFamily="18" charset="0"/>
                <a:cs typeface="Times New Roman" pitchFamily="18" charset="0"/>
              </a:rPr>
              <a:t>History of Livestock Domestication</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Table 1: Animal types and history of domestication</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794897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839200" cy="381000"/>
          </a:xfrm>
        </p:spPr>
        <p:txBody>
          <a:bodyPr>
            <a:noAutofit/>
          </a:bodyPr>
          <a:lstStyle/>
          <a:p>
            <a:r>
              <a:rPr lang="en-US" sz="3200" dirty="0" smtClean="0">
                <a:solidFill>
                  <a:srgbClr val="FF0000"/>
                </a:solidFill>
                <a:latin typeface="Times New Roman" pitchFamily="18" charset="0"/>
                <a:cs typeface="Times New Roman" pitchFamily="18" charset="0"/>
              </a:rPr>
              <a:t/>
            </a:r>
            <a:br>
              <a:rPr lang="en-US" sz="3200" dirty="0" smtClean="0">
                <a:solidFill>
                  <a:srgbClr val="FF0000"/>
                </a:solidFill>
                <a:latin typeface="Times New Roman" pitchFamily="18" charset="0"/>
                <a:cs typeface="Times New Roman" pitchFamily="18" charset="0"/>
              </a:rPr>
            </a:br>
            <a:r>
              <a:rPr lang="en-US" sz="3200" b="1" dirty="0" smtClean="0">
                <a:solidFill>
                  <a:srgbClr val="FF0000"/>
                </a:solidFill>
                <a:effectLst/>
                <a:latin typeface="Times New Roman" pitchFamily="18" charset="0"/>
                <a:cs typeface="Times New Roman" pitchFamily="18" charset="0"/>
              </a:rPr>
              <a:t>1.1 </a:t>
            </a:r>
            <a:r>
              <a:rPr lang="en-US" sz="3200" b="1" dirty="0">
                <a:solidFill>
                  <a:srgbClr val="FF0000"/>
                </a:solidFill>
                <a:effectLst/>
                <a:latin typeface="Times New Roman" pitchFamily="18" charset="0"/>
                <a:cs typeface="Times New Roman" pitchFamily="18" charset="0"/>
              </a:rPr>
              <a:t>The role of livestock production </a:t>
            </a:r>
            <a:r>
              <a:rPr lang="en-US" sz="3200" dirty="0">
                <a:solidFill>
                  <a:srgbClr val="FF0000"/>
                </a:solidFill>
                <a:latin typeface="Times New Roman" pitchFamily="18" charset="0"/>
                <a:cs typeface="Times New Roman" pitchFamily="18" charset="0"/>
              </a:rPr>
              <a:t/>
            </a:r>
            <a:br>
              <a:rPr lang="en-US" sz="3200" dirty="0">
                <a:solidFill>
                  <a:srgbClr val="FF0000"/>
                </a:solidFill>
                <a:latin typeface="Times New Roman" pitchFamily="18" charset="0"/>
                <a:cs typeface="Times New Roman" pitchFamily="18" charset="0"/>
              </a:rPr>
            </a:b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76200" y="609600"/>
            <a:ext cx="8915400" cy="6400800"/>
          </a:xfrm>
        </p:spPr>
        <p:txBody>
          <a:bodyPr>
            <a:normAutofit/>
          </a:bodyPr>
          <a:lstStyle/>
          <a:p>
            <a:pPr marL="514350" indent="-514350" algn="just">
              <a:buFont typeface="+mj-lt"/>
              <a:buAutoNum type="arabicPeriod"/>
            </a:pPr>
            <a:r>
              <a:rPr lang="en-US" sz="2600" dirty="0" smtClean="0">
                <a:solidFill>
                  <a:srgbClr val="00B0F0"/>
                </a:solidFill>
                <a:latin typeface="Times New Roman" pitchFamily="18" charset="0"/>
                <a:cs typeface="Times New Roman" pitchFamily="18" charset="0"/>
              </a:rPr>
              <a:t>Generating </a:t>
            </a:r>
            <a:r>
              <a:rPr lang="en-US" sz="2600" dirty="0">
                <a:solidFill>
                  <a:srgbClr val="00B0F0"/>
                </a:solidFill>
                <a:latin typeface="Times New Roman" pitchFamily="18" charset="0"/>
                <a:cs typeface="Times New Roman" pitchFamily="18" charset="0"/>
              </a:rPr>
              <a:t>income to </a:t>
            </a:r>
            <a:r>
              <a:rPr lang="en-US" sz="2600" dirty="0" smtClean="0">
                <a:solidFill>
                  <a:srgbClr val="00B0F0"/>
                </a:solidFill>
                <a:latin typeface="Times New Roman" pitchFamily="18" charset="0"/>
                <a:cs typeface="Times New Roman" pitchFamily="18" charset="0"/>
              </a:rPr>
              <a:t>farmers </a:t>
            </a:r>
            <a:r>
              <a:rPr lang="en-US" sz="2600" dirty="0" smtClean="0">
                <a:latin typeface="Times New Roman" pitchFamily="18" charset="0"/>
                <a:cs typeface="Times New Roman" pitchFamily="18" charset="0"/>
              </a:rPr>
              <a:t>(selling live animal, animal product &amp; by product, crop production…)</a:t>
            </a:r>
            <a:endParaRPr lang="en-US" sz="2600" dirty="0">
              <a:latin typeface="Times New Roman" pitchFamily="18" charset="0"/>
              <a:cs typeface="Times New Roman" pitchFamily="18" charset="0"/>
            </a:endParaRPr>
          </a:p>
          <a:p>
            <a:pPr marL="514350" indent="-514350" algn="just">
              <a:buFont typeface="+mj-lt"/>
              <a:buAutoNum type="arabicPeriod"/>
            </a:pPr>
            <a:r>
              <a:rPr lang="en-US" sz="2600" dirty="0" smtClean="0">
                <a:solidFill>
                  <a:srgbClr val="00B0F0"/>
                </a:solidFill>
                <a:latin typeface="Times New Roman" pitchFamily="18" charset="0"/>
                <a:cs typeface="Times New Roman" pitchFamily="18" charset="0"/>
              </a:rPr>
              <a:t>Creating </a:t>
            </a:r>
            <a:r>
              <a:rPr lang="en-US" sz="2600" dirty="0">
                <a:solidFill>
                  <a:srgbClr val="00B0F0"/>
                </a:solidFill>
                <a:latin typeface="Times New Roman" pitchFamily="18" charset="0"/>
                <a:cs typeface="Times New Roman" pitchFamily="18" charset="0"/>
              </a:rPr>
              <a:t>job </a:t>
            </a:r>
            <a:r>
              <a:rPr lang="en-US" sz="2600" dirty="0" smtClean="0">
                <a:solidFill>
                  <a:srgbClr val="00B0F0"/>
                </a:solidFill>
                <a:latin typeface="Times New Roman" pitchFamily="18" charset="0"/>
                <a:cs typeface="Times New Roman" pitchFamily="18" charset="0"/>
              </a:rPr>
              <a:t>opportunities</a:t>
            </a:r>
            <a:endParaRPr lang="en-US" sz="2600" dirty="0">
              <a:solidFill>
                <a:srgbClr val="00B0F0"/>
              </a:solidFill>
              <a:latin typeface="Times New Roman" pitchFamily="18" charset="0"/>
              <a:cs typeface="Times New Roman" pitchFamily="18" charset="0"/>
            </a:endParaRPr>
          </a:p>
          <a:p>
            <a:pPr marL="514350" indent="-514350" algn="just">
              <a:buFont typeface="+mj-lt"/>
              <a:buAutoNum type="arabicPeriod"/>
            </a:pPr>
            <a:r>
              <a:rPr lang="en-US" sz="2600" dirty="0" smtClean="0">
                <a:solidFill>
                  <a:srgbClr val="00B0F0"/>
                </a:solidFill>
                <a:latin typeface="Times New Roman" pitchFamily="18" charset="0"/>
                <a:cs typeface="Times New Roman" pitchFamily="18" charset="0"/>
              </a:rPr>
              <a:t>Ensuring </a:t>
            </a:r>
            <a:r>
              <a:rPr lang="en-US" sz="2600" dirty="0">
                <a:solidFill>
                  <a:srgbClr val="00B0F0"/>
                </a:solidFill>
                <a:latin typeface="Times New Roman" pitchFamily="18" charset="0"/>
                <a:cs typeface="Times New Roman" pitchFamily="18" charset="0"/>
              </a:rPr>
              <a:t>food </a:t>
            </a:r>
            <a:r>
              <a:rPr lang="en-US" sz="2600" dirty="0" smtClean="0">
                <a:solidFill>
                  <a:srgbClr val="00B0F0"/>
                </a:solidFill>
                <a:latin typeface="Times New Roman" pitchFamily="18" charset="0"/>
                <a:cs typeface="Times New Roman" pitchFamily="18" charset="0"/>
              </a:rPr>
              <a:t>security </a:t>
            </a:r>
            <a:r>
              <a:rPr lang="en-US" sz="2600" dirty="0" smtClean="0">
                <a:latin typeface="Times New Roman" pitchFamily="18" charset="0"/>
                <a:cs typeface="Times New Roman" pitchFamily="18" charset="0"/>
              </a:rPr>
              <a:t>(meat, milk, egg, crop &amp; </a:t>
            </a:r>
            <a:r>
              <a:rPr lang="en-US" sz="2600" dirty="0" err="1" smtClean="0">
                <a:latin typeface="Times New Roman" pitchFamily="18" charset="0"/>
                <a:cs typeface="Times New Roman" pitchFamily="18" charset="0"/>
              </a:rPr>
              <a:t>vege</a:t>
            </a:r>
            <a:r>
              <a:rPr lang="en-US" sz="2600" dirty="0" smtClean="0">
                <a:latin typeface="Times New Roman" pitchFamily="18" charset="0"/>
                <a:cs typeface="Times New Roman" pitchFamily="18" charset="0"/>
              </a:rPr>
              <a:t>. production </a:t>
            </a:r>
            <a:endParaRPr lang="en-US" sz="2600" dirty="0">
              <a:latin typeface="Times New Roman" pitchFamily="18" charset="0"/>
              <a:cs typeface="Times New Roman" pitchFamily="18" charset="0"/>
            </a:endParaRPr>
          </a:p>
          <a:p>
            <a:pPr marL="514350" indent="-514350" algn="just">
              <a:buFont typeface="+mj-lt"/>
              <a:buAutoNum type="arabicPeriod"/>
            </a:pPr>
            <a:r>
              <a:rPr lang="en-US" sz="2600" dirty="0" smtClean="0">
                <a:solidFill>
                  <a:srgbClr val="00B0F0"/>
                </a:solidFill>
                <a:latin typeface="Times New Roman" pitchFamily="18" charset="0"/>
                <a:cs typeface="Times New Roman" pitchFamily="18" charset="0"/>
              </a:rPr>
              <a:t>Providing services </a:t>
            </a:r>
            <a:r>
              <a:rPr lang="en-US" sz="2600" dirty="0" smtClean="0">
                <a:latin typeface="Times New Roman" pitchFamily="18" charset="0"/>
                <a:cs typeface="Times New Roman" pitchFamily="18" charset="0"/>
              </a:rPr>
              <a:t>(traction, transport…</a:t>
            </a:r>
          </a:p>
          <a:p>
            <a:pPr marL="514350" indent="-514350" algn="just">
              <a:buFont typeface="+mj-lt"/>
              <a:buAutoNum type="arabicPeriod"/>
            </a:pPr>
            <a:r>
              <a:rPr lang="en-US" sz="2600" dirty="0" smtClean="0">
                <a:solidFill>
                  <a:srgbClr val="00B0F0"/>
                </a:solidFill>
                <a:latin typeface="Times New Roman" pitchFamily="18" charset="0"/>
                <a:cs typeface="Times New Roman" pitchFamily="18" charset="0"/>
              </a:rPr>
              <a:t>Asset </a:t>
            </a:r>
            <a:r>
              <a:rPr lang="en-US" sz="2600" dirty="0">
                <a:solidFill>
                  <a:srgbClr val="00B0F0"/>
                </a:solidFill>
                <a:latin typeface="Times New Roman" pitchFamily="18" charset="0"/>
                <a:cs typeface="Times New Roman" pitchFamily="18" charset="0"/>
              </a:rPr>
              <a:t>and security function</a:t>
            </a:r>
          </a:p>
          <a:p>
            <a:pPr lvl="1" algn="just">
              <a:buFont typeface="Wingdings" pitchFamily="2" charset="2"/>
              <a:buChar char="ü"/>
            </a:pPr>
            <a:r>
              <a:rPr lang="en-US" sz="2600" b="1" dirty="0">
                <a:latin typeface="Times New Roman" pitchFamily="18" charset="0"/>
                <a:cs typeface="Times New Roman" pitchFamily="18" charset="0"/>
              </a:rPr>
              <a:t> Asset-  </a:t>
            </a:r>
            <a:r>
              <a:rPr lang="en-US" sz="2600" dirty="0">
                <a:latin typeface="Times New Roman" pitchFamily="18" charset="0"/>
                <a:cs typeface="Times New Roman" pitchFamily="18" charset="0"/>
              </a:rPr>
              <a:t>(act as a kind of savings account by being a relatively safe and durable form of storing wealth). </a:t>
            </a:r>
          </a:p>
          <a:p>
            <a:pPr lvl="1" algn="just">
              <a:buFont typeface="Wingdings" pitchFamily="2" charset="2"/>
              <a:buChar char="ü"/>
            </a:pPr>
            <a:r>
              <a:rPr lang="en-US" sz="2600" b="1" dirty="0">
                <a:latin typeface="Times New Roman" pitchFamily="18" charset="0"/>
                <a:cs typeface="Times New Roman" pitchFamily="18" charset="0"/>
              </a:rPr>
              <a:t>Security</a:t>
            </a:r>
            <a:r>
              <a:rPr lang="en-US" sz="2600" dirty="0">
                <a:latin typeface="Times New Roman" pitchFamily="18" charset="0"/>
                <a:cs typeface="Times New Roman" pitchFamily="18" charset="0"/>
              </a:rPr>
              <a:t> - Buffer unpredicted risks (generate immediate income)</a:t>
            </a:r>
          </a:p>
          <a:p>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130D158-B4D2-4C2B-8013-152FE864FA6F}" type="slidenum">
              <a:rPr lang="en-US" smtClean="0"/>
              <a:pPr/>
              <a:t>15</a:t>
            </a:fld>
            <a:endParaRPr lang="en-US"/>
          </a:p>
        </p:txBody>
      </p:sp>
    </p:spTree>
    <p:extLst>
      <p:ext uri="{BB962C8B-B14F-4D97-AF65-F5344CB8AC3E}">
        <p14:creationId xmlns="" xmlns:p14="http://schemas.microsoft.com/office/powerpoint/2010/main" val="407443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3">
                                            <p:txEl>
                                              <p:pRg st="5" end="5"/>
                                            </p:tx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763000" cy="6248400"/>
          </a:xfrm>
        </p:spPr>
        <p:txBody>
          <a:bodyPr>
            <a:normAutofit/>
          </a:bodyPr>
          <a:lstStyle/>
          <a:p>
            <a:pPr marL="82296" indent="0">
              <a:buNone/>
            </a:pPr>
            <a:r>
              <a:rPr lang="en-US" sz="2800" dirty="0" smtClean="0">
                <a:solidFill>
                  <a:srgbClr val="0000FF"/>
                </a:solidFill>
                <a:latin typeface="Arial Black" pitchFamily="34" charset="0"/>
                <a:sym typeface="Wingdings" pitchFamily="2" charset="2"/>
              </a:rPr>
              <a:t>6.</a:t>
            </a:r>
            <a:r>
              <a:rPr lang="en-US" sz="2800" dirty="0" smtClean="0">
                <a:latin typeface="Arial Black" pitchFamily="34" charset="0"/>
                <a:sym typeface="Wingdings" pitchFamily="2" charset="2"/>
              </a:rPr>
              <a:t> </a:t>
            </a:r>
            <a:r>
              <a:rPr lang="en-US" sz="2800"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Social </a:t>
            </a:r>
            <a:r>
              <a:rPr lang="en-US" sz="2800" b="1" dirty="0">
                <a:latin typeface="Times New Roman" pitchFamily="18" charset="0"/>
                <a:cs typeface="Times New Roman" pitchFamily="18" charset="0"/>
              </a:rPr>
              <a:t>and cultural functions</a:t>
            </a:r>
          </a:p>
          <a:p>
            <a:pPr lvl="2">
              <a:buFont typeface="Wingdings" pitchFamily="2" charset="2"/>
              <a:buChar char="§"/>
            </a:pPr>
            <a:r>
              <a:rPr lang="en-US" dirty="0">
                <a:solidFill>
                  <a:srgbClr val="00B0F0"/>
                </a:solidFill>
                <a:latin typeface="Times New Roman" pitchFamily="18" charset="0"/>
                <a:cs typeface="Times New Roman" pitchFamily="18" charset="0"/>
              </a:rPr>
              <a:t>bride price</a:t>
            </a:r>
          </a:p>
          <a:p>
            <a:pPr lvl="2">
              <a:buFont typeface="Wingdings" pitchFamily="2" charset="2"/>
              <a:buChar char="§"/>
            </a:pPr>
            <a:r>
              <a:rPr lang="en-US" dirty="0">
                <a:solidFill>
                  <a:srgbClr val="00B0F0"/>
                </a:solidFill>
                <a:latin typeface="Times New Roman" pitchFamily="18" charset="0"/>
                <a:cs typeface="Times New Roman" pitchFamily="18" charset="0"/>
              </a:rPr>
              <a:t>aesthetic value </a:t>
            </a:r>
            <a:r>
              <a:rPr lang="en-US" dirty="0">
                <a:latin typeface="Times New Roman" pitchFamily="18" charset="0"/>
                <a:cs typeface="Times New Roman" pitchFamily="18" charset="0"/>
              </a:rPr>
              <a:t>(long horns and racing capabilities)</a:t>
            </a:r>
          </a:p>
          <a:p>
            <a:pPr lvl="2">
              <a:buFont typeface="Wingdings" pitchFamily="2" charset="2"/>
              <a:buChar char="§"/>
            </a:pPr>
            <a:r>
              <a:rPr lang="en-US" dirty="0" smtClean="0">
                <a:solidFill>
                  <a:srgbClr val="00B0F0"/>
                </a:solidFill>
                <a:latin typeface="Times New Roman" pitchFamily="18" charset="0"/>
                <a:cs typeface="Times New Roman" pitchFamily="18" charset="0"/>
              </a:rPr>
              <a:t>Prestige</a:t>
            </a:r>
            <a:r>
              <a:rPr lang="en-US" dirty="0" smtClean="0">
                <a:latin typeface="Times New Roman" pitchFamily="18" charset="0"/>
                <a:cs typeface="Times New Roman" pitchFamily="18" charset="0"/>
              </a:rPr>
              <a:t> (status </a:t>
            </a:r>
            <a:r>
              <a:rPr lang="en-US" dirty="0" smtClean="0">
                <a:latin typeface="Times New Roman" pitchFamily="18" charset="0"/>
                <a:cs typeface="Times New Roman" pitchFamily="18" charset="0"/>
              </a:rPr>
              <a:t>measure) </a:t>
            </a:r>
            <a:endParaRPr lang="en-US" dirty="0">
              <a:latin typeface="Times New Roman" pitchFamily="18" charset="0"/>
              <a:cs typeface="Times New Roman" pitchFamily="18" charset="0"/>
            </a:endParaRPr>
          </a:p>
          <a:p>
            <a:pPr marL="82296" indent="0">
              <a:buNone/>
            </a:pPr>
            <a:r>
              <a:rPr lang="en-US" sz="2800" dirty="0" smtClean="0">
                <a:solidFill>
                  <a:srgbClr val="0000FF"/>
                </a:solidFill>
                <a:latin typeface="Arial Black" pitchFamily="34" charset="0"/>
                <a:sym typeface="Wingdings" pitchFamily="2" charset="2"/>
              </a:rPr>
              <a:t>7.</a:t>
            </a:r>
            <a:r>
              <a:rPr lang="en-US" sz="2800" dirty="0" smtClean="0">
                <a:latin typeface="Arial Black" pitchFamily="34" charset="0"/>
                <a:sym typeface="Wingdings" pitchFamily="2" charset="2"/>
              </a:rPr>
              <a:t> </a:t>
            </a:r>
            <a:r>
              <a:rPr lang="en-US" sz="2800" b="1" dirty="0" smtClean="0">
                <a:latin typeface="Times New Roman" pitchFamily="18" charset="0"/>
                <a:cs typeface="Times New Roman" pitchFamily="18" charset="0"/>
              </a:rPr>
              <a:t>Supply </a:t>
            </a:r>
            <a:r>
              <a:rPr lang="en-US" sz="2800" b="1" dirty="0">
                <a:latin typeface="Times New Roman" pitchFamily="18" charset="0"/>
                <a:cs typeface="Times New Roman" pitchFamily="18" charset="0"/>
              </a:rPr>
              <a:t>of industrial raw material</a:t>
            </a:r>
          </a:p>
          <a:p>
            <a:pPr lvl="3">
              <a:buFont typeface="Wingdings" pitchFamily="2" charset="2"/>
              <a:buChar char="ü"/>
            </a:pPr>
            <a:r>
              <a:rPr lang="en-US" sz="2800" dirty="0">
                <a:latin typeface="Times New Roman" pitchFamily="18" charset="0"/>
                <a:cs typeface="Times New Roman" pitchFamily="18" charset="0"/>
              </a:rPr>
              <a:t>H</a:t>
            </a:r>
            <a:r>
              <a:rPr lang="en-US" sz="2800" dirty="0" smtClean="0">
                <a:latin typeface="Times New Roman" pitchFamily="18" charset="0"/>
                <a:cs typeface="Times New Roman" pitchFamily="18" charset="0"/>
              </a:rPr>
              <a:t>ides and skin</a:t>
            </a:r>
            <a:endParaRPr lang="en-US" sz="2800" dirty="0">
              <a:latin typeface="Times New Roman" pitchFamily="18" charset="0"/>
              <a:cs typeface="Times New Roman" pitchFamily="18" charset="0"/>
            </a:endParaRPr>
          </a:p>
          <a:p>
            <a:pPr lvl="3">
              <a:buFont typeface="Wingdings" pitchFamily="2" charset="2"/>
              <a:buChar char="ü"/>
            </a:pPr>
            <a:r>
              <a:rPr lang="en-US" sz="2800" dirty="0" smtClean="0">
                <a:latin typeface="Times New Roman" pitchFamily="18" charset="0"/>
                <a:cs typeface="Times New Roman" pitchFamily="18" charset="0"/>
              </a:rPr>
              <a:t>Fiber /wool</a:t>
            </a:r>
            <a:endParaRPr lang="en-US" sz="2800" dirty="0">
              <a:latin typeface="Times New Roman" pitchFamily="18" charset="0"/>
              <a:cs typeface="Times New Roman" pitchFamily="18" charset="0"/>
            </a:endParaRPr>
          </a:p>
          <a:p>
            <a:pPr lvl="3">
              <a:buFont typeface="Wingdings" pitchFamily="2" charset="2"/>
              <a:buChar char="ü"/>
            </a:pPr>
            <a:r>
              <a:rPr lang="en-US" sz="2800" dirty="0" smtClean="0">
                <a:latin typeface="Times New Roman" pitchFamily="18" charset="0"/>
                <a:cs typeface="Times New Roman" pitchFamily="18" charset="0"/>
              </a:rPr>
              <a:t>Fertilizer</a:t>
            </a:r>
          </a:p>
          <a:p>
            <a:pPr marL="82296" indent="0">
              <a:buNone/>
            </a:pPr>
            <a:r>
              <a:rPr lang="en-US" sz="2800" dirty="0" smtClean="0">
                <a:latin typeface="Arial Black" pitchFamily="34" charset="0"/>
                <a:sym typeface="Wingdings" pitchFamily="2" charset="2"/>
              </a:rPr>
              <a:t>8. </a:t>
            </a:r>
            <a:r>
              <a:rPr lang="en-US" sz="2800" dirty="0" smtClean="0">
                <a:latin typeface="Times New Roman" pitchFamily="18" charset="0"/>
                <a:cs typeface="Times New Roman" pitchFamily="18" charset="0"/>
              </a:rPr>
              <a:t>Poverty reduction</a:t>
            </a:r>
          </a:p>
          <a:p>
            <a:pPr marL="82296" indent="0">
              <a:buNone/>
            </a:pPr>
            <a:r>
              <a:rPr lang="en-US" sz="2800" b="1" dirty="0" smtClean="0">
                <a:latin typeface="Times New Roman" pitchFamily="18" charset="0"/>
                <a:cs typeface="Times New Roman" pitchFamily="18" charset="0"/>
              </a:rPr>
              <a:t>9</a:t>
            </a:r>
            <a:r>
              <a:rPr lang="en-US" sz="2800" dirty="0" smtClean="0">
                <a:latin typeface="Times New Roman" pitchFamily="18" charset="0"/>
                <a:cs typeface="Times New Roman" pitchFamily="18" charset="0"/>
              </a:rPr>
              <a:t>. Sources </a:t>
            </a:r>
            <a:r>
              <a:rPr lang="en-US" sz="2800" dirty="0">
                <a:latin typeface="Times New Roman" pitchFamily="18" charset="0"/>
                <a:cs typeface="Times New Roman" pitchFamily="18" charset="0"/>
              </a:rPr>
              <a:t>of natural fertilizer and fuel</a:t>
            </a:r>
          </a:p>
          <a:p>
            <a:pPr marL="402336" lvl="1" indent="0">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130D158-B4D2-4C2B-8013-152FE864FA6F}" type="slidenum">
              <a:rPr lang="en-US" smtClean="0"/>
              <a:pPr/>
              <a:t>16</a:t>
            </a:fld>
            <a:endParaRPr lang="en-US"/>
          </a:p>
        </p:txBody>
      </p:sp>
    </p:spTree>
    <p:extLst>
      <p:ext uri="{BB962C8B-B14F-4D97-AF65-F5344CB8AC3E}">
        <p14:creationId xmlns="" xmlns:p14="http://schemas.microsoft.com/office/powerpoint/2010/main" val="409840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3">
                                            <p:txEl>
                                              <p:pRg st="6" end="6"/>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p:cTn id="4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p:cTn id="5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p:cTn id="58"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30D158-B4D2-4C2B-8013-152FE864FA6F}" type="slidenum">
              <a:rPr lang="en-US" smtClean="0"/>
              <a:pPr/>
              <a:t>17</a:t>
            </a:fld>
            <a:endParaRPr lang="en-US"/>
          </a:p>
        </p:txBody>
      </p:sp>
      <p:sp>
        <p:nvSpPr>
          <p:cNvPr id="5" name="Rectangle 4"/>
          <p:cNvSpPr/>
          <p:nvPr/>
        </p:nvSpPr>
        <p:spPr>
          <a:xfrm>
            <a:off x="152400" y="228600"/>
            <a:ext cx="8763000" cy="5693866"/>
          </a:xfrm>
          <a:prstGeom prst="rect">
            <a:avLst/>
          </a:prstGeom>
        </p:spPr>
        <p:txBody>
          <a:bodyPr wrap="square">
            <a:spAutoFit/>
          </a:bodyPr>
          <a:lstStyle/>
          <a:p>
            <a:pPr lvl="0" algn="just"/>
            <a:r>
              <a:rPr lang="en-US" sz="2400" b="1" dirty="0" smtClean="0">
                <a:solidFill>
                  <a:srgbClr val="C00000"/>
                </a:solidFill>
                <a:latin typeface="Times New Roman" pitchFamily="18" charset="0"/>
                <a:cs typeface="Times New Roman" pitchFamily="18" charset="0"/>
              </a:rPr>
              <a:t>10. Foreign currency</a:t>
            </a:r>
          </a:p>
          <a:p>
            <a:pPr marL="800100" lvl="1" indent="-342900" algn="just">
              <a:buFont typeface="Wingdings" pitchFamily="2" charset="2"/>
              <a:buChar char="§"/>
            </a:pPr>
            <a:r>
              <a:rPr lang="en-US" sz="2400" dirty="0" smtClean="0">
                <a:latin typeface="Times New Roman" pitchFamily="18" charset="0"/>
                <a:cs typeface="Times New Roman" pitchFamily="18" charset="0"/>
              </a:rPr>
              <a:t>livestock </a:t>
            </a:r>
            <a:r>
              <a:rPr lang="en-US" sz="2400" dirty="0">
                <a:latin typeface="Times New Roman" pitchFamily="18" charset="0"/>
                <a:cs typeface="Times New Roman" pitchFamily="18" charset="0"/>
              </a:rPr>
              <a:t>also play a significant role in producing </a:t>
            </a:r>
            <a:r>
              <a:rPr lang="en-US" sz="2400" b="1" dirty="0">
                <a:latin typeface="Times New Roman" pitchFamily="18" charset="0"/>
                <a:cs typeface="Times New Roman" pitchFamily="18" charset="0"/>
              </a:rPr>
              <a:t>export commodities</a:t>
            </a:r>
            <a:r>
              <a:rPr lang="en-US" sz="2400" dirty="0">
                <a:latin typeface="Times New Roman" pitchFamily="18" charset="0"/>
                <a:cs typeface="Times New Roman" pitchFamily="18" charset="0"/>
              </a:rPr>
              <a:t> such as </a:t>
            </a:r>
            <a:endParaRPr lang="en-US" sz="2400" dirty="0" smtClean="0">
              <a:latin typeface="Times New Roman" pitchFamily="18" charset="0"/>
              <a:cs typeface="Times New Roman" pitchFamily="18" charset="0"/>
            </a:endParaRPr>
          </a:p>
          <a:p>
            <a:pPr marL="800100" lvl="1" indent="-342900" algn="just">
              <a:buFont typeface="Wingdings" pitchFamily="2" charset="2"/>
              <a:buChar char="§"/>
            </a:pPr>
            <a:r>
              <a:rPr lang="en-US" sz="2400" dirty="0" smtClean="0">
                <a:solidFill>
                  <a:srgbClr val="00B0F0"/>
                </a:solidFill>
                <a:latin typeface="Times New Roman" pitchFamily="18" charset="0"/>
                <a:cs typeface="Times New Roman" pitchFamily="18" charset="0"/>
              </a:rPr>
              <a:t>hides </a:t>
            </a:r>
            <a:r>
              <a:rPr lang="en-US" sz="2400" dirty="0">
                <a:solidFill>
                  <a:srgbClr val="00B0F0"/>
                </a:solidFill>
                <a:latin typeface="Times New Roman" pitchFamily="18" charset="0"/>
                <a:cs typeface="Times New Roman" pitchFamily="18" charset="0"/>
              </a:rPr>
              <a:t>and skins, </a:t>
            </a:r>
            <a:endParaRPr lang="en-US" sz="2400" dirty="0" smtClean="0">
              <a:solidFill>
                <a:srgbClr val="00B0F0"/>
              </a:solidFill>
              <a:latin typeface="Times New Roman" pitchFamily="18" charset="0"/>
              <a:cs typeface="Times New Roman" pitchFamily="18" charset="0"/>
            </a:endParaRPr>
          </a:p>
          <a:p>
            <a:pPr marL="800100" lvl="1" indent="-342900" algn="just">
              <a:buFont typeface="Wingdings" pitchFamily="2" charset="2"/>
              <a:buChar char="§"/>
            </a:pPr>
            <a:r>
              <a:rPr lang="en-US" sz="2400" dirty="0" smtClean="0">
                <a:solidFill>
                  <a:srgbClr val="00B0F0"/>
                </a:solidFill>
                <a:latin typeface="Times New Roman" pitchFamily="18" charset="0"/>
                <a:cs typeface="Times New Roman" pitchFamily="18" charset="0"/>
              </a:rPr>
              <a:t>live </a:t>
            </a:r>
            <a:r>
              <a:rPr lang="en-US" sz="2400" dirty="0">
                <a:solidFill>
                  <a:srgbClr val="00B0F0"/>
                </a:solidFill>
                <a:latin typeface="Times New Roman" pitchFamily="18" charset="0"/>
                <a:cs typeface="Times New Roman" pitchFamily="18" charset="0"/>
              </a:rPr>
              <a:t>animals, </a:t>
            </a:r>
            <a:endParaRPr lang="en-US" sz="2400" dirty="0" smtClean="0">
              <a:solidFill>
                <a:srgbClr val="00B0F0"/>
              </a:solidFill>
              <a:latin typeface="Times New Roman" pitchFamily="18" charset="0"/>
              <a:cs typeface="Times New Roman" pitchFamily="18" charset="0"/>
            </a:endParaRPr>
          </a:p>
          <a:p>
            <a:pPr marL="800100" lvl="1" indent="-342900" algn="just">
              <a:buFont typeface="Wingdings" pitchFamily="2" charset="2"/>
              <a:buChar char="§"/>
            </a:pPr>
            <a:r>
              <a:rPr lang="en-US" sz="2400" dirty="0" smtClean="0">
                <a:solidFill>
                  <a:srgbClr val="00B0F0"/>
                </a:solidFill>
                <a:latin typeface="Times New Roman" pitchFamily="18" charset="0"/>
                <a:cs typeface="Times New Roman" pitchFamily="18" charset="0"/>
              </a:rPr>
              <a:t>meat</a:t>
            </a:r>
            <a:r>
              <a:rPr lang="en-US" sz="2400" dirty="0">
                <a:solidFill>
                  <a:srgbClr val="00B0F0"/>
                </a:solidFill>
                <a:latin typeface="Times New Roman" pitchFamily="18" charset="0"/>
                <a:cs typeface="Times New Roman" pitchFamily="18" charset="0"/>
              </a:rPr>
              <a:t>, </a:t>
            </a:r>
            <a:endParaRPr lang="en-US" sz="2400" dirty="0" smtClean="0">
              <a:solidFill>
                <a:srgbClr val="00B0F0"/>
              </a:solidFill>
              <a:latin typeface="Times New Roman" pitchFamily="18" charset="0"/>
              <a:cs typeface="Times New Roman" pitchFamily="18" charset="0"/>
            </a:endParaRPr>
          </a:p>
          <a:p>
            <a:pPr marL="800100" lvl="1" indent="-342900" algn="just">
              <a:buFont typeface="Wingdings" pitchFamily="2" charset="2"/>
              <a:buChar char="§"/>
            </a:pPr>
            <a:r>
              <a:rPr lang="en-US" sz="2400" dirty="0" smtClean="0">
                <a:solidFill>
                  <a:srgbClr val="00B0F0"/>
                </a:solidFill>
                <a:latin typeface="Times New Roman" pitchFamily="18" charset="0"/>
                <a:cs typeface="Times New Roman" pitchFamily="18" charset="0"/>
              </a:rPr>
              <a:t>honey</a:t>
            </a:r>
            <a:r>
              <a:rPr lang="en-US" sz="2400" dirty="0">
                <a:solidFill>
                  <a:srgbClr val="00B0F0"/>
                </a:solidFill>
                <a:latin typeface="Times New Roman" pitchFamily="18" charset="0"/>
                <a:cs typeface="Times New Roman" pitchFamily="18" charset="0"/>
              </a:rPr>
              <a:t>, beeswax </a:t>
            </a:r>
            <a:r>
              <a:rPr lang="en-US" sz="2400" dirty="0">
                <a:latin typeface="Times New Roman" pitchFamily="18" charset="0"/>
                <a:cs typeface="Times New Roman" pitchFamily="18" charset="0"/>
              </a:rPr>
              <a:t>to earn foreign exchange to the country. </a:t>
            </a:r>
            <a:endParaRPr lang="en-US" sz="2400" dirty="0" smtClean="0">
              <a:latin typeface="Times New Roman" pitchFamily="18" charset="0"/>
              <a:cs typeface="Times New Roman" pitchFamily="18" charset="0"/>
            </a:endParaRPr>
          </a:p>
          <a:p>
            <a:pPr marL="800100" lvl="1" indent="-342900" algn="just">
              <a:buFont typeface="Wingdings" pitchFamily="2" charset="2"/>
              <a:buChar char="§"/>
            </a:pPr>
            <a:endParaRPr lang="en-US" sz="1400" dirty="0">
              <a:latin typeface="Times New Roman" pitchFamily="18" charset="0"/>
              <a:cs typeface="Times New Roman" pitchFamily="18" charset="0"/>
            </a:endParaRPr>
          </a:p>
          <a:p>
            <a:pPr algn="just"/>
            <a:r>
              <a:rPr lang="en-US" sz="2400" b="1" dirty="0" smtClean="0">
                <a:solidFill>
                  <a:srgbClr val="C00000"/>
                </a:solidFill>
                <a:latin typeface="Times New Roman" pitchFamily="18" charset="0"/>
                <a:cs typeface="Times New Roman" pitchFamily="18" charset="0"/>
              </a:rPr>
              <a:t>11. Source </a:t>
            </a:r>
            <a:r>
              <a:rPr lang="en-US" sz="2400" b="1" dirty="0">
                <a:solidFill>
                  <a:srgbClr val="C00000"/>
                </a:solidFill>
                <a:latin typeface="Times New Roman" pitchFamily="18" charset="0"/>
                <a:cs typeface="Times New Roman" pitchFamily="18" charset="0"/>
              </a:rPr>
              <a:t>of employment</a:t>
            </a:r>
            <a:r>
              <a:rPr lang="en-US" sz="2400" dirty="0">
                <a:solidFill>
                  <a:srgbClr val="C00000"/>
                </a:solidFill>
                <a:latin typeface="Times New Roman" pitchFamily="18" charset="0"/>
                <a:cs typeface="Times New Roman" pitchFamily="18" charset="0"/>
              </a:rPr>
              <a:t>: </a:t>
            </a:r>
            <a:endParaRPr lang="en-US" sz="2400" dirty="0" smtClean="0">
              <a:solidFill>
                <a:srgbClr val="C00000"/>
              </a:solidFill>
              <a:latin typeface="Times New Roman" pitchFamily="18" charset="0"/>
              <a:cs typeface="Times New Roman" pitchFamily="18" charset="0"/>
            </a:endParaRPr>
          </a:p>
          <a:p>
            <a:pPr algn="just"/>
            <a:endParaRPr lang="en-US" sz="1400" dirty="0" smtClean="0">
              <a:solidFill>
                <a:srgbClr val="00B0F0"/>
              </a:solidFill>
              <a:latin typeface="Times New Roman" pitchFamily="18" charset="0"/>
              <a:cs typeface="Times New Roman" pitchFamily="18" charset="0"/>
            </a:endParaRPr>
          </a:p>
          <a:p>
            <a:pPr marL="800100" lvl="1" indent="-342900" algn="just">
              <a:buFont typeface="Wingdings" pitchFamily="2" charset="2"/>
              <a:buChar char="§"/>
            </a:pPr>
            <a:r>
              <a:rPr lang="en-US" sz="2400" dirty="0" smtClean="0">
                <a:latin typeface="Times New Roman" pitchFamily="18" charset="0"/>
                <a:cs typeface="Times New Roman" pitchFamily="18" charset="0"/>
              </a:rPr>
              <a:t>Some </a:t>
            </a:r>
            <a:r>
              <a:rPr lang="en-US" sz="2400" dirty="0">
                <a:latin typeface="Times New Roman" pitchFamily="18" charset="0"/>
                <a:cs typeface="Times New Roman" pitchFamily="18" charset="0"/>
              </a:rPr>
              <a:t>of the livestock (</a:t>
            </a:r>
            <a:r>
              <a:rPr lang="en-US" sz="2400" dirty="0">
                <a:solidFill>
                  <a:srgbClr val="00B0F0"/>
                </a:solidFill>
                <a:latin typeface="Times New Roman" pitchFamily="18" charset="0"/>
                <a:cs typeface="Times New Roman" pitchFamily="18" charset="0"/>
              </a:rPr>
              <a:t>dairy, the meat sectors and small scale processing and marketing </a:t>
            </a:r>
            <a:r>
              <a:rPr lang="en-US" sz="2400" dirty="0" smtClean="0">
                <a:latin typeface="Times New Roman" pitchFamily="18" charset="0"/>
                <a:cs typeface="Times New Roman" pitchFamily="18" charset="0"/>
              </a:rPr>
              <a:t>etc.) </a:t>
            </a:r>
            <a:r>
              <a:rPr lang="en-US" sz="2400" dirty="0">
                <a:latin typeface="Times New Roman" pitchFamily="18" charset="0"/>
                <a:cs typeface="Times New Roman" pitchFamily="18" charset="0"/>
              </a:rPr>
              <a:t>enterprises are </a:t>
            </a:r>
            <a:r>
              <a:rPr lang="en-US" sz="2400" b="1" dirty="0">
                <a:latin typeface="Times New Roman" pitchFamily="18" charset="0"/>
                <a:cs typeface="Times New Roman" pitchFamily="18" charset="0"/>
              </a:rPr>
              <a:t>labor intensive</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800100" lvl="1" indent="-342900" algn="just">
              <a:buFont typeface="Wingdings" pitchFamily="2" charset="2"/>
              <a:buChar char="§"/>
            </a:pPr>
            <a:endParaRPr lang="en-US" sz="2400" dirty="0" smtClean="0">
              <a:latin typeface="Times New Roman" pitchFamily="18" charset="0"/>
              <a:cs typeface="Times New Roman" pitchFamily="18" charset="0"/>
            </a:endParaRPr>
          </a:p>
          <a:p>
            <a:pPr marL="800100" lvl="1" indent="-342900" algn="just">
              <a:buFont typeface="Wingdings" pitchFamily="2" charset="2"/>
              <a:buChar char="§"/>
            </a:pPr>
            <a:r>
              <a:rPr lang="en-US" sz="2400" dirty="0" smtClean="0">
                <a:latin typeface="Times New Roman" pitchFamily="18" charset="0"/>
                <a:cs typeface="Times New Roman" pitchFamily="18" charset="0"/>
              </a:rPr>
              <a:t>Backyard </a:t>
            </a:r>
            <a:r>
              <a:rPr lang="en-US" sz="2400" dirty="0">
                <a:solidFill>
                  <a:srgbClr val="00B0F0"/>
                </a:solidFill>
                <a:latin typeface="Times New Roman" pitchFamily="18" charset="0"/>
                <a:cs typeface="Times New Roman" pitchFamily="18" charset="0"/>
              </a:rPr>
              <a:t>goat, sheep and poultry </a:t>
            </a:r>
            <a:r>
              <a:rPr lang="en-US" sz="2400" dirty="0">
                <a:latin typeface="Times New Roman" pitchFamily="18" charset="0"/>
                <a:cs typeface="Times New Roman" pitchFamily="18" charset="0"/>
              </a:rPr>
              <a:t>are an important sources of work for </a:t>
            </a:r>
            <a:r>
              <a:rPr lang="en-US" sz="2400" dirty="0">
                <a:solidFill>
                  <a:srgbClr val="00B0F0"/>
                </a:solidFill>
                <a:latin typeface="Times New Roman" pitchFamily="18" charset="0"/>
                <a:cs typeface="Times New Roman" pitchFamily="18" charset="0"/>
              </a:rPr>
              <a:t>landless households especially women and children</a:t>
            </a:r>
            <a:r>
              <a:rPr lang="en-US" sz="2400" dirty="0">
                <a:latin typeface="Times New Roman" pitchFamily="18" charset="0"/>
                <a:cs typeface="Times New Roman" pitchFamily="18" charset="0"/>
              </a:rPr>
              <a:t>.</a:t>
            </a:r>
          </a:p>
          <a:p>
            <a:pPr marL="800100" lvl="1" indent="-342900" algn="just">
              <a:buFont typeface="Wingdings" pitchFamily="2" charset="2"/>
              <a:buChar char="§"/>
            </a:pP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918708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248400"/>
          </a:xfrm>
          <a:ln>
            <a:noFill/>
          </a:ln>
        </p:spPr>
        <p:txBody>
          <a:bodyPr>
            <a:normAutofit/>
          </a:bodyPr>
          <a:lstStyle/>
          <a:p>
            <a:pPr>
              <a:buFont typeface="Wingdings" pitchFamily="2" charset="2"/>
              <a:buChar char="ü"/>
            </a:pPr>
            <a:r>
              <a:rPr lang="en-US" sz="2800" b="1" dirty="0" smtClean="0">
                <a:latin typeface="Times New Roman" pitchFamily="18" charset="0"/>
                <a:cs typeface="Times New Roman" pitchFamily="18" charset="0"/>
              </a:rPr>
              <a:t>The </a:t>
            </a:r>
            <a:r>
              <a:rPr lang="en-US" sz="2800" dirty="0" smtClean="0">
                <a:latin typeface="Times New Roman"/>
              </a:rPr>
              <a:t>Livestock </a:t>
            </a:r>
            <a:r>
              <a:rPr lang="en-US" sz="2800" b="1" dirty="0" smtClean="0">
                <a:latin typeface="Times New Roman" pitchFamily="18" charset="0"/>
                <a:cs typeface="Times New Roman" pitchFamily="18" charset="0"/>
              </a:rPr>
              <a:t>subsector </a:t>
            </a:r>
            <a:r>
              <a:rPr lang="en-US" sz="2800" b="1" dirty="0">
                <a:latin typeface="Times New Roman" pitchFamily="18" charset="0"/>
                <a:cs typeface="Times New Roman" pitchFamily="18" charset="0"/>
              </a:rPr>
              <a:t>contributes </a:t>
            </a:r>
            <a:r>
              <a:rPr lang="en-US" sz="2800" b="1" dirty="0" smtClean="0">
                <a:latin typeface="Times New Roman" pitchFamily="18" charset="0"/>
                <a:cs typeface="Times New Roman" pitchFamily="18" charset="0"/>
              </a:rPr>
              <a:t>about</a:t>
            </a:r>
          </a:p>
          <a:p>
            <a:pPr marL="939546" lvl="1" indent="-457200" algn="just">
              <a:buFont typeface="Wingdings" pitchFamily="2" charset="2"/>
              <a:buChar char="§"/>
            </a:pPr>
            <a:r>
              <a:rPr lang="en-US" dirty="0" smtClean="0">
                <a:latin typeface="Times New Roman" pitchFamily="18" charset="0"/>
                <a:cs typeface="Times New Roman" pitchFamily="18" charset="0"/>
              </a:rPr>
              <a:t>17% </a:t>
            </a:r>
            <a:r>
              <a:rPr lang="en-US" dirty="0">
                <a:latin typeface="Times New Roman" pitchFamily="18" charset="0"/>
                <a:cs typeface="Times New Roman" pitchFamily="18" charset="0"/>
              </a:rPr>
              <a:t>of the national GDP and </a:t>
            </a:r>
            <a:endParaRPr lang="en-US" dirty="0" smtClean="0">
              <a:latin typeface="Times New Roman" pitchFamily="18" charset="0"/>
              <a:cs typeface="Times New Roman" pitchFamily="18" charset="0"/>
            </a:endParaRPr>
          </a:p>
          <a:p>
            <a:pPr marL="939546" lvl="1" indent="-457200" algn="just">
              <a:buFont typeface="Wingdings" pitchFamily="2" charset="2"/>
              <a:buChar char="§"/>
            </a:pPr>
            <a:r>
              <a:rPr lang="en-US" dirty="0" smtClean="0">
                <a:latin typeface="Times New Roman" pitchFamily="18" charset="0"/>
                <a:cs typeface="Times New Roman" pitchFamily="18" charset="0"/>
              </a:rPr>
              <a:t>40-49% </a:t>
            </a:r>
            <a:r>
              <a:rPr lang="en-US" dirty="0">
                <a:latin typeface="Times New Roman" pitchFamily="18" charset="0"/>
                <a:cs typeface="Times New Roman" pitchFamily="18" charset="0"/>
              </a:rPr>
              <a:t>of the agricultural GDP </a:t>
            </a:r>
            <a:endParaRPr lang="en-US" dirty="0" smtClean="0">
              <a:latin typeface="Times New Roman" pitchFamily="18" charset="0"/>
              <a:cs typeface="Times New Roman" pitchFamily="18" charset="0"/>
            </a:endParaRPr>
          </a:p>
          <a:p>
            <a:pPr marL="539496" indent="-457200" algn="just">
              <a:buFont typeface="Wingdings" pitchFamily="2" charset="2"/>
              <a:buChar char="ü"/>
            </a:pPr>
            <a:endParaRPr lang="en-US" sz="2800" dirty="0">
              <a:latin typeface="Times New Roman" pitchFamily="18" charset="0"/>
              <a:cs typeface="Times New Roman" pitchFamily="18" charset="0"/>
            </a:endParaRPr>
          </a:p>
          <a:p>
            <a:pPr marL="539496" indent="-457200" algn="just">
              <a:buFont typeface="Wingdings" pitchFamily="2" charset="2"/>
              <a:buChar char="ü"/>
            </a:pPr>
            <a:r>
              <a:rPr lang="en-US" sz="2800" dirty="0" smtClean="0">
                <a:latin typeface="Times New Roman" pitchFamily="18" charset="0"/>
                <a:cs typeface="Times New Roman" pitchFamily="18" charset="0"/>
              </a:rPr>
              <a:t>It </a:t>
            </a:r>
            <a:r>
              <a:rPr lang="en-US" sz="2800" dirty="0">
                <a:latin typeface="Times New Roman" pitchFamily="18" charset="0"/>
                <a:cs typeface="Times New Roman" pitchFamily="18" charset="0"/>
              </a:rPr>
              <a:t>also contributes </a:t>
            </a:r>
            <a:r>
              <a:rPr lang="en-US" sz="2800" dirty="0" smtClean="0">
                <a:solidFill>
                  <a:srgbClr val="FF0000"/>
                </a:solidFill>
                <a:latin typeface="Times New Roman" pitchFamily="18" charset="0"/>
                <a:cs typeface="Times New Roman" pitchFamily="18" charset="0"/>
              </a:rPr>
              <a:t>15</a:t>
            </a:r>
            <a:r>
              <a:rPr lang="en-US" sz="2800" dirty="0">
                <a:solidFill>
                  <a:srgbClr val="FF0000"/>
                </a:solidFill>
                <a:latin typeface="Times New Roman" pitchFamily="18" charset="0"/>
                <a:cs typeface="Times New Roman" pitchFamily="18" charset="0"/>
              </a:rPr>
              <a:t>% </a:t>
            </a:r>
            <a:r>
              <a:rPr lang="en-US" sz="2800" dirty="0">
                <a:latin typeface="Times New Roman" pitchFamily="18" charset="0"/>
                <a:cs typeface="Times New Roman" pitchFamily="18" charset="0"/>
              </a:rPr>
              <a:t>of export earnings and </a:t>
            </a:r>
            <a:endParaRPr lang="en-US" sz="2800" dirty="0" smtClean="0">
              <a:latin typeface="Times New Roman" pitchFamily="18" charset="0"/>
              <a:cs typeface="Times New Roman" pitchFamily="18" charset="0"/>
            </a:endParaRPr>
          </a:p>
          <a:p>
            <a:pPr algn="just">
              <a:buFont typeface="Wingdings" pitchFamily="2" charset="2"/>
              <a:buChar char="ü"/>
            </a:pPr>
            <a:r>
              <a:rPr lang="en-US" sz="2800" dirty="0" smtClean="0">
                <a:latin typeface="Times New Roman" pitchFamily="18" charset="0"/>
                <a:cs typeface="Times New Roman" pitchFamily="18" charset="0"/>
              </a:rPr>
              <a:t> Livestock </a:t>
            </a:r>
            <a:r>
              <a:rPr lang="en-US" sz="2800" dirty="0">
                <a:latin typeface="Times New Roman" pitchFamily="18" charset="0"/>
                <a:cs typeface="Times New Roman" pitchFamily="18" charset="0"/>
              </a:rPr>
              <a:t>subsector currently support </a:t>
            </a:r>
            <a:r>
              <a:rPr lang="en-US" sz="2800" dirty="0" smtClean="0">
                <a:latin typeface="Times New Roman" pitchFamily="18" charset="0"/>
                <a:cs typeface="Times New Roman" pitchFamily="18" charset="0"/>
              </a:rPr>
              <a:t>&amp; sustain </a:t>
            </a:r>
            <a:r>
              <a:rPr lang="en-US" sz="2800" dirty="0">
                <a:latin typeface="Times New Roman" pitchFamily="18" charset="0"/>
                <a:cs typeface="Times New Roman" pitchFamily="18" charset="0"/>
              </a:rPr>
              <a:t>livelihoods for </a:t>
            </a:r>
            <a:r>
              <a:rPr lang="en-US" sz="2800" dirty="0">
                <a:solidFill>
                  <a:srgbClr val="FF0000"/>
                </a:solidFill>
                <a:latin typeface="Times New Roman" pitchFamily="18" charset="0"/>
                <a:cs typeface="Times New Roman" pitchFamily="18" charset="0"/>
              </a:rPr>
              <a:t>80</a:t>
            </a:r>
            <a:r>
              <a:rPr lang="en-US" sz="2800" dirty="0">
                <a:latin typeface="Times New Roman" pitchFamily="18" charset="0"/>
                <a:cs typeface="Times New Roman" pitchFamily="18" charset="0"/>
              </a:rPr>
              <a:t>% of </a:t>
            </a:r>
            <a:r>
              <a:rPr lang="en-US" sz="2800" dirty="0">
                <a:solidFill>
                  <a:srgbClr val="00B0F0"/>
                </a:solidFill>
                <a:latin typeface="Times New Roman" pitchFamily="18" charset="0"/>
                <a:cs typeface="Times New Roman" pitchFamily="18" charset="0"/>
              </a:rPr>
              <a:t>all rural population</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gn="just">
              <a:buFont typeface="Wingdings" pitchFamily="2" charset="2"/>
              <a:buChar char="ü"/>
            </a:pPr>
            <a:endParaRPr lang="en-US" sz="2800" dirty="0" smtClean="0">
              <a:latin typeface="Times New Roman" pitchFamily="18" charset="0"/>
              <a:cs typeface="Times New Roman" pitchFamily="18" charset="0"/>
            </a:endParaRPr>
          </a:p>
          <a:p>
            <a:pPr algn="just">
              <a:buFont typeface="Wingdings" pitchFamily="2" charset="2"/>
              <a:buChar char="ü"/>
            </a:pPr>
            <a:r>
              <a:rPr lang="en-US" sz="2800" b="1" dirty="0" smtClean="0">
                <a:latin typeface="Times New Roman" pitchFamily="18" charset="0"/>
                <a:cs typeface="Times New Roman" pitchFamily="18" charset="0"/>
              </a:rPr>
              <a:t> NB</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LS prodn.  compliment cropping activities through the provision of manure for soil fertility maintenance, draught power for cultivation, transport, cash and food</a:t>
            </a:r>
          </a:p>
          <a:p>
            <a:pPr>
              <a:buFont typeface="Wingdings" pitchFamily="2" charset="2"/>
              <a:buChar char="ü"/>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130D158-B4D2-4C2B-8013-152FE864FA6F}" type="slidenum">
              <a:rPr lang="en-US" smtClean="0"/>
              <a:pPr/>
              <a:t>18</a:t>
            </a:fld>
            <a:endParaRPr lang="en-US"/>
          </a:p>
        </p:txBody>
      </p:sp>
    </p:spTree>
    <p:extLst>
      <p:ext uri="{BB962C8B-B14F-4D97-AF65-F5344CB8AC3E}">
        <p14:creationId xmlns="" xmlns:p14="http://schemas.microsoft.com/office/powerpoint/2010/main" val="94996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533400"/>
          </a:xfrm>
        </p:spPr>
        <p:txBody>
          <a:bodyPr>
            <a:noAutofit/>
          </a:bodyPr>
          <a:lstStyle/>
          <a:p>
            <a:pPr algn="l"/>
            <a:r>
              <a:rPr lang="en-US" sz="3200" dirty="0" smtClean="0">
                <a:solidFill>
                  <a:srgbClr val="FF0000"/>
                </a:solidFill>
                <a:latin typeface="Times New Roman" pitchFamily="18" charset="0"/>
                <a:cs typeface="Times New Roman" pitchFamily="18" charset="0"/>
              </a:rPr>
              <a:t/>
            </a:r>
            <a:br>
              <a:rPr lang="en-US" sz="3200" dirty="0" smtClean="0">
                <a:solidFill>
                  <a:srgbClr val="FF0000"/>
                </a:solidFill>
                <a:latin typeface="Times New Roman" pitchFamily="18" charset="0"/>
                <a:cs typeface="Times New Roman" pitchFamily="18" charset="0"/>
              </a:rPr>
            </a:br>
            <a:r>
              <a:rPr lang="en-US" sz="3200" dirty="0" smtClean="0">
                <a:solidFill>
                  <a:srgbClr val="FF0000"/>
                </a:solidFill>
                <a:latin typeface="Times New Roman" pitchFamily="18" charset="0"/>
                <a:cs typeface="Times New Roman" pitchFamily="18" charset="0"/>
              </a:rPr>
              <a:t/>
            </a:r>
            <a:br>
              <a:rPr lang="en-US" sz="3200" dirty="0" smtClean="0">
                <a:solidFill>
                  <a:srgbClr val="FF0000"/>
                </a:solidFill>
                <a:latin typeface="Times New Roman" pitchFamily="18" charset="0"/>
                <a:cs typeface="Times New Roman" pitchFamily="18" charset="0"/>
              </a:rPr>
            </a:br>
            <a:r>
              <a:rPr lang="en-US" sz="3200" dirty="0" smtClean="0">
                <a:solidFill>
                  <a:srgbClr val="FF0000"/>
                </a:solidFill>
                <a:latin typeface="Times New Roman" pitchFamily="18" charset="0"/>
                <a:cs typeface="Times New Roman" pitchFamily="18" charset="0"/>
              </a:rPr>
              <a:t>1.2. </a:t>
            </a:r>
            <a:r>
              <a:rPr lang="en-US" sz="3200" dirty="0">
                <a:solidFill>
                  <a:srgbClr val="FF0000"/>
                </a:solidFill>
                <a:effectLst/>
                <a:latin typeface="Times New Roman" pitchFamily="18" charset="0"/>
                <a:cs typeface="Times New Roman" pitchFamily="18" charset="0"/>
              </a:rPr>
              <a:t>Constraints</a:t>
            </a:r>
            <a:r>
              <a:rPr lang="en-US" sz="3200" dirty="0">
                <a:solidFill>
                  <a:srgbClr val="FF0000"/>
                </a:solidFill>
                <a:latin typeface="Times New Roman" pitchFamily="18" charset="0"/>
                <a:cs typeface="Times New Roman" pitchFamily="18" charset="0"/>
              </a:rPr>
              <a:t> for livestock </a:t>
            </a:r>
            <a:r>
              <a:rPr lang="en-US" sz="3200" dirty="0" smtClean="0">
                <a:solidFill>
                  <a:srgbClr val="FF0000"/>
                </a:solidFill>
                <a:latin typeface="Times New Roman" pitchFamily="18" charset="0"/>
                <a:cs typeface="Times New Roman" pitchFamily="18" charset="0"/>
              </a:rPr>
              <a:t>prod</a:t>
            </a:r>
            <a:r>
              <a:rPr lang="en-US" sz="3200" u="sng" dirty="0" smtClean="0">
                <a:solidFill>
                  <a:srgbClr val="FF0000"/>
                </a:solidFill>
                <a:latin typeface="Times New Roman" pitchFamily="18" charset="0"/>
                <a:cs typeface="Times New Roman" pitchFamily="18" charset="0"/>
              </a:rPr>
              <a:t>n</a:t>
            </a:r>
            <a:r>
              <a:rPr lang="en-US" sz="3200" dirty="0">
                <a:solidFill>
                  <a:srgbClr val="FF0000"/>
                </a:solidFill>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&amp; </a:t>
            </a:r>
            <a:r>
              <a:rPr lang="en-US" sz="3200" dirty="0">
                <a:solidFill>
                  <a:srgbClr val="FF0000"/>
                </a:solidFill>
                <a:latin typeface="Times New Roman" pitchFamily="18" charset="0"/>
                <a:cs typeface="Times New Roman" pitchFamily="18" charset="0"/>
              </a:rPr>
              <a:t>productivity 	</a:t>
            </a:r>
            <a:br>
              <a:rPr lang="en-US" sz="3200" dirty="0">
                <a:solidFill>
                  <a:srgbClr val="FF0000"/>
                </a:solidFill>
                <a:latin typeface="Times New Roman" pitchFamily="18" charset="0"/>
                <a:cs typeface="Times New Roman" pitchFamily="18" charset="0"/>
              </a:rPr>
            </a:b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76200" y="914400"/>
            <a:ext cx="8915400" cy="6400800"/>
          </a:xfrm>
        </p:spPr>
        <p:txBody>
          <a:bodyPr>
            <a:normAutofit fontScale="77500" lnSpcReduction="20000"/>
          </a:bodyPr>
          <a:lstStyle/>
          <a:p>
            <a:pPr marL="539496" indent="-457200" algn="just">
              <a:buFont typeface="Wingdings" pitchFamily="2" charset="2"/>
              <a:buChar char="Ø"/>
            </a:pPr>
            <a:r>
              <a:rPr lang="en-US" dirty="0">
                <a:latin typeface="Times New Roman" pitchFamily="18" charset="0"/>
                <a:cs typeface="Times New Roman" pitchFamily="18" charset="0"/>
              </a:rPr>
              <a:t>Ethiopia has the largest livestock population in Africa having</a:t>
            </a:r>
          </a:p>
          <a:p>
            <a:pPr marL="800100" lvl="1" indent="-342900" algn="just" fontAlgn="base">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70.79 million heads of </a:t>
            </a:r>
            <a:r>
              <a:rPr lang="en-US" sz="3000" dirty="0">
                <a:solidFill>
                  <a:srgbClr val="0070C0"/>
                </a:solidFill>
                <a:latin typeface="Times New Roman" panose="02020603050405020304" pitchFamily="18" charset="0"/>
                <a:cs typeface="Times New Roman" panose="02020603050405020304" pitchFamily="18" charset="0"/>
              </a:rPr>
              <a:t>cattle</a:t>
            </a:r>
            <a:r>
              <a:rPr lang="en-US" sz="3000" dirty="0">
                <a:latin typeface="Times New Roman" panose="02020603050405020304" pitchFamily="18" charset="0"/>
                <a:cs typeface="Times New Roman" panose="02020603050405020304" pitchFamily="18" charset="0"/>
              </a:rPr>
              <a:t>, </a:t>
            </a:r>
          </a:p>
          <a:p>
            <a:pPr marL="800100" lvl="1" indent="-342900" algn="just" fontAlgn="base">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28.48 million </a:t>
            </a:r>
            <a:r>
              <a:rPr lang="en-US" sz="3000" dirty="0">
                <a:solidFill>
                  <a:srgbClr val="0070C0"/>
                </a:solidFill>
                <a:latin typeface="Times New Roman" panose="02020603050405020304" pitchFamily="18" charset="0"/>
                <a:cs typeface="Times New Roman" panose="02020603050405020304" pitchFamily="18" charset="0"/>
              </a:rPr>
              <a:t>sheep</a:t>
            </a:r>
            <a:r>
              <a:rPr lang="en-US" sz="3000" dirty="0">
                <a:latin typeface="Times New Roman" panose="02020603050405020304" pitchFamily="18" charset="0"/>
                <a:cs typeface="Times New Roman" panose="02020603050405020304" pitchFamily="18" charset="0"/>
              </a:rPr>
              <a:t>, </a:t>
            </a:r>
          </a:p>
          <a:p>
            <a:pPr marL="800100" lvl="1" indent="-342900" algn="just" fontAlgn="base">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25.91 million </a:t>
            </a:r>
            <a:r>
              <a:rPr lang="en-US" sz="3000" dirty="0">
                <a:solidFill>
                  <a:srgbClr val="0070C0"/>
                </a:solidFill>
                <a:latin typeface="Times New Roman" panose="02020603050405020304" pitchFamily="18" charset="0"/>
                <a:cs typeface="Times New Roman" panose="02020603050405020304" pitchFamily="18" charset="0"/>
              </a:rPr>
              <a:t>goats</a:t>
            </a:r>
            <a:r>
              <a:rPr lang="en-US" sz="3000" dirty="0">
                <a:latin typeface="Times New Roman" panose="02020603050405020304" pitchFamily="18" charset="0"/>
                <a:cs typeface="Times New Roman" panose="02020603050405020304" pitchFamily="18" charset="0"/>
              </a:rPr>
              <a:t>, </a:t>
            </a:r>
          </a:p>
          <a:p>
            <a:pPr marL="800100" lvl="1" indent="-342900" algn="just" fontAlgn="base">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24.56 million </a:t>
            </a:r>
            <a:r>
              <a:rPr lang="en-US" sz="3000" dirty="0">
                <a:solidFill>
                  <a:srgbClr val="0070C0"/>
                </a:solidFill>
                <a:latin typeface="Times New Roman" panose="02020603050405020304" pitchFamily="18" charset="0"/>
                <a:cs typeface="Times New Roman" panose="02020603050405020304" pitchFamily="18" charset="0"/>
              </a:rPr>
              <a:t>donkeys</a:t>
            </a:r>
            <a:r>
              <a:rPr lang="en-US" sz="3000" dirty="0">
                <a:latin typeface="Times New Roman" panose="02020603050405020304" pitchFamily="18" charset="0"/>
                <a:cs typeface="Times New Roman" panose="02020603050405020304" pitchFamily="18" charset="0"/>
              </a:rPr>
              <a:t>, </a:t>
            </a:r>
          </a:p>
          <a:p>
            <a:pPr marL="800100" lvl="1" indent="-342900" algn="just" fontAlgn="base">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11.39 million </a:t>
            </a:r>
            <a:r>
              <a:rPr lang="en-US" sz="3000" dirty="0">
                <a:solidFill>
                  <a:srgbClr val="0070C0"/>
                </a:solidFill>
                <a:latin typeface="Times New Roman" panose="02020603050405020304" pitchFamily="18" charset="0"/>
                <a:cs typeface="Times New Roman" panose="02020603050405020304" pitchFamily="18" charset="0"/>
              </a:rPr>
              <a:t>horses</a:t>
            </a:r>
            <a:r>
              <a:rPr lang="en-US" sz="3000" dirty="0">
                <a:latin typeface="Times New Roman" panose="02020603050405020304" pitchFamily="18" charset="0"/>
                <a:cs typeface="Times New Roman" panose="02020603050405020304" pitchFamily="18" charset="0"/>
              </a:rPr>
              <a:t>, </a:t>
            </a:r>
          </a:p>
          <a:p>
            <a:pPr marL="800100" lvl="1" indent="-342900" algn="just" fontAlgn="base">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8.08 million </a:t>
            </a:r>
            <a:r>
              <a:rPr lang="en-US" sz="3000" dirty="0">
                <a:solidFill>
                  <a:srgbClr val="0070C0"/>
                </a:solidFill>
                <a:latin typeface="Times New Roman" panose="02020603050405020304" pitchFamily="18" charset="0"/>
                <a:cs typeface="Times New Roman" panose="02020603050405020304" pitchFamily="18" charset="0"/>
              </a:rPr>
              <a:t>mules</a:t>
            </a:r>
            <a:r>
              <a:rPr lang="en-US" sz="3000" dirty="0">
                <a:latin typeface="Times New Roman" panose="02020603050405020304" pitchFamily="18" charset="0"/>
                <a:cs typeface="Times New Roman" panose="02020603050405020304" pitchFamily="18" charset="0"/>
              </a:rPr>
              <a:t>, </a:t>
            </a:r>
          </a:p>
          <a:p>
            <a:pPr marL="800100" lvl="1" indent="-342900" algn="just" fontAlgn="base">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8.39 million </a:t>
            </a:r>
            <a:r>
              <a:rPr lang="en-US" sz="3000" dirty="0">
                <a:solidFill>
                  <a:srgbClr val="0070C0"/>
                </a:solidFill>
                <a:latin typeface="Times New Roman" panose="02020603050405020304" pitchFamily="18" charset="0"/>
                <a:cs typeface="Times New Roman" panose="02020603050405020304" pitchFamily="18" charset="0"/>
              </a:rPr>
              <a:t>camels</a:t>
            </a:r>
            <a:r>
              <a:rPr lang="en-US" sz="3000" dirty="0">
                <a:latin typeface="Times New Roman" panose="02020603050405020304" pitchFamily="18" charset="0"/>
                <a:cs typeface="Times New Roman" panose="02020603050405020304" pitchFamily="18" charset="0"/>
              </a:rPr>
              <a:t>, and </a:t>
            </a:r>
          </a:p>
          <a:p>
            <a:pPr marL="800100" lvl="1" indent="-342900" algn="just" fontAlgn="base">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42.51 million </a:t>
            </a:r>
            <a:r>
              <a:rPr lang="en-US" sz="3000" dirty="0">
                <a:solidFill>
                  <a:srgbClr val="0070C0"/>
                </a:solidFill>
                <a:latin typeface="Times New Roman" panose="02020603050405020304" pitchFamily="18" charset="0"/>
                <a:cs typeface="Times New Roman" panose="02020603050405020304" pitchFamily="18" charset="0"/>
              </a:rPr>
              <a:t>poultry</a:t>
            </a:r>
            <a:r>
              <a:rPr lang="en-US" sz="3000" dirty="0">
                <a:latin typeface="Times New Roman" panose="02020603050405020304" pitchFamily="18" charset="0"/>
                <a:cs typeface="Times New Roman" panose="02020603050405020304" pitchFamily="18" charset="0"/>
              </a:rPr>
              <a:t> (CSA, 2011). </a:t>
            </a:r>
          </a:p>
          <a:p>
            <a:pPr marL="800100" lvl="1" indent="-342900" algn="just" fontAlgn="base">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lgn="just">
              <a:buFont typeface="Wingdings" pitchFamily="2" charset="2"/>
              <a:buChar char="ü"/>
            </a:pPr>
            <a:r>
              <a:rPr lang="en-US" sz="2800" dirty="0" smtClean="0">
                <a:solidFill>
                  <a:srgbClr val="0000FF"/>
                </a:solidFill>
                <a:latin typeface="Times New Roman" pitchFamily="18" charset="0"/>
                <a:cs typeface="Times New Roman" pitchFamily="18" charset="0"/>
              </a:rPr>
              <a:t>Despite </a:t>
            </a:r>
            <a:r>
              <a:rPr lang="en-US" sz="2800" dirty="0">
                <a:solidFill>
                  <a:srgbClr val="0000FF"/>
                </a:solidFill>
                <a:latin typeface="Times New Roman" pitchFamily="18" charset="0"/>
                <a:cs typeface="Times New Roman" pitchFamily="18" charset="0"/>
              </a:rPr>
              <a:t>high </a:t>
            </a:r>
            <a:r>
              <a:rPr lang="en-US" sz="2800" dirty="0">
                <a:latin typeface="Times New Roman" pitchFamily="18" charset="0"/>
                <a:cs typeface="Times New Roman" pitchFamily="18" charset="0"/>
              </a:rPr>
              <a:t>livestock population and </a:t>
            </a:r>
            <a:r>
              <a:rPr lang="en-US" sz="2800" dirty="0">
                <a:solidFill>
                  <a:srgbClr val="0000FF"/>
                </a:solidFill>
                <a:latin typeface="Times New Roman" pitchFamily="18" charset="0"/>
                <a:cs typeface="Times New Roman" pitchFamily="18" charset="0"/>
              </a:rPr>
              <a:t>existing </a:t>
            </a:r>
            <a:r>
              <a:rPr lang="en-US" sz="2800" dirty="0" smtClean="0">
                <a:solidFill>
                  <a:srgbClr val="0000FF"/>
                </a:solidFill>
                <a:latin typeface="Times New Roman" pitchFamily="18" charset="0"/>
                <a:cs typeface="Times New Roman" pitchFamily="18" charset="0"/>
              </a:rPr>
              <a:t>favorable environmental </a:t>
            </a:r>
            <a:r>
              <a:rPr lang="en-US" sz="2800" dirty="0">
                <a:solidFill>
                  <a:srgbClr val="0000FF"/>
                </a:solidFill>
                <a:latin typeface="Times New Roman" pitchFamily="18" charset="0"/>
                <a:cs typeface="Times New Roman" pitchFamily="18" charset="0"/>
              </a:rPr>
              <a:t>conditions</a:t>
            </a:r>
            <a:r>
              <a:rPr lang="en-US" sz="2800" dirty="0">
                <a:latin typeface="Times New Roman" pitchFamily="18" charset="0"/>
                <a:cs typeface="Times New Roman" pitchFamily="18" charset="0"/>
              </a:rPr>
              <a:t>, the current livestock </a:t>
            </a:r>
            <a:r>
              <a:rPr lang="en-US" sz="2800" dirty="0" smtClean="0">
                <a:latin typeface="Times New Roman" pitchFamily="18" charset="0"/>
                <a:cs typeface="Times New Roman" pitchFamily="18" charset="0"/>
              </a:rPr>
              <a:t>output of </a:t>
            </a:r>
            <a:r>
              <a:rPr lang="en-US" sz="2800" dirty="0">
                <a:latin typeface="Times New Roman" pitchFamily="18" charset="0"/>
                <a:cs typeface="Times New Roman" pitchFamily="18" charset="0"/>
              </a:rPr>
              <a:t>the country is </a:t>
            </a:r>
            <a:r>
              <a:rPr lang="en-US" sz="2800" dirty="0" smtClean="0">
                <a:latin typeface="Times New Roman" pitchFamily="18" charset="0"/>
                <a:cs typeface="Times New Roman" pitchFamily="18" charset="0"/>
              </a:rPr>
              <a:t>low. </a:t>
            </a:r>
          </a:p>
          <a:p>
            <a:pPr algn="just">
              <a:buFont typeface="Wingdings" pitchFamily="2" charset="2"/>
              <a:buChar char="ü"/>
            </a:pPr>
            <a:endParaRPr lang="en-US" sz="1200" dirty="0" smtClean="0">
              <a:latin typeface="Times New Roman" pitchFamily="18" charset="0"/>
              <a:cs typeface="Times New Roman" pitchFamily="18" charset="0"/>
            </a:endParaRPr>
          </a:p>
          <a:p>
            <a:pPr algn="just">
              <a:buFont typeface="Wingdings" pitchFamily="2" charset="2"/>
              <a:buChar char="ü"/>
            </a:pPr>
            <a:r>
              <a:rPr lang="en-US" sz="2800" dirty="0">
                <a:latin typeface="Times New Roman" pitchFamily="18" charset="0"/>
                <a:cs typeface="Times New Roman" pitchFamily="18" charset="0"/>
              </a:rPr>
              <a:t>constraints to livestock productivity can </a:t>
            </a:r>
            <a:r>
              <a:rPr lang="en-US" sz="2800" dirty="0" smtClean="0">
                <a:latin typeface="Times New Roman" pitchFamily="18" charset="0"/>
                <a:cs typeface="Times New Roman" pitchFamily="18" charset="0"/>
              </a:rPr>
              <a:t>be categorized </a:t>
            </a:r>
            <a:r>
              <a:rPr lang="en-US" sz="2800" dirty="0">
                <a:latin typeface="Times New Roman" pitchFamily="18" charset="0"/>
                <a:cs typeface="Times New Roman" pitchFamily="18" charset="0"/>
              </a:rPr>
              <a:t>into two major classes: </a:t>
            </a:r>
            <a:endParaRPr lang="en-US" sz="2800" dirty="0" smtClean="0">
              <a:latin typeface="Times New Roman" pitchFamily="18" charset="0"/>
              <a:cs typeface="Times New Roman" pitchFamily="18" charset="0"/>
            </a:endParaRPr>
          </a:p>
          <a:p>
            <a:pPr marL="914400" lvl="1" indent="-514350" algn="just">
              <a:buFont typeface="+mj-lt"/>
              <a:buAutoNum type="arabicPeriod"/>
            </a:pPr>
            <a:r>
              <a:rPr lang="en-US" b="1" dirty="0" smtClean="0">
                <a:latin typeface="Times New Roman" pitchFamily="18" charset="0"/>
                <a:cs typeface="Times New Roman" pitchFamily="18" charset="0"/>
              </a:rPr>
              <a:t>Genetic</a:t>
            </a:r>
            <a:r>
              <a:rPr lang="en-US" dirty="0" smtClean="0">
                <a:latin typeface="Times New Roman" pitchFamily="18" charset="0"/>
                <a:cs typeface="Times New Roman" pitchFamily="18" charset="0"/>
              </a:rPr>
              <a:t>  </a:t>
            </a:r>
          </a:p>
          <a:p>
            <a:pPr marL="914400" lvl="1" indent="-514350" algn="just">
              <a:buFont typeface="+mj-lt"/>
              <a:buAutoNum type="arabicPeriod"/>
            </a:pPr>
            <a:r>
              <a:rPr lang="en-US" b="1" dirty="0" smtClean="0">
                <a:latin typeface="Times New Roman" pitchFamily="18" charset="0"/>
                <a:cs typeface="Times New Roman" pitchFamily="18" charset="0"/>
              </a:rPr>
              <a:t>non-Genetic</a:t>
            </a:r>
          </a:p>
        </p:txBody>
      </p:sp>
      <p:sp>
        <p:nvSpPr>
          <p:cNvPr id="4" name="Slide Number Placeholder 3"/>
          <p:cNvSpPr>
            <a:spLocks noGrp="1"/>
          </p:cNvSpPr>
          <p:nvPr>
            <p:ph type="sldNum" sz="quarter" idx="12"/>
          </p:nvPr>
        </p:nvSpPr>
        <p:spPr/>
        <p:txBody>
          <a:bodyPr/>
          <a:lstStyle/>
          <a:p>
            <a:fld id="{C130D158-B4D2-4C2B-8013-152FE864FA6F}" type="slidenum">
              <a:rPr lang="en-US" smtClean="0"/>
              <a:pPr/>
              <a:t>19</a:t>
            </a:fld>
            <a:endParaRPr lang="en-US" dirty="0"/>
          </a:p>
        </p:txBody>
      </p:sp>
    </p:spTree>
    <p:extLst>
      <p:ext uri="{BB962C8B-B14F-4D97-AF65-F5344CB8AC3E}">
        <p14:creationId xmlns="" xmlns:p14="http://schemas.microsoft.com/office/powerpoint/2010/main" val="346718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1000"/>
                                        <p:tgtEl>
                                          <p:spTgt spid="3">
                                            <p:txEl>
                                              <p:pRg st="12" end="12"/>
                                            </p:txEl>
                                          </p:spTgt>
                                        </p:tgtEl>
                                      </p:cBhvr>
                                    </p:animEffect>
                                    <p:anim calcmode="lin" valueType="num">
                                      <p:cBhvr>
                                        <p:cTn id="6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fade">
                                      <p:cBhvr>
                                        <p:cTn id="66" dur="1000"/>
                                        <p:tgtEl>
                                          <p:spTgt spid="3">
                                            <p:txEl>
                                              <p:pRg st="13" end="13"/>
                                            </p:txEl>
                                          </p:spTgt>
                                        </p:tgtEl>
                                      </p:cBhvr>
                                    </p:animEffect>
                                    <p:anim calcmode="lin" valueType="num">
                                      <p:cBhvr>
                                        <p:cTn id="6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Effect transition="in" filter="fade">
                                      <p:cBhvr>
                                        <p:cTn id="71" dur="1000"/>
                                        <p:tgtEl>
                                          <p:spTgt spid="3">
                                            <p:txEl>
                                              <p:pRg st="14" end="14"/>
                                            </p:txEl>
                                          </p:spTgt>
                                        </p:tgtEl>
                                      </p:cBhvr>
                                    </p:animEffect>
                                    <p:anim calcmode="lin" valueType="num">
                                      <p:cBhvr>
                                        <p:cTn id="7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096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49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a:r>
            <a:br>
              <a:rPr lang="en-US" sz="49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br>
            <a:r>
              <a:rPr lang="en-US" sz="49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Chapter </a:t>
            </a:r>
            <a:r>
              <a:rPr lang="en-US" sz="49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1: Introduction</a:t>
            </a:r>
            <a:r>
              <a:rPr lang="en-US" dirty="0" smtClean="0"/>
              <a:t/>
            </a:r>
            <a:br>
              <a:rPr lang="en-US" dirty="0" smtClean="0"/>
            </a:br>
            <a:endParaRPr lang="en-US" b="1"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685800"/>
            <a:ext cx="8686800" cy="6019800"/>
          </a:xfrm>
        </p:spPr>
        <p:txBody>
          <a:bodyPr>
            <a:normAutofit fontScale="92500"/>
          </a:bodyPr>
          <a:lstStyle/>
          <a:p>
            <a:pPr marL="0" indent="0" algn="just">
              <a:buNone/>
            </a:pPr>
            <a:endParaRPr lang="en-US" sz="3300" b="1" dirty="0" smtClean="0">
              <a:latin typeface="Times New Roman" pitchFamily="18" charset="0"/>
              <a:cs typeface="Times New Roman" pitchFamily="18" charset="0"/>
            </a:endParaRPr>
          </a:p>
          <a:p>
            <a:pPr marL="0" indent="0" algn="just">
              <a:buNone/>
            </a:pPr>
            <a:r>
              <a:rPr 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Objectives </a:t>
            </a:r>
          </a:p>
          <a:p>
            <a:pPr marL="0" indent="0" algn="just">
              <a:buNone/>
            </a:pPr>
            <a:r>
              <a:rPr lang="en-US" sz="3300" b="1" dirty="0" smtClean="0">
                <a:latin typeface="Times New Roman" pitchFamily="18" charset="0"/>
                <a:cs typeface="Times New Roman" pitchFamily="18" charset="0"/>
              </a:rPr>
              <a:t>At </a:t>
            </a:r>
            <a:r>
              <a:rPr lang="en-US" sz="3300" b="1" dirty="0">
                <a:latin typeface="Times New Roman" pitchFamily="18" charset="0"/>
                <a:cs typeface="Times New Roman" pitchFamily="18" charset="0"/>
              </a:rPr>
              <a:t>the end of this session students will be able to </a:t>
            </a:r>
            <a:r>
              <a:rPr lang="en-US" sz="3300" b="1" dirty="0"/>
              <a:t>	</a:t>
            </a:r>
          </a:p>
          <a:p>
            <a:pPr lvl="1">
              <a:lnSpc>
                <a:spcPct val="200000"/>
              </a:lnSpc>
              <a:buFont typeface="Wingdings" pitchFamily="2" charset="2"/>
              <a:buChar char="Ø"/>
            </a:pPr>
            <a:r>
              <a:rPr lang="en-US" sz="3300" dirty="0">
                <a:latin typeface="Times New Roman" pitchFamily="18" charset="0"/>
                <a:cs typeface="Times New Roman" pitchFamily="18" charset="0"/>
              </a:rPr>
              <a:t>Define </a:t>
            </a:r>
            <a:r>
              <a:rPr lang="en-US" sz="3300" dirty="0" smtClean="0">
                <a:latin typeface="Times New Roman" pitchFamily="18" charset="0"/>
                <a:cs typeface="Times New Roman" pitchFamily="18" charset="0"/>
              </a:rPr>
              <a:t>basic terminologies in livestock production</a:t>
            </a:r>
            <a:endParaRPr lang="en-US" sz="3300" dirty="0">
              <a:latin typeface="Times New Roman" pitchFamily="18" charset="0"/>
              <a:cs typeface="Times New Roman" pitchFamily="18" charset="0"/>
            </a:endParaRPr>
          </a:p>
          <a:p>
            <a:pPr lvl="1" algn="just">
              <a:lnSpc>
                <a:spcPct val="200000"/>
              </a:lnSpc>
              <a:buFont typeface="Wingdings" pitchFamily="2" charset="2"/>
              <a:buChar char="Ø"/>
            </a:pPr>
            <a:r>
              <a:rPr lang="en-US" sz="3300" dirty="0" smtClean="0">
                <a:latin typeface="Times New Roman" pitchFamily="18" charset="0"/>
                <a:cs typeface="Times New Roman" pitchFamily="18" charset="0"/>
              </a:rPr>
              <a:t>Describe </a:t>
            </a:r>
            <a:r>
              <a:rPr lang="en-US" sz="3300" dirty="0">
                <a:latin typeface="Times New Roman" pitchFamily="18" charset="0"/>
                <a:cs typeface="Times New Roman" pitchFamily="18" charset="0"/>
              </a:rPr>
              <a:t>the importance of LS production</a:t>
            </a:r>
          </a:p>
          <a:p>
            <a:pPr lvl="1" algn="just">
              <a:lnSpc>
                <a:spcPct val="200000"/>
              </a:lnSpc>
              <a:buFont typeface="Wingdings" pitchFamily="2" charset="2"/>
              <a:buChar char="Ø"/>
            </a:pPr>
            <a:r>
              <a:rPr lang="en-US" sz="3300" dirty="0">
                <a:latin typeface="Times New Roman" pitchFamily="18" charset="0"/>
                <a:cs typeface="Times New Roman" pitchFamily="18" charset="0"/>
              </a:rPr>
              <a:t>Describe  the major constraints of LS production</a:t>
            </a:r>
          </a:p>
          <a:p>
            <a:endParaRPr lang="en-US" dirty="0"/>
          </a:p>
        </p:txBody>
      </p:sp>
      <p:sp>
        <p:nvSpPr>
          <p:cNvPr id="4" name="Slide Number Placeholder 3"/>
          <p:cNvSpPr>
            <a:spLocks noGrp="1"/>
          </p:cNvSpPr>
          <p:nvPr>
            <p:ph type="sldNum" sz="quarter" idx="12"/>
          </p:nvPr>
        </p:nvSpPr>
        <p:spPr/>
        <p:txBody>
          <a:bodyPr/>
          <a:lstStyle/>
          <a:p>
            <a:fld id="{C130D158-B4D2-4C2B-8013-152FE864FA6F}" type="slidenum">
              <a:rPr lang="en-US" smtClean="0"/>
              <a:pPr/>
              <a:t>2</a:t>
            </a:fld>
            <a:endParaRPr lang="en-US"/>
          </a:p>
        </p:txBody>
      </p:sp>
    </p:spTree>
    <p:extLst>
      <p:ext uri="{BB962C8B-B14F-4D97-AF65-F5344CB8AC3E}">
        <p14:creationId xmlns="" xmlns:p14="http://schemas.microsoft.com/office/powerpoint/2010/main" val="142231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30D158-B4D2-4C2B-8013-152FE864FA6F}" type="slidenum">
              <a:rPr lang="en-US" smtClean="0"/>
              <a:pPr/>
              <a:t>20</a:t>
            </a:fld>
            <a:endParaRPr lang="en-US"/>
          </a:p>
        </p:txBody>
      </p:sp>
      <p:sp>
        <p:nvSpPr>
          <p:cNvPr id="5" name="Rectangle 4"/>
          <p:cNvSpPr/>
          <p:nvPr/>
        </p:nvSpPr>
        <p:spPr>
          <a:xfrm>
            <a:off x="205409" y="228600"/>
            <a:ext cx="8763000" cy="6122702"/>
          </a:xfrm>
          <a:prstGeom prst="rect">
            <a:avLst/>
          </a:prstGeom>
        </p:spPr>
        <p:txBody>
          <a:bodyPr wrap="square">
            <a:spAutoFit/>
          </a:bodyPr>
          <a:lstStyle/>
          <a:p>
            <a:pPr marL="82296" indent="0" algn="ctr">
              <a:lnSpc>
                <a:spcPct val="120000"/>
              </a:lnSpc>
              <a:buNone/>
            </a:pPr>
            <a:r>
              <a:rPr lang="en-US" sz="2800" b="1" dirty="0">
                <a:solidFill>
                  <a:srgbClr val="FF0000"/>
                </a:solidFill>
                <a:latin typeface="Times New Roman" pitchFamily="18" charset="0"/>
                <a:cs typeface="Times New Roman" pitchFamily="18" charset="0"/>
              </a:rPr>
              <a:t>i. Non-Genetic Constraints</a:t>
            </a:r>
          </a:p>
          <a:p>
            <a:pPr marL="514350" indent="-514350" algn="just">
              <a:lnSpc>
                <a:spcPct val="120000"/>
              </a:lnSpc>
              <a:buFont typeface="+mj-lt"/>
              <a:buAutoNum type="arabicPeriod"/>
            </a:pPr>
            <a:r>
              <a:rPr lang="en-US" sz="2800" dirty="0">
                <a:solidFill>
                  <a:srgbClr val="0000FF"/>
                </a:solidFill>
                <a:latin typeface="Times New Roman" pitchFamily="18" charset="0"/>
                <a:cs typeface="Times New Roman" pitchFamily="18" charset="0"/>
              </a:rPr>
              <a:t>Inadequate feed and nutrition </a:t>
            </a:r>
          </a:p>
          <a:p>
            <a:pPr marL="514350" indent="-514350" algn="just">
              <a:lnSpc>
                <a:spcPct val="120000"/>
              </a:lnSpc>
              <a:buFont typeface="+mj-lt"/>
              <a:buAutoNum type="arabicPeriod"/>
            </a:pPr>
            <a:r>
              <a:rPr lang="en-US" sz="2800" dirty="0">
                <a:latin typeface="Times New Roman" pitchFamily="18" charset="0"/>
                <a:cs typeface="Times New Roman" pitchFamily="18" charset="0"/>
              </a:rPr>
              <a:t>S</a:t>
            </a:r>
            <a:r>
              <a:rPr lang="en-US" sz="2800" dirty="0" smtClean="0">
                <a:latin typeface="Times New Roman" pitchFamily="18" charset="0"/>
                <a:cs typeface="Times New Roman" pitchFamily="18" charset="0"/>
              </a:rPr>
              <a:t>carcity </a:t>
            </a:r>
            <a:r>
              <a:rPr lang="en-US" sz="2800" dirty="0">
                <a:latin typeface="Times New Roman" pitchFamily="18" charset="0"/>
                <a:cs typeface="Times New Roman" pitchFamily="18" charset="0"/>
              </a:rPr>
              <a:t>of land for the production of forage</a:t>
            </a:r>
          </a:p>
          <a:p>
            <a:pPr marL="514350" indent="-514350" algn="just">
              <a:lnSpc>
                <a:spcPct val="120000"/>
              </a:lnSpc>
              <a:buFont typeface="+mj-lt"/>
              <a:buAutoNum type="arabicPeriod"/>
            </a:pPr>
            <a:endParaRPr lang="en-US" sz="1100" dirty="0">
              <a:solidFill>
                <a:srgbClr val="0000FF"/>
              </a:solidFill>
              <a:latin typeface="Times New Roman" pitchFamily="18" charset="0"/>
              <a:cs typeface="Times New Roman" pitchFamily="18" charset="0"/>
            </a:endParaRPr>
          </a:p>
          <a:p>
            <a:pPr marL="514350" indent="-514350" algn="just">
              <a:lnSpc>
                <a:spcPct val="120000"/>
              </a:lnSpc>
              <a:buFont typeface="+mj-lt"/>
              <a:buAutoNum type="arabicPeriod"/>
            </a:pPr>
            <a:r>
              <a:rPr lang="en-US" sz="2800" dirty="0">
                <a:solidFill>
                  <a:srgbClr val="0000FF"/>
                </a:solidFill>
                <a:latin typeface="Times New Roman" pitchFamily="18" charset="0"/>
                <a:cs typeface="Times New Roman" pitchFamily="18" charset="0"/>
              </a:rPr>
              <a:t>Widespread </a:t>
            </a:r>
            <a:r>
              <a:rPr lang="en-US" sz="2800" dirty="0" smtClean="0">
                <a:solidFill>
                  <a:srgbClr val="0000FF"/>
                </a:solidFill>
                <a:latin typeface="Times New Roman" pitchFamily="18" charset="0"/>
                <a:cs typeface="Times New Roman" pitchFamily="18" charset="0"/>
              </a:rPr>
              <a:t>diseases (</a:t>
            </a:r>
            <a:r>
              <a:rPr lang="en-US" sz="2800" dirty="0">
                <a:latin typeface="Times New Roman" pitchFamily="18" charset="0"/>
                <a:cs typeface="Times New Roman" pitchFamily="18" charset="0"/>
              </a:rPr>
              <a:t>parasites, infectious &amp; non infectious diseases</a:t>
            </a:r>
            <a:r>
              <a:rPr lang="en-US" sz="2800" dirty="0">
                <a:solidFill>
                  <a:srgbClr val="0000FF"/>
                </a:solidFill>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rPr>
              <a:t>&amp; inadequate  </a:t>
            </a:r>
            <a:r>
              <a:rPr lang="en-US" sz="2800" dirty="0">
                <a:solidFill>
                  <a:srgbClr val="0000FF"/>
                </a:solidFill>
                <a:latin typeface="Times New Roman" pitchFamily="18" charset="0"/>
                <a:cs typeface="Times New Roman" pitchFamily="18" charset="0"/>
              </a:rPr>
              <a:t>veterinary delivery </a:t>
            </a:r>
            <a:r>
              <a:rPr lang="en-US" sz="2800" dirty="0" smtClean="0">
                <a:solidFill>
                  <a:srgbClr val="0000FF"/>
                </a:solidFill>
                <a:latin typeface="Times New Roman" pitchFamily="18" charset="0"/>
                <a:cs typeface="Times New Roman" pitchFamily="18" charset="0"/>
              </a:rPr>
              <a:t>system </a:t>
            </a:r>
            <a:r>
              <a:rPr lang="en-US" sz="2800" b="1" dirty="0" smtClean="0">
                <a:solidFill>
                  <a:srgbClr val="0000FF"/>
                </a:solidFill>
                <a:latin typeface="Times New Roman" pitchFamily="18" charset="0"/>
                <a:cs typeface="Times New Roman" pitchFamily="18" charset="0"/>
              </a:rPr>
              <a:t>(</a:t>
            </a:r>
            <a:r>
              <a:rPr lang="en-US" sz="2800" dirty="0">
                <a:latin typeface="Times New Roman" pitchFamily="18" charset="0"/>
                <a:cs typeface="Times New Roman" pitchFamily="18" charset="0"/>
              </a:rPr>
              <a:t>availability of the service, drugs &amp; manpower</a:t>
            </a:r>
            <a:r>
              <a:rPr lang="en-US" sz="2800" dirty="0" smtClean="0">
                <a:latin typeface="Times New Roman" pitchFamily="18" charset="0"/>
                <a:cs typeface="Times New Roman" pitchFamily="18" charset="0"/>
              </a:rPr>
              <a:t>)</a:t>
            </a:r>
          </a:p>
          <a:p>
            <a:pPr marL="514350" indent="-514350" algn="just">
              <a:lnSpc>
                <a:spcPct val="120000"/>
              </a:lnSpc>
              <a:buFont typeface="+mj-lt"/>
              <a:buAutoNum type="arabicPeriod"/>
            </a:pPr>
            <a:endParaRPr lang="en-US" sz="1600" dirty="0">
              <a:latin typeface="Times New Roman" pitchFamily="18" charset="0"/>
              <a:cs typeface="Times New Roman" pitchFamily="18" charset="0"/>
            </a:endParaRPr>
          </a:p>
          <a:p>
            <a:pPr marL="514350" indent="-514350" algn="just">
              <a:lnSpc>
                <a:spcPct val="120000"/>
              </a:lnSpc>
              <a:buFont typeface="+mj-lt"/>
              <a:buAutoNum type="arabicPeriod"/>
            </a:pPr>
            <a:r>
              <a:rPr lang="en-US" sz="2800" dirty="0">
                <a:solidFill>
                  <a:srgbClr val="0000FF"/>
                </a:solidFill>
                <a:latin typeface="Times New Roman" pitchFamily="18" charset="0"/>
                <a:cs typeface="Times New Roman" pitchFamily="18" charset="0"/>
              </a:rPr>
              <a:t>Inadequate infrastructure (</a:t>
            </a:r>
            <a:r>
              <a:rPr lang="en-US" sz="2800" dirty="0">
                <a:latin typeface="Times New Roman" pitchFamily="18" charset="0"/>
                <a:cs typeface="Times New Roman" pitchFamily="18" charset="0"/>
              </a:rPr>
              <a:t>e.g. market problem</a:t>
            </a:r>
            <a:r>
              <a:rPr lang="en-US" sz="2800" dirty="0" smtClean="0">
                <a:latin typeface="Times New Roman" pitchFamily="18" charset="0"/>
                <a:cs typeface="Times New Roman" pitchFamily="18" charset="0"/>
              </a:rPr>
              <a:t>)</a:t>
            </a:r>
          </a:p>
          <a:p>
            <a:pPr marL="514350" indent="-514350" algn="just">
              <a:lnSpc>
                <a:spcPct val="120000"/>
              </a:lnSpc>
              <a:buFont typeface="+mj-lt"/>
              <a:buAutoNum type="arabicPeriod"/>
            </a:pPr>
            <a:endParaRPr lang="en-US" sz="1400" dirty="0">
              <a:latin typeface="Times New Roman" pitchFamily="18" charset="0"/>
              <a:cs typeface="Times New Roman" pitchFamily="18" charset="0"/>
            </a:endParaRPr>
          </a:p>
          <a:p>
            <a:pPr marL="514350" indent="-514350" algn="just">
              <a:lnSpc>
                <a:spcPct val="120000"/>
              </a:lnSpc>
              <a:buFont typeface="+mj-lt"/>
              <a:buAutoNum type="arabicPeriod"/>
            </a:pPr>
            <a:r>
              <a:rPr lang="en-US" sz="2800" dirty="0">
                <a:solidFill>
                  <a:srgbClr val="0000FF"/>
                </a:solidFill>
                <a:latin typeface="Times New Roman" pitchFamily="18" charset="0"/>
                <a:cs typeface="Times New Roman" pitchFamily="18" charset="0"/>
              </a:rPr>
              <a:t>Policy constraints </a:t>
            </a:r>
          </a:p>
          <a:p>
            <a:pPr marL="514350" indent="-514350" algn="just">
              <a:lnSpc>
                <a:spcPct val="120000"/>
              </a:lnSpc>
              <a:buFont typeface="+mj-lt"/>
              <a:buAutoNum type="arabicPeriod"/>
            </a:pPr>
            <a:endParaRPr lang="en-US" sz="800" dirty="0" smtClean="0">
              <a:solidFill>
                <a:srgbClr val="0000FF"/>
              </a:solidFill>
              <a:latin typeface="Times New Roman" pitchFamily="18" charset="0"/>
              <a:cs typeface="Times New Roman" pitchFamily="18" charset="0"/>
            </a:endParaRPr>
          </a:p>
          <a:p>
            <a:pPr marL="514350" indent="-514350" algn="just">
              <a:lnSpc>
                <a:spcPct val="120000"/>
              </a:lnSpc>
              <a:buFont typeface="+mj-lt"/>
              <a:buAutoNum type="arabicPeriod"/>
            </a:pPr>
            <a:r>
              <a:rPr lang="en-US" sz="2800" dirty="0" smtClean="0">
                <a:solidFill>
                  <a:srgbClr val="0000FF"/>
                </a:solidFill>
                <a:latin typeface="Times New Roman" pitchFamily="18" charset="0"/>
                <a:cs typeface="Times New Roman" pitchFamily="18" charset="0"/>
              </a:rPr>
              <a:t>Inefficiency </a:t>
            </a:r>
            <a:r>
              <a:rPr lang="en-US" sz="2800" dirty="0">
                <a:solidFill>
                  <a:srgbClr val="0000FF"/>
                </a:solidFill>
                <a:latin typeface="Times New Roman" pitchFamily="18" charset="0"/>
                <a:cs typeface="Times New Roman" pitchFamily="18" charset="0"/>
              </a:rPr>
              <a:t>of livestock development services </a:t>
            </a:r>
            <a:r>
              <a:rPr lang="en-US" sz="2800" dirty="0">
                <a:latin typeface="Times New Roman" pitchFamily="18" charset="0"/>
                <a:cs typeface="Times New Roman" pitchFamily="18" charset="0"/>
              </a:rPr>
              <a:t>with respect to credit, extension, marketing, </a:t>
            </a:r>
            <a:r>
              <a:rPr lang="en-US" sz="2800" dirty="0" smtClean="0">
                <a:latin typeface="Times New Roman" pitchFamily="18" charset="0"/>
                <a:cs typeface="Times New Roman" pitchFamily="18" charset="0"/>
              </a:rPr>
              <a:t>&amp; infrastructure</a:t>
            </a:r>
            <a:endParaRPr lang="en-US"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3765764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096000"/>
          </a:xfrm>
        </p:spPr>
        <p:txBody>
          <a:bodyPr>
            <a:normAutofit/>
          </a:bodyPr>
          <a:lstStyle/>
          <a:p>
            <a:pPr marL="82296" indent="0" algn="ctr">
              <a:buNone/>
            </a:pPr>
            <a:r>
              <a:rPr lang="en-US" sz="2800" dirty="0" smtClean="0">
                <a:solidFill>
                  <a:srgbClr val="FF0000"/>
                </a:solidFill>
                <a:latin typeface="Times New Roman" pitchFamily="18" charset="0"/>
                <a:cs typeface="Times New Roman" pitchFamily="18" charset="0"/>
              </a:rPr>
              <a:t>ii.</a:t>
            </a:r>
            <a:r>
              <a:rPr lang="en-GB" sz="2400" b="1" dirty="0" smtClean="0">
                <a:solidFill>
                  <a:srgbClr val="FF0000"/>
                </a:solidFill>
                <a:latin typeface="Times New Roman" pitchFamily="18" charset="0"/>
                <a:cs typeface="Times New Roman" pitchFamily="18" charset="0"/>
              </a:rPr>
              <a:t>Genetic </a:t>
            </a:r>
            <a:r>
              <a:rPr lang="en-GB" sz="2400" b="1" dirty="0">
                <a:solidFill>
                  <a:srgbClr val="FF0000"/>
                </a:solidFill>
                <a:latin typeface="Times New Roman" pitchFamily="18" charset="0"/>
                <a:cs typeface="Times New Roman" pitchFamily="18" charset="0"/>
              </a:rPr>
              <a:t>Constraints</a:t>
            </a:r>
            <a:endParaRPr lang="en-US" sz="2400" b="1" dirty="0">
              <a:solidFill>
                <a:srgbClr val="FF0000"/>
              </a:solidFill>
              <a:latin typeface="Times New Roman" pitchFamily="18" charset="0"/>
              <a:cs typeface="Times New Roman" pitchFamily="18" charset="0"/>
            </a:endParaRPr>
          </a:p>
          <a:p>
            <a:pPr lvl="0" algn="just"/>
            <a:r>
              <a:rPr lang="en-US" sz="2800" dirty="0">
                <a:solidFill>
                  <a:srgbClr val="0000FF"/>
                </a:solidFill>
                <a:latin typeface="Times New Roman" pitchFamily="18" charset="0"/>
                <a:cs typeface="Times New Roman" pitchFamily="18" charset="0"/>
              </a:rPr>
              <a:t>Low genetic potential of indigenous livestock </a:t>
            </a:r>
            <a:r>
              <a:rPr lang="en-US" sz="2800" dirty="0">
                <a:latin typeface="Times New Roman" pitchFamily="18" charset="0"/>
                <a:cs typeface="Times New Roman" pitchFamily="18" charset="0"/>
              </a:rPr>
              <a:t>is considered by many to be the major bottleneck in the sector. </a:t>
            </a:r>
            <a:endParaRPr lang="en-US" sz="2800" dirty="0" smtClean="0">
              <a:latin typeface="Times New Roman" pitchFamily="18" charset="0"/>
              <a:cs typeface="Times New Roman" pitchFamily="18" charset="0"/>
            </a:endParaRPr>
          </a:p>
          <a:p>
            <a:pPr lvl="0" algn="just"/>
            <a:r>
              <a:rPr lang="en-US" sz="2800" dirty="0" smtClean="0">
                <a:latin typeface="Times New Roman" pitchFamily="18" charset="0"/>
                <a:cs typeface="Times New Roman" pitchFamily="18" charset="0"/>
              </a:rPr>
              <a:t>However</a:t>
            </a:r>
            <a:r>
              <a:rPr lang="en-US" sz="2800" dirty="0">
                <a:latin typeface="Times New Roman" pitchFamily="18" charset="0"/>
                <a:cs typeface="Times New Roman" pitchFamily="18" charset="0"/>
              </a:rPr>
              <a:t>, this is not in most cases true where available resources are hardly enough to support local breeds as a result low yielding potential of indigenous livestock breeds can only be considered as a constraint in some resource rich areas or intensive production systems.</a:t>
            </a:r>
          </a:p>
          <a:p>
            <a:pPr marL="82296" indent="0" algn="just">
              <a:buNone/>
            </a:pPr>
            <a:endParaRPr lang="en-US" sz="2800" dirty="0">
              <a:latin typeface="Times New Roman" pitchFamily="18" charset="0"/>
              <a:cs typeface="Times New Roman" pitchFamily="18" charset="0"/>
            </a:endParaRPr>
          </a:p>
          <a:p>
            <a:pPr lvl="0" algn="just"/>
            <a:r>
              <a:rPr lang="en-US" sz="2800" dirty="0">
                <a:latin typeface="Times New Roman" pitchFamily="18" charset="0"/>
                <a:cs typeface="Times New Roman" pitchFamily="18" charset="0"/>
              </a:rPr>
              <a:t>No or little information is available on the genetic merits of almost all livestock breeds in the country. </a:t>
            </a:r>
          </a:p>
          <a:p>
            <a:pPr marL="82296" indent="0" algn="just">
              <a:buNone/>
            </a:pPr>
            <a:endParaRPr lang="en-US" sz="2800" dirty="0">
              <a:latin typeface="Times New Roman" pitchFamily="18" charset="0"/>
              <a:cs typeface="Times New Roman" pitchFamily="18" charset="0"/>
            </a:endParaRPr>
          </a:p>
          <a:p>
            <a:pPr marL="82296" indent="0">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130D158-B4D2-4C2B-8013-152FE864FA6F}" type="slidenum">
              <a:rPr lang="en-US" smtClean="0"/>
              <a:pPr/>
              <a:t>21</a:t>
            </a:fld>
            <a:endParaRPr lang="en-US"/>
          </a:p>
        </p:txBody>
      </p:sp>
    </p:spTree>
    <p:extLst>
      <p:ext uri="{BB962C8B-B14F-4D97-AF65-F5344CB8AC3E}">
        <p14:creationId xmlns="" xmlns:p14="http://schemas.microsoft.com/office/powerpoint/2010/main" val="419663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normAutofit fontScale="90000"/>
          </a:bodyPr>
          <a:lstStyle/>
          <a:p>
            <a:r>
              <a:rPr lang="en-US" b="1" dirty="0" smtClean="0">
                <a:solidFill>
                  <a:srgbClr val="0000FF"/>
                </a:solidFill>
                <a:latin typeface="Times New Roman" pitchFamily="18" charset="0"/>
                <a:cs typeface="Times New Roman" pitchFamily="18" charset="0"/>
              </a:rPr>
              <a:t>Starter</a:t>
            </a:r>
            <a:endParaRPr lang="en-US" b="1" dirty="0">
              <a:solidFill>
                <a:srgbClr val="0000FF"/>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228600" y="609600"/>
            <a:ext cx="8686800" cy="6172200"/>
          </a:xfrm>
        </p:spPr>
        <p:txBody>
          <a:bodyPr>
            <a:normAutofit/>
          </a:bodyPr>
          <a:lstStyle/>
          <a:p>
            <a:pPr marL="539496" indent="-457200" algn="just">
              <a:buNone/>
            </a:pPr>
            <a:endParaRPr lang="en-US" sz="1800" dirty="0">
              <a:latin typeface="Times New Roman" pitchFamily="18" charset="0"/>
              <a:cs typeface="Times New Roman" pitchFamily="18" charset="0"/>
            </a:endParaRPr>
          </a:p>
          <a:p>
            <a:pPr algn="just">
              <a:buFont typeface="Wingdings" pitchFamily="2" charset="2"/>
              <a:buChar char="Ø"/>
            </a:pPr>
            <a:r>
              <a:rPr lang="en-US" sz="2800" dirty="0" smtClean="0">
                <a:latin typeface="Times New Roman" pitchFamily="18" charset="0"/>
                <a:cs typeface="Times New Roman" pitchFamily="18" charset="0"/>
              </a:rPr>
              <a:t>Livestock production</a:t>
            </a:r>
          </a:p>
          <a:p>
            <a:pPr algn="just">
              <a:buFont typeface="Wingdings" pitchFamily="2" charset="2"/>
              <a:buChar char="Ø"/>
            </a:pPr>
            <a:r>
              <a:rPr lang="en-US" sz="2800" dirty="0" smtClean="0">
                <a:solidFill>
                  <a:srgbClr val="FF0000"/>
                </a:solidFill>
                <a:latin typeface="Times New Roman" pitchFamily="18" charset="0"/>
                <a:cs typeface="Times New Roman" pitchFamily="18" charset="0"/>
              </a:rPr>
              <a:t>Poverty reduction</a:t>
            </a:r>
            <a:r>
              <a:rPr lang="en-US" sz="2800" dirty="0" smtClean="0">
                <a:latin typeface="Times New Roman" pitchFamily="18" charset="0"/>
                <a:cs typeface="Times New Roman" pitchFamily="18" charset="0"/>
              </a:rPr>
              <a:t>, How??</a:t>
            </a:r>
          </a:p>
          <a:p>
            <a:pPr algn="just">
              <a:buFont typeface="Wingdings" pitchFamily="2" charset="2"/>
              <a:buChar char="Ø"/>
            </a:pPr>
            <a:r>
              <a:rPr lang="en-US" sz="2800" dirty="0" smtClean="0">
                <a:solidFill>
                  <a:srgbClr val="FF0000"/>
                </a:solidFill>
                <a:latin typeface="Times New Roman" pitchFamily="18" charset="0"/>
                <a:cs typeface="Times New Roman" pitchFamily="18" charset="0"/>
              </a:rPr>
              <a:t>Malnutrition </a:t>
            </a:r>
            <a:r>
              <a:rPr lang="en-US" sz="2800" dirty="0" smtClean="0">
                <a:latin typeface="Times New Roman" pitchFamily="18" charset="0"/>
                <a:cs typeface="Times New Roman" pitchFamily="18" charset="0"/>
              </a:rPr>
              <a:t>(Definition, consequences, mitigation mechanisms</a:t>
            </a:r>
          </a:p>
          <a:p>
            <a:pPr algn="just">
              <a:buFont typeface="Wingdings" pitchFamily="2" charset="2"/>
              <a:buChar char="Ø"/>
            </a:pPr>
            <a:r>
              <a:rPr lang="en-US" sz="2800" dirty="0" smtClean="0">
                <a:solidFill>
                  <a:srgbClr val="009900"/>
                </a:solidFill>
                <a:latin typeface="Times New Roman" pitchFamily="18" charset="0"/>
                <a:cs typeface="Times New Roman" pitchFamily="18" charset="0"/>
              </a:rPr>
              <a:t>Balanced diet </a:t>
            </a:r>
            <a:r>
              <a:rPr lang="en-US" sz="2800" dirty="0" smtClean="0">
                <a:latin typeface="Times New Roman" pitchFamily="18" charset="0"/>
                <a:cs typeface="Times New Roman" pitchFamily="18" charset="0"/>
              </a:rPr>
              <a:t>(definition, where can we obtain??</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130D158-B4D2-4C2B-8013-152FE864FA6F}" type="slidenum">
              <a:rPr lang="en-US" smtClean="0"/>
              <a:pPr/>
              <a:t>3</a:t>
            </a:fld>
            <a:endParaRPr lang="en-US"/>
          </a:p>
        </p:txBody>
      </p:sp>
    </p:spTree>
    <p:extLst>
      <p:ext uri="{BB962C8B-B14F-4D97-AF65-F5344CB8AC3E}">
        <p14:creationId xmlns="" xmlns:p14="http://schemas.microsoft.com/office/powerpoint/2010/main" val="209204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5943600"/>
          </a:xfrm>
        </p:spPr>
        <p:txBody>
          <a:bodyPr>
            <a:normAutofit/>
          </a:bodyPr>
          <a:lstStyle/>
          <a:p>
            <a:pPr algn="just">
              <a:buFont typeface="Wingdings" pitchFamily="2" charset="2"/>
              <a:buChar char="Ø"/>
            </a:pPr>
            <a:r>
              <a:rPr lang="en-US" sz="2800" b="1" dirty="0" smtClean="0">
                <a:solidFill>
                  <a:srgbClr val="FF0000"/>
                </a:solidFill>
                <a:latin typeface="Times New Roman" pitchFamily="18" charset="0"/>
                <a:cs typeface="Times New Roman" pitchFamily="18" charset="0"/>
              </a:rPr>
              <a:t>Malnutrition</a:t>
            </a:r>
            <a:r>
              <a:rPr lang="en-US" sz="2800" dirty="0" smtClean="0">
                <a:latin typeface="Times New Roman" pitchFamily="18" charset="0"/>
                <a:cs typeface="Times New Roman" pitchFamily="18" charset="0"/>
              </a:rPr>
              <a:t> - </a:t>
            </a:r>
            <a:r>
              <a:rPr lang="en-US" sz="2700" u="sng" dirty="0" smtClean="0">
                <a:latin typeface="Times New Roman" pitchFamily="18" charset="0"/>
                <a:cs typeface="Times New Roman" pitchFamily="18" charset="0"/>
              </a:rPr>
              <a:t>condition</a:t>
            </a:r>
            <a:r>
              <a:rPr lang="en-US" sz="2700" dirty="0" smtClean="0">
                <a:latin typeface="Times New Roman" pitchFamily="18" charset="0"/>
                <a:cs typeface="Times New Roman" pitchFamily="18" charset="0"/>
              </a:rPr>
              <a:t> </a:t>
            </a:r>
            <a:r>
              <a:rPr lang="en-US" sz="2700" dirty="0">
                <a:latin typeface="Times New Roman" pitchFamily="18" charset="0"/>
                <a:cs typeface="Times New Roman" pitchFamily="18" charset="0"/>
              </a:rPr>
              <a:t>that results from </a:t>
            </a:r>
            <a:r>
              <a:rPr lang="en-US" sz="2700" u="sng" dirty="0">
                <a:latin typeface="Times New Roman" pitchFamily="18" charset="0"/>
                <a:cs typeface="Times New Roman" pitchFamily="18" charset="0"/>
              </a:rPr>
              <a:t>eating a diet in which </a:t>
            </a:r>
            <a:r>
              <a:rPr lang="en-US" sz="2700" u="sng" dirty="0">
                <a:solidFill>
                  <a:srgbClr val="00B0F0"/>
                </a:solidFill>
                <a:latin typeface="Times New Roman" pitchFamily="18" charset="0"/>
                <a:cs typeface="Times New Roman" pitchFamily="18" charset="0"/>
              </a:rPr>
              <a:t>nutrients </a:t>
            </a:r>
            <a:r>
              <a:rPr lang="en-US" sz="2700" dirty="0">
                <a:latin typeface="Times New Roman" pitchFamily="18" charset="0"/>
                <a:cs typeface="Times New Roman" pitchFamily="18" charset="0"/>
              </a:rPr>
              <a:t>are </a:t>
            </a:r>
            <a:r>
              <a:rPr lang="en-US" sz="2700" dirty="0">
                <a:solidFill>
                  <a:srgbClr val="00B0F0"/>
                </a:solidFill>
                <a:latin typeface="Times New Roman" pitchFamily="18" charset="0"/>
                <a:cs typeface="Times New Roman" pitchFamily="18" charset="0"/>
              </a:rPr>
              <a:t>not enough </a:t>
            </a:r>
            <a:r>
              <a:rPr lang="en-US" sz="2700" dirty="0">
                <a:latin typeface="Times New Roman" pitchFamily="18" charset="0"/>
                <a:cs typeface="Times New Roman" pitchFamily="18" charset="0"/>
              </a:rPr>
              <a:t>or </a:t>
            </a:r>
            <a:r>
              <a:rPr lang="en-US" sz="2700" dirty="0" smtClean="0">
                <a:solidFill>
                  <a:srgbClr val="00B0F0"/>
                </a:solidFill>
                <a:latin typeface="Times New Roman" pitchFamily="18" charset="0"/>
                <a:cs typeface="Times New Roman" pitchFamily="18" charset="0"/>
              </a:rPr>
              <a:t>too </a:t>
            </a:r>
            <a:r>
              <a:rPr lang="en-US" sz="2700" dirty="0">
                <a:solidFill>
                  <a:srgbClr val="00B0F0"/>
                </a:solidFill>
                <a:latin typeface="Times New Roman" pitchFamily="18" charset="0"/>
                <a:cs typeface="Times New Roman" pitchFamily="18" charset="0"/>
              </a:rPr>
              <a:t>much </a:t>
            </a:r>
            <a:r>
              <a:rPr lang="en-US" sz="2700" dirty="0" smtClean="0">
                <a:latin typeface="Times New Roman" pitchFamily="18" charset="0"/>
                <a:cs typeface="Times New Roman" pitchFamily="18" charset="0"/>
              </a:rPr>
              <a:t>that </a:t>
            </a:r>
            <a:r>
              <a:rPr lang="en-US" sz="2700" dirty="0" smtClean="0">
                <a:solidFill>
                  <a:srgbClr val="FF0000"/>
                </a:solidFill>
                <a:latin typeface="Times New Roman" pitchFamily="18" charset="0"/>
                <a:cs typeface="Times New Roman" pitchFamily="18" charset="0"/>
              </a:rPr>
              <a:t>causes </a:t>
            </a:r>
            <a:r>
              <a:rPr lang="en-US" sz="2700" dirty="0">
                <a:solidFill>
                  <a:srgbClr val="FF0000"/>
                </a:solidFill>
                <a:latin typeface="Times New Roman" pitchFamily="18" charset="0"/>
                <a:cs typeface="Times New Roman" pitchFamily="18" charset="0"/>
              </a:rPr>
              <a:t>health </a:t>
            </a:r>
            <a:r>
              <a:rPr lang="en-US" sz="2700" dirty="0" smtClean="0">
                <a:solidFill>
                  <a:srgbClr val="FF0000"/>
                </a:solidFill>
                <a:latin typeface="Times New Roman" pitchFamily="18" charset="0"/>
                <a:cs typeface="Times New Roman" pitchFamily="18" charset="0"/>
              </a:rPr>
              <a:t>problems</a:t>
            </a:r>
            <a:r>
              <a:rPr lang="en-US" sz="2700" dirty="0" smtClean="0">
                <a:latin typeface="Times New Roman" pitchFamily="18" charset="0"/>
                <a:cs typeface="Times New Roman" pitchFamily="18" charset="0"/>
              </a:rPr>
              <a:t>.</a:t>
            </a:r>
            <a:r>
              <a:rPr lang="en-US" sz="2700" baseline="30000" dirty="0">
                <a:latin typeface="Times New Roman" pitchFamily="18" charset="0"/>
                <a:cs typeface="Times New Roman" pitchFamily="18" charset="0"/>
              </a:rPr>
              <a:t> </a:t>
            </a:r>
            <a:r>
              <a:rPr lang="en-US" sz="2700" dirty="0" smtClean="0">
                <a:latin typeface="Times New Roman" pitchFamily="18" charset="0"/>
                <a:cs typeface="Times New Roman" pitchFamily="18" charset="0"/>
              </a:rPr>
              <a:t> </a:t>
            </a:r>
          </a:p>
          <a:p>
            <a:pPr algn="just">
              <a:buFont typeface="Wingdings" pitchFamily="2" charset="2"/>
              <a:buChar char="Ø"/>
            </a:pPr>
            <a:endParaRPr lang="en-US" sz="1200" dirty="0">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may include too much or too </a:t>
            </a:r>
            <a:r>
              <a:rPr lang="en-US" sz="2400" dirty="0" smtClean="0">
                <a:latin typeface="Times New Roman" pitchFamily="18" charset="0"/>
                <a:cs typeface="Times New Roman" pitchFamily="18" charset="0"/>
              </a:rPr>
              <a:t>little </a:t>
            </a:r>
            <a:r>
              <a:rPr lang="en-US" sz="2400" dirty="0" smtClean="0">
                <a:solidFill>
                  <a:srgbClr val="0000FF"/>
                </a:solidFill>
                <a:latin typeface="Times New Roman" pitchFamily="18" charset="0"/>
                <a:cs typeface="Times New Roman" pitchFamily="18" charset="0"/>
              </a:rPr>
              <a:t>calories</a:t>
            </a:r>
            <a:r>
              <a:rPr lang="en-US" sz="2400" dirty="0">
                <a:solidFill>
                  <a:srgbClr val="0000FF"/>
                </a:solidFill>
                <a:latin typeface="Times New Roman" pitchFamily="18" charset="0"/>
                <a:cs typeface="Times New Roman" pitchFamily="18" charset="0"/>
              </a:rPr>
              <a:t>, </a:t>
            </a:r>
            <a:r>
              <a:rPr lang="en-US" sz="2400" dirty="0" smtClean="0">
                <a:solidFill>
                  <a:srgbClr val="0000FF"/>
                </a:solidFill>
                <a:latin typeface="Times New Roman" pitchFamily="18" charset="0"/>
                <a:cs typeface="Times New Roman" pitchFamily="18" charset="0"/>
              </a:rPr>
              <a:t>protein, carbohydrates</a:t>
            </a:r>
            <a:r>
              <a:rPr lang="en-US" sz="2400" dirty="0">
                <a:solidFill>
                  <a:srgbClr val="0000FF"/>
                </a:solidFill>
                <a:latin typeface="Times New Roman" pitchFamily="18" charset="0"/>
                <a:cs typeface="Times New Roman" pitchFamily="18" charset="0"/>
              </a:rPr>
              <a:t>, </a:t>
            </a:r>
            <a:r>
              <a:rPr lang="en-US" sz="2400" dirty="0" smtClean="0">
                <a:solidFill>
                  <a:srgbClr val="0000FF"/>
                </a:solidFill>
                <a:latin typeface="Times New Roman" pitchFamily="18" charset="0"/>
                <a:cs typeface="Times New Roman" pitchFamily="18" charset="0"/>
              </a:rPr>
              <a:t>vitamins</a:t>
            </a:r>
            <a:r>
              <a:rPr lang="en-US" sz="2400" dirty="0">
                <a:latin typeface="Times New Roman" pitchFamily="18" charset="0"/>
                <a:cs typeface="Times New Roman" pitchFamily="18" charset="0"/>
              </a:rPr>
              <a:t> or </a:t>
            </a:r>
            <a:r>
              <a:rPr lang="en-US" sz="2400" dirty="0" smtClean="0">
                <a:solidFill>
                  <a:srgbClr val="0000FF"/>
                </a:solidFill>
                <a:latin typeface="Times New Roman" pitchFamily="18" charset="0"/>
                <a:cs typeface="Times New Roman" pitchFamily="18" charset="0"/>
              </a:rPr>
              <a:t>minerals</a:t>
            </a:r>
          </a:p>
          <a:p>
            <a:pPr algn="just">
              <a:buFont typeface="Wingdings" pitchFamily="2" charset="2"/>
              <a:buChar char="Ø"/>
            </a:pPr>
            <a:endParaRPr lang="en-US" sz="1000" b="1" dirty="0" smtClean="0">
              <a:solidFill>
                <a:srgbClr val="0000FF"/>
              </a:solidFill>
              <a:latin typeface="Times New Roman" pitchFamily="18" charset="0"/>
              <a:cs typeface="Times New Roman" pitchFamily="18" charset="0"/>
            </a:endParaRPr>
          </a:p>
          <a:p>
            <a:pPr algn="just">
              <a:buFont typeface="Wingdings" pitchFamily="2" charset="2"/>
              <a:buChar char="Ø"/>
            </a:pPr>
            <a:r>
              <a:rPr lang="en-US" sz="2700" b="1" dirty="0" smtClean="0">
                <a:solidFill>
                  <a:srgbClr val="FF0000"/>
                </a:solidFill>
                <a:latin typeface="Times New Roman" pitchFamily="18" charset="0"/>
                <a:cs typeface="Times New Roman" pitchFamily="18" charset="0"/>
              </a:rPr>
              <a:t>Balanced diet </a:t>
            </a:r>
            <a:r>
              <a:rPr lang="en-US" sz="2700" dirty="0" smtClean="0">
                <a:latin typeface="Times New Roman" pitchFamily="18" charset="0"/>
                <a:cs typeface="Times New Roman" pitchFamily="18" charset="0"/>
              </a:rPr>
              <a:t>-a </a:t>
            </a:r>
            <a:r>
              <a:rPr lang="en-US" sz="2700" dirty="0">
                <a:latin typeface="Times New Roman" pitchFamily="18" charset="0"/>
                <a:cs typeface="Times New Roman" pitchFamily="18" charset="0"/>
              </a:rPr>
              <a:t>diet that </a:t>
            </a:r>
            <a:r>
              <a:rPr lang="en-US" sz="2700" dirty="0">
                <a:solidFill>
                  <a:srgbClr val="00B0F0"/>
                </a:solidFill>
                <a:latin typeface="Times New Roman" pitchFamily="18" charset="0"/>
                <a:cs typeface="Times New Roman" pitchFamily="18" charset="0"/>
              </a:rPr>
              <a:t>contains adequate amounts of all the necessary nutrients </a:t>
            </a:r>
            <a:r>
              <a:rPr lang="en-US" sz="2700" dirty="0">
                <a:latin typeface="Times New Roman" pitchFamily="18" charset="0"/>
                <a:cs typeface="Times New Roman" pitchFamily="18" charset="0"/>
              </a:rPr>
              <a:t>required for healthy growth and </a:t>
            </a:r>
            <a:r>
              <a:rPr lang="en-US" sz="2700" dirty="0" smtClean="0">
                <a:latin typeface="Times New Roman" pitchFamily="18" charset="0"/>
                <a:cs typeface="Times New Roman" pitchFamily="18" charset="0"/>
              </a:rPr>
              <a:t>activity.</a:t>
            </a:r>
            <a:endParaRPr lang="en-US" sz="2700" dirty="0" smtClean="0">
              <a:solidFill>
                <a:srgbClr val="0000FF"/>
              </a:solidFill>
              <a:latin typeface="Times New Roman" pitchFamily="18" charset="0"/>
              <a:cs typeface="Times New Roman" pitchFamily="18" charset="0"/>
            </a:endParaRPr>
          </a:p>
          <a:p>
            <a:pPr marL="539496" indent="-457200">
              <a:buFont typeface="Wingdings" pitchFamily="2" charset="2"/>
              <a:buChar char="Ø"/>
            </a:pPr>
            <a:endParaRPr lang="en-US" sz="2800" dirty="0">
              <a:solidFill>
                <a:srgbClr val="0000FF"/>
              </a:solidFill>
              <a:latin typeface="Times New Roman" pitchFamily="18" charset="0"/>
              <a:cs typeface="Times New Roman" pitchFamily="18" charset="0"/>
            </a:endParaRPr>
          </a:p>
        </p:txBody>
      </p:sp>
      <p:pic>
        <p:nvPicPr>
          <p:cNvPr id="4" name="Content Placeholder 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a:xfrm>
            <a:off x="4848225" y="4191000"/>
            <a:ext cx="3990975" cy="2667000"/>
          </a:xfrm>
          <a:prstGeom prst="rect">
            <a:avLst/>
          </a:prstGeom>
        </p:spPr>
      </p:pic>
      <p:pic>
        <p:nvPicPr>
          <p:cNvPr id="5" name="Picture 4" descr="Eating a Healthy Balanced Diet"/>
          <p:cNvPicPr/>
          <p:nvPr/>
        </p:nvPicPr>
        <p:blipFill>
          <a:blip r:embed="rId4">
            <a:extLst>
              <a:ext uri="{28A0092B-C50C-407E-A947-70E740481C1C}">
                <a14:useLocalDpi xmlns="" xmlns:a14="http://schemas.microsoft.com/office/drawing/2010/main" val="0"/>
              </a:ext>
            </a:extLst>
          </a:blip>
          <a:srcRect/>
          <a:stretch>
            <a:fillRect/>
          </a:stretch>
        </p:blipFill>
        <p:spPr bwMode="auto">
          <a:xfrm>
            <a:off x="533400" y="4191000"/>
            <a:ext cx="4314825" cy="2667000"/>
          </a:xfrm>
          <a:prstGeom prst="rect">
            <a:avLst/>
          </a:prstGeom>
          <a:noFill/>
          <a:ln>
            <a:noFill/>
          </a:ln>
        </p:spPr>
      </p:pic>
      <p:sp>
        <p:nvSpPr>
          <p:cNvPr id="6" name="Slide Number Placeholder 5"/>
          <p:cNvSpPr>
            <a:spLocks noGrp="1"/>
          </p:cNvSpPr>
          <p:nvPr>
            <p:ph type="sldNum" sz="quarter" idx="12"/>
          </p:nvPr>
        </p:nvSpPr>
        <p:spPr/>
        <p:txBody>
          <a:bodyPr/>
          <a:lstStyle/>
          <a:p>
            <a:fld id="{C130D158-B4D2-4C2B-8013-152FE864FA6F}" type="slidenum">
              <a:rPr lang="en-US" smtClean="0"/>
              <a:pPr/>
              <a:t>4</a:t>
            </a:fld>
            <a:endParaRPr lang="en-US"/>
          </a:p>
        </p:txBody>
      </p:sp>
    </p:spTree>
    <p:extLst>
      <p:ext uri="{BB962C8B-B14F-4D97-AF65-F5344CB8AC3E}">
        <p14:creationId xmlns="" xmlns:p14="http://schemas.microsoft.com/office/powerpoint/2010/main" val="339658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067800" cy="381000"/>
          </a:xfrm>
        </p:spPr>
        <p:txBody>
          <a:bodyPr>
            <a:normAutofit fontScale="90000"/>
          </a:bodyPr>
          <a:lstStyle/>
          <a:p>
            <a:endParaRPr lang="en-US" b="1" dirty="0">
              <a:solidFill>
                <a:srgbClr val="FF0000"/>
              </a:solidFill>
            </a:endParaRPr>
          </a:p>
        </p:txBody>
      </p:sp>
      <p:sp>
        <p:nvSpPr>
          <p:cNvPr id="3" name="Content Placeholder 2"/>
          <p:cNvSpPr>
            <a:spLocks noGrp="1"/>
          </p:cNvSpPr>
          <p:nvPr>
            <p:ph idx="1"/>
          </p:nvPr>
        </p:nvSpPr>
        <p:spPr>
          <a:xfrm>
            <a:off x="102704" y="685800"/>
            <a:ext cx="8888896" cy="6477000"/>
          </a:xfrm>
        </p:spPr>
        <p:txBody>
          <a:bodyPr>
            <a:normAutofit fontScale="92500"/>
          </a:bodyPr>
          <a:lstStyle/>
          <a:p>
            <a:pPr marL="482346" lvl="1" indent="0" algn="just">
              <a:lnSpc>
                <a:spcPct val="110000"/>
              </a:lnSpc>
              <a:buNone/>
            </a:pPr>
            <a:r>
              <a:rPr lang="en-US" b="1" dirty="0" smtClean="0">
                <a:latin typeface="Times New Roman" pitchFamily="18" charset="0"/>
                <a:cs typeface="Times New Roman" pitchFamily="18" charset="0"/>
                <a:sym typeface="Wingdings" pitchFamily="2" charset="2"/>
              </a:rPr>
              <a:t>Definition of terminologies</a:t>
            </a:r>
            <a:r>
              <a:rPr lang="fr-FR" b="1" dirty="0">
                <a:latin typeface="Times New Roman" pitchFamily="18" charset="0"/>
                <a:cs typeface="Times New Roman" pitchFamily="18" charset="0"/>
                <a:sym typeface="Wingdings" pitchFamily="2" charset="2"/>
              </a:rPr>
              <a:t> </a:t>
            </a:r>
            <a:endParaRPr lang="en-US" b="1" dirty="0" smtClean="0">
              <a:latin typeface="Times New Roman" pitchFamily="18" charset="0"/>
              <a:cs typeface="Times New Roman" pitchFamily="18" charset="0"/>
              <a:sym typeface="Wingdings" pitchFamily="2" charset="2"/>
            </a:endParaRPr>
          </a:p>
          <a:p>
            <a:pPr marL="539496" indent="-457200" algn="just">
              <a:lnSpc>
                <a:spcPct val="110000"/>
              </a:lnSpc>
              <a:buFont typeface="Wingdings" pitchFamily="2" charset="2"/>
              <a:buChar char="Ø"/>
            </a:pPr>
            <a:r>
              <a:rPr lang="en-US" b="1" dirty="0" smtClean="0">
                <a:solidFill>
                  <a:srgbClr val="0000FF"/>
                </a:solidFill>
                <a:latin typeface="Times New Roman" pitchFamily="18" charset="0"/>
                <a:cs typeface="Times New Roman" pitchFamily="18" charset="0"/>
              </a:rPr>
              <a:t>Livestock</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are </a:t>
            </a:r>
            <a:r>
              <a:rPr lang="en-US" sz="2600" b="1" dirty="0">
                <a:latin typeface="Times New Roman" pitchFamily="18" charset="0"/>
                <a:cs typeface="Times New Roman" pitchFamily="18" charset="0"/>
              </a:rPr>
              <a:t>domesticated animals </a:t>
            </a:r>
            <a:r>
              <a:rPr lang="en-US" dirty="0">
                <a:latin typeface="Times New Roman" pitchFamily="18" charset="0"/>
                <a:cs typeface="Times New Roman" pitchFamily="18" charset="0"/>
              </a:rPr>
              <a:t>raised in an agricultural setting to </a:t>
            </a:r>
            <a:r>
              <a:rPr lang="en-US" dirty="0">
                <a:solidFill>
                  <a:srgbClr val="00B0F0"/>
                </a:solidFill>
                <a:latin typeface="Times New Roman" pitchFamily="18" charset="0"/>
                <a:cs typeface="Times New Roman" pitchFamily="18" charset="0"/>
              </a:rPr>
              <a:t>produce commodities </a:t>
            </a:r>
            <a:r>
              <a:rPr lang="en-US" dirty="0">
                <a:latin typeface="Times New Roman" pitchFamily="18" charset="0"/>
                <a:cs typeface="Times New Roman" pitchFamily="18" charset="0"/>
              </a:rPr>
              <a:t>such as </a:t>
            </a:r>
          </a:p>
          <a:p>
            <a:pPr lvl="1" algn="just">
              <a:buFont typeface="Wingdings" pitchFamily="2" charset="2"/>
              <a:buChar char="Ø"/>
            </a:pPr>
            <a:endParaRPr lang="en-US" sz="1000" dirty="0" smtClean="0">
              <a:solidFill>
                <a:srgbClr val="FF0000"/>
              </a:solidFill>
              <a:latin typeface="Times New Roman" pitchFamily="18" charset="0"/>
              <a:cs typeface="Times New Roman" pitchFamily="18" charset="0"/>
            </a:endParaRPr>
          </a:p>
          <a:p>
            <a:pPr lvl="1" algn="just">
              <a:buFont typeface="Wingdings" pitchFamily="2" charset="2"/>
              <a:buChar char="Ø"/>
            </a:pPr>
            <a:r>
              <a:rPr lang="en-US" dirty="0" smtClean="0">
                <a:solidFill>
                  <a:srgbClr val="FF0000"/>
                </a:solidFill>
                <a:latin typeface="Times New Roman" pitchFamily="18" charset="0"/>
                <a:cs typeface="Times New Roman" pitchFamily="18" charset="0"/>
              </a:rPr>
              <a:t>Food </a:t>
            </a:r>
            <a:r>
              <a:rPr lang="en-US" dirty="0" smtClean="0">
                <a:latin typeface="Times New Roman" pitchFamily="18" charset="0"/>
                <a:cs typeface="Times New Roman" pitchFamily="18" charset="0"/>
              </a:rPr>
              <a:t>(milk &amp; milk processed products, </a:t>
            </a:r>
            <a:r>
              <a:rPr lang="en-US" dirty="0">
                <a:latin typeface="Times New Roman" pitchFamily="18" charset="0"/>
                <a:cs typeface="Times New Roman" pitchFamily="18" charset="0"/>
              </a:rPr>
              <a:t>meat, </a:t>
            </a:r>
            <a:r>
              <a:rPr lang="en-US" dirty="0" smtClean="0">
                <a:latin typeface="Times New Roman" pitchFamily="18" charset="0"/>
                <a:cs typeface="Times New Roman" pitchFamily="18" charset="0"/>
              </a:rPr>
              <a:t>egg, honey)</a:t>
            </a:r>
            <a:endParaRPr lang="en-US" dirty="0">
              <a:latin typeface="Times New Roman" pitchFamily="18" charset="0"/>
              <a:cs typeface="Times New Roman" pitchFamily="18" charset="0"/>
            </a:endParaRPr>
          </a:p>
          <a:p>
            <a:pPr lvl="1" algn="just">
              <a:buFont typeface="Wingdings" pitchFamily="2" charset="2"/>
              <a:buChar char="Ø"/>
            </a:pPr>
            <a:r>
              <a:rPr lang="en-US" dirty="0" smtClean="0">
                <a:solidFill>
                  <a:srgbClr val="FF0000"/>
                </a:solidFill>
                <a:latin typeface="Times New Roman" pitchFamily="18" charset="0"/>
                <a:cs typeface="Times New Roman" pitchFamily="18" charset="0"/>
              </a:rPr>
              <a:t>Fiber </a:t>
            </a:r>
            <a:r>
              <a:rPr lang="en-US" dirty="0" smtClean="0">
                <a:latin typeface="Times New Roman" pitchFamily="18" charset="0"/>
                <a:cs typeface="Times New Roman" pitchFamily="18" charset="0"/>
              </a:rPr>
              <a:t>(silk, </a:t>
            </a:r>
            <a:r>
              <a:rPr lang="en-US" dirty="0" smtClean="0">
                <a:latin typeface="Times New Roman" pitchFamily="18" charset="0"/>
                <a:cs typeface="Times New Roman" pitchFamily="18" charset="0"/>
              </a:rPr>
              <a:t>wool, mohair)</a:t>
            </a:r>
            <a:endParaRPr lang="en-US" dirty="0">
              <a:latin typeface="Times New Roman" pitchFamily="18" charset="0"/>
              <a:cs typeface="Times New Roman" pitchFamily="18" charset="0"/>
            </a:endParaRPr>
          </a:p>
          <a:p>
            <a:pPr lvl="1" algn="just">
              <a:buFont typeface="Wingdings" pitchFamily="2" charset="2"/>
              <a:buChar char="Ø"/>
            </a:pPr>
            <a:r>
              <a:rPr lang="en-US" dirty="0" smtClean="0">
                <a:solidFill>
                  <a:srgbClr val="FF0000"/>
                </a:solidFill>
                <a:latin typeface="Times New Roman" pitchFamily="18" charset="0"/>
                <a:cs typeface="Times New Roman" pitchFamily="18" charset="0"/>
              </a:rPr>
              <a:t>Labor </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traction, </a:t>
            </a:r>
            <a:r>
              <a:rPr lang="en-US" dirty="0" smtClean="0">
                <a:latin typeface="Times New Roman" pitchFamily="18" charset="0"/>
                <a:cs typeface="Times New Roman" pitchFamily="18" charset="0"/>
              </a:rPr>
              <a:t>transport)</a:t>
            </a:r>
            <a:endParaRPr lang="en-US" dirty="0">
              <a:latin typeface="Times New Roman" pitchFamily="18" charset="0"/>
              <a:cs typeface="Times New Roman" pitchFamily="18" charset="0"/>
            </a:endParaRPr>
          </a:p>
          <a:p>
            <a:pPr marL="539496" indent="-457200">
              <a:buFont typeface="Wingdings" pitchFamily="2" charset="2"/>
              <a:buChar char="Ø"/>
            </a:pPr>
            <a:endParaRPr lang="en-US" sz="1100" dirty="0">
              <a:solidFill>
                <a:srgbClr val="FF0000"/>
              </a:solidFill>
              <a:latin typeface="Times New Roman" pitchFamily="18" charset="0"/>
              <a:cs typeface="Times New Roman" pitchFamily="18" charset="0"/>
              <a:sym typeface="Wingdings" pitchFamily="2" charset="2"/>
            </a:endParaRPr>
          </a:p>
          <a:p>
            <a:pPr marL="539496" indent="-457200">
              <a:buFont typeface="Wingdings" pitchFamily="2" charset="2"/>
              <a:buChar char="Ø"/>
            </a:pPr>
            <a:r>
              <a:rPr lang="en-US" dirty="0" smtClean="0">
                <a:latin typeface="Times New Roman" pitchFamily="18" charset="0"/>
                <a:cs typeface="Times New Roman" pitchFamily="18" charset="0"/>
              </a:rPr>
              <a:t>The </a:t>
            </a:r>
            <a:r>
              <a:rPr lang="en-US" dirty="0">
                <a:solidFill>
                  <a:srgbClr val="00B0F0"/>
                </a:solidFill>
                <a:latin typeface="Times New Roman" pitchFamily="18" charset="0"/>
                <a:cs typeface="Times New Roman" pitchFamily="18" charset="0"/>
              </a:rPr>
              <a:t>primary livestock products </a:t>
            </a:r>
            <a:r>
              <a:rPr lang="en-US" dirty="0">
                <a:latin typeface="Times New Roman" pitchFamily="18" charset="0"/>
                <a:cs typeface="Times New Roman" pitchFamily="18" charset="0"/>
              </a:rPr>
              <a:t>include</a:t>
            </a:r>
          </a:p>
          <a:p>
            <a:pPr lvl="3">
              <a:buFont typeface="Wingdings" pitchFamily="2" charset="2"/>
              <a:buChar char="Ø"/>
            </a:pPr>
            <a:r>
              <a:rPr lang="en-US" sz="2600" dirty="0">
                <a:latin typeface="Times New Roman" pitchFamily="18" charset="0"/>
                <a:cs typeface="Times New Roman" pitchFamily="18" charset="0"/>
              </a:rPr>
              <a:t>Cattle - Milk, meat, hides</a:t>
            </a:r>
          </a:p>
          <a:p>
            <a:pPr lvl="3">
              <a:buFont typeface="Wingdings" pitchFamily="2" charset="2"/>
              <a:buChar char="Ø"/>
            </a:pPr>
            <a:r>
              <a:rPr lang="en-US" sz="2600" dirty="0">
                <a:latin typeface="Times New Roman" pitchFamily="18" charset="0"/>
                <a:cs typeface="Times New Roman" pitchFamily="18" charset="0"/>
              </a:rPr>
              <a:t>Sheep - Meat, wool, skin</a:t>
            </a:r>
          </a:p>
          <a:p>
            <a:pPr lvl="3">
              <a:buFont typeface="Wingdings" pitchFamily="2" charset="2"/>
              <a:buChar char="Ø"/>
            </a:pPr>
            <a:r>
              <a:rPr lang="en-US" sz="2600" dirty="0">
                <a:latin typeface="Times New Roman" pitchFamily="18" charset="0"/>
                <a:cs typeface="Times New Roman" pitchFamily="18" charset="0"/>
              </a:rPr>
              <a:t>Goat - Meat, </a:t>
            </a:r>
            <a:r>
              <a:rPr lang="en-US" sz="2600" dirty="0" smtClean="0">
                <a:latin typeface="Times New Roman" pitchFamily="18" charset="0"/>
                <a:cs typeface="Times New Roman" pitchFamily="18" charset="0"/>
              </a:rPr>
              <a:t>milk, skin</a:t>
            </a:r>
            <a:endParaRPr lang="en-US" sz="2600" dirty="0">
              <a:latin typeface="Times New Roman" pitchFamily="18" charset="0"/>
              <a:cs typeface="Times New Roman" pitchFamily="18" charset="0"/>
            </a:endParaRPr>
          </a:p>
          <a:p>
            <a:pPr lvl="3">
              <a:buFont typeface="Wingdings" pitchFamily="2" charset="2"/>
              <a:buChar char="Ø"/>
            </a:pPr>
            <a:r>
              <a:rPr lang="en-US" sz="2600" dirty="0">
                <a:latin typeface="Times New Roman" pitchFamily="18" charset="0"/>
                <a:cs typeface="Times New Roman" pitchFamily="18" charset="0"/>
              </a:rPr>
              <a:t>Swine - Meat</a:t>
            </a:r>
          </a:p>
          <a:p>
            <a:pPr lvl="3">
              <a:buFont typeface="Wingdings" pitchFamily="2" charset="2"/>
              <a:buChar char="Ø"/>
            </a:pPr>
            <a:r>
              <a:rPr lang="en-US" sz="2600" dirty="0">
                <a:latin typeface="Times New Roman" pitchFamily="18" charset="0"/>
                <a:cs typeface="Times New Roman" pitchFamily="18" charset="0"/>
              </a:rPr>
              <a:t>Poultry </a:t>
            </a:r>
            <a:r>
              <a:rPr lang="en-US" sz="2600" dirty="0" smtClean="0">
                <a:latin typeface="Times New Roman" pitchFamily="18" charset="0"/>
                <a:cs typeface="Times New Roman" pitchFamily="18" charset="0"/>
              </a:rPr>
              <a:t>– Egg/meat</a:t>
            </a:r>
            <a:endParaRPr lang="en-US" sz="2600" dirty="0">
              <a:latin typeface="Times New Roman" pitchFamily="18" charset="0"/>
              <a:cs typeface="Times New Roman" pitchFamily="18" charset="0"/>
            </a:endParaRPr>
          </a:p>
          <a:p>
            <a:pPr marL="82296" indent="0" algn="just">
              <a:lnSpc>
                <a:spcPct val="150000"/>
              </a:lnSpc>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130D158-B4D2-4C2B-8013-152FE864FA6F}" type="slidenum">
              <a:rPr lang="en-US" smtClean="0"/>
              <a:pPr/>
              <a:t>5</a:t>
            </a:fld>
            <a:endParaRPr lang="en-US"/>
          </a:p>
        </p:txBody>
      </p:sp>
    </p:spTree>
    <p:extLst>
      <p:ext uri="{BB962C8B-B14F-4D97-AF65-F5344CB8AC3E}">
        <p14:creationId xmlns="" xmlns:p14="http://schemas.microsoft.com/office/powerpoint/2010/main" val="8895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p:cTn id="3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8" dur="500"/>
                                        <p:tgtEl>
                                          <p:spTgt spid="3">
                                            <p:txEl>
                                              <p:pRg st="7" end="7"/>
                                            </p:txEl>
                                          </p:spTgt>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p:cTn id="4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3" dur="500"/>
                                        <p:tgtEl>
                                          <p:spTgt spid="3">
                                            <p:txEl>
                                              <p:pRg st="8" end="8"/>
                                            </p:txEl>
                                          </p:spTgt>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p:cTn id="4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8" dur="500"/>
                                        <p:tgtEl>
                                          <p:spTgt spid="3">
                                            <p:txEl>
                                              <p:pRg st="9" end="9"/>
                                            </p:tx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p:cTn id="5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3" dur="500"/>
                                        <p:tgtEl>
                                          <p:spTgt spid="3">
                                            <p:txEl>
                                              <p:pRg st="10" end="10"/>
                                            </p:txEl>
                                          </p:spTgt>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 calcmode="lin" valueType="num">
                                      <p:cBhvr>
                                        <p:cTn id="56"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58" dur="500"/>
                                        <p:tgtEl>
                                          <p:spTgt spid="3">
                                            <p:txEl>
                                              <p:pRg st="11" end="11"/>
                                            </p:tx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p:cTn id="61"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6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248400"/>
          </a:xfrm>
        </p:spPr>
        <p:txBody>
          <a:bodyPr>
            <a:normAutofit fontScale="85000" lnSpcReduction="10000"/>
          </a:bodyPr>
          <a:lstStyle/>
          <a:p>
            <a:pPr algn="just">
              <a:buFont typeface="Wingdings" pitchFamily="2" charset="2"/>
              <a:buChar char="Ø"/>
            </a:pPr>
            <a:r>
              <a:rPr lang="en-US" dirty="0" smtClean="0">
                <a:solidFill>
                  <a:srgbClr val="00B0F0"/>
                </a:solidFill>
                <a:latin typeface="Times New Roman" pitchFamily="18" charset="0"/>
                <a:cs typeface="Times New Roman" pitchFamily="18" charset="0"/>
              </a:rPr>
              <a:t> Ethiopia w/c is </a:t>
            </a:r>
            <a:r>
              <a:rPr lang="en-US" dirty="0">
                <a:solidFill>
                  <a:srgbClr val="00B0F0"/>
                </a:solidFill>
                <a:latin typeface="Times New Roman" pitchFamily="18" charset="0"/>
                <a:cs typeface="Times New Roman" pitchFamily="18" charset="0"/>
              </a:rPr>
              <a:t>naturally endowed </a:t>
            </a:r>
            <a:endParaRPr lang="en-US" dirty="0" smtClean="0">
              <a:solidFill>
                <a:srgbClr val="00B0F0"/>
              </a:solidFill>
              <a:latin typeface="Times New Roman" pitchFamily="18" charset="0"/>
              <a:cs typeface="Times New Roman" pitchFamily="18" charset="0"/>
            </a:endParaRPr>
          </a:p>
          <a:p>
            <a:pPr lvl="1" algn="just">
              <a:buFont typeface="Wingdings" pitchFamily="2" charset="2"/>
              <a:buChar char="§"/>
            </a:pPr>
            <a:r>
              <a:rPr lang="en-US" dirty="0" smtClean="0">
                <a:latin typeface="Times New Roman" pitchFamily="18" charset="0"/>
                <a:cs typeface="Times New Roman" pitchFamily="18" charset="0"/>
              </a:rPr>
              <a:t>with </a:t>
            </a:r>
            <a:r>
              <a:rPr lang="en-US" b="1" dirty="0">
                <a:latin typeface="Times New Roman" pitchFamily="18" charset="0"/>
                <a:cs typeface="Times New Roman" pitchFamily="18" charset="0"/>
              </a:rPr>
              <a:t>different agro-ecological</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zones</a:t>
            </a:r>
            <a:r>
              <a:rPr lang="en-US" dirty="0">
                <a:latin typeface="Times New Roman" pitchFamily="18" charset="0"/>
                <a:cs typeface="Times New Roman" pitchFamily="18" charset="0"/>
              </a:rPr>
              <a:t> &amp; </a:t>
            </a:r>
            <a:endParaRPr lang="en-US" dirty="0" smtClean="0">
              <a:latin typeface="Times New Roman" pitchFamily="18" charset="0"/>
              <a:cs typeface="Times New Roman" pitchFamily="18" charset="0"/>
            </a:endParaRPr>
          </a:p>
          <a:p>
            <a:pPr lvl="1" algn="just">
              <a:buFont typeface="Wingdings" pitchFamily="2" charset="2"/>
              <a:buChar char="§"/>
            </a:pPr>
            <a:r>
              <a:rPr lang="en-US" dirty="0" smtClean="0">
                <a:latin typeface="Times New Roman" pitchFamily="18" charset="0"/>
                <a:cs typeface="Times New Roman" pitchFamily="18" charset="0"/>
              </a:rPr>
              <a:t>having </a:t>
            </a:r>
            <a:r>
              <a:rPr lang="en-US" b="1" dirty="0" smtClean="0">
                <a:latin typeface="Times New Roman" pitchFamily="18" charset="0"/>
                <a:cs typeface="Times New Roman" pitchFamily="18" charset="0"/>
              </a:rPr>
              <a:t>suitable </a:t>
            </a:r>
            <a:r>
              <a:rPr lang="en-US" b="1" dirty="0">
                <a:latin typeface="Times New Roman" pitchFamily="18" charset="0"/>
                <a:cs typeface="Times New Roman" pitchFamily="18" charset="0"/>
              </a:rPr>
              <a:t>env’ntal </a:t>
            </a:r>
            <a:r>
              <a:rPr lang="en-US" b="1" dirty="0" smtClean="0">
                <a:latin typeface="Times New Roman" pitchFamily="18" charset="0"/>
                <a:cs typeface="Times New Roman" pitchFamily="18" charset="0"/>
              </a:rPr>
              <a:t>conditions</a:t>
            </a:r>
            <a:r>
              <a:rPr lang="en-US" dirty="0">
                <a:latin typeface="Times New Roman" pitchFamily="18" charset="0"/>
                <a:cs typeface="Times New Roman" pitchFamily="18" charset="0"/>
              </a:rPr>
              <a:t> </a:t>
            </a:r>
            <a:r>
              <a:rPr lang="en-US" dirty="0" smtClean="0">
                <a:solidFill>
                  <a:srgbClr val="00B0F0"/>
                </a:solidFill>
                <a:latin typeface="Times New Roman" pitchFamily="18" charset="0"/>
                <a:cs typeface="Times New Roman" pitchFamily="18" charset="0"/>
              </a:rPr>
              <a:t>for </a:t>
            </a:r>
            <a:r>
              <a:rPr lang="en-US" dirty="0">
                <a:solidFill>
                  <a:srgbClr val="00B0F0"/>
                </a:solidFill>
                <a:latin typeface="Times New Roman" pitchFamily="18" charset="0"/>
                <a:cs typeface="Times New Roman" pitchFamily="18" charset="0"/>
              </a:rPr>
              <a:t>livestock production</a:t>
            </a:r>
            <a:r>
              <a:rPr lang="en-US" dirty="0">
                <a:latin typeface="Times New Roman" pitchFamily="18" charset="0"/>
                <a:cs typeface="Times New Roman" pitchFamily="18" charset="0"/>
              </a:rPr>
              <a:t>.</a:t>
            </a:r>
          </a:p>
          <a:p>
            <a:pPr lvl="1" algn="just">
              <a:buFont typeface="Wingdings" pitchFamily="2" charset="2"/>
              <a:buChar char="§"/>
            </a:pPr>
            <a:r>
              <a:rPr lang="en-US" dirty="0" smtClean="0">
                <a:latin typeface="Times New Roman" pitchFamily="18" charset="0"/>
                <a:cs typeface="Times New Roman" pitchFamily="18" charset="0"/>
              </a:rPr>
              <a:t>is </a:t>
            </a:r>
            <a:r>
              <a:rPr lang="en-US" dirty="0">
                <a:latin typeface="Times New Roman" pitchFamily="18" charset="0"/>
                <a:cs typeface="Times New Roman" pitchFamily="18" charset="0"/>
              </a:rPr>
              <a:t>a </a:t>
            </a:r>
            <a:r>
              <a:rPr lang="en-US" b="1" dirty="0">
                <a:latin typeface="Times New Roman" pitchFamily="18" charset="0"/>
                <a:cs typeface="Times New Roman" pitchFamily="18" charset="0"/>
              </a:rPr>
              <a:t>home </a:t>
            </a:r>
            <a:r>
              <a:rPr lang="en-US" dirty="0">
                <a:latin typeface="Times New Roman" pitchFamily="18" charset="0"/>
                <a:cs typeface="Times New Roman" pitchFamily="18" charset="0"/>
              </a:rPr>
              <a:t>for </a:t>
            </a:r>
            <a:r>
              <a:rPr lang="en-US" dirty="0">
                <a:solidFill>
                  <a:srgbClr val="00B0F0"/>
                </a:solidFill>
                <a:latin typeface="Times New Roman" pitchFamily="18" charset="0"/>
                <a:cs typeface="Times New Roman" pitchFamily="18" charset="0"/>
              </a:rPr>
              <a:t>many livestock species </a:t>
            </a:r>
            <a:r>
              <a:rPr lang="en-US" dirty="0" smtClean="0">
                <a:solidFill>
                  <a:srgbClr val="00B0F0"/>
                </a:solidFill>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539496" indent="-457200" algn="just">
              <a:buFont typeface="Wingdings" pitchFamily="2" charset="2"/>
              <a:buChar char="Ø"/>
            </a:pPr>
            <a:endParaRPr lang="en-US" sz="2800" dirty="0" smtClean="0">
              <a:latin typeface="Times New Roman" pitchFamily="18" charset="0"/>
              <a:cs typeface="Times New Roman" pitchFamily="18" charset="0"/>
            </a:endParaRPr>
          </a:p>
          <a:p>
            <a:pPr marL="539496" indent="-457200" algn="just">
              <a:buFont typeface="Wingdings" pitchFamily="2" charset="2"/>
              <a:buChar char="Ø"/>
            </a:pPr>
            <a:r>
              <a:rPr lang="en-US" sz="2800" dirty="0" smtClean="0">
                <a:latin typeface="Times New Roman" pitchFamily="18" charset="0"/>
                <a:cs typeface="Times New Roman" pitchFamily="18" charset="0"/>
              </a:rPr>
              <a:t>From </a:t>
            </a:r>
            <a:r>
              <a:rPr lang="en-US" sz="2800" dirty="0">
                <a:latin typeface="Times New Roman" pitchFamily="18" charset="0"/>
                <a:cs typeface="Times New Roman" pitchFamily="18" charset="0"/>
              </a:rPr>
              <a:t>the total cattle population </a:t>
            </a:r>
            <a:r>
              <a:rPr lang="en-US" sz="2800" dirty="0">
                <a:solidFill>
                  <a:srgbClr val="FF0000"/>
                </a:solidFill>
                <a:latin typeface="Times New Roman" pitchFamily="18" charset="0"/>
                <a:cs typeface="Times New Roman" pitchFamily="18" charset="0"/>
              </a:rPr>
              <a:t>98.95%</a:t>
            </a:r>
            <a:r>
              <a:rPr lang="en-US" sz="2800" dirty="0">
                <a:latin typeface="Times New Roman" pitchFamily="18" charset="0"/>
                <a:cs typeface="Times New Roman" pitchFamily="18" charset="0"/>
              </a:rPr>
              <a:t> are local breeds and </a:t>
            </a: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remaining are </a:t>
            </a:r>
            <a:r>
              <a:rPr lang="en-US" sz="2800" dirty="0">
                <a:solidFill>
                  <a:srgbClr val="00B0F0"/>
                </a:solidFill>
                <a:latin typeface="Times New Roman" pitchFamily="18" charset="0"/>
                <a:cs typeface="Times New Roman" pitchFamily="18" charset="0"/>
              </a:rPr>
              <a:t>hybrid and exotic breeds</a:t>
            </a:r>
            <a:r>
              <a:rPr lang="en-US" sz="2800" dirty="0">
                <a:latin typeface="Times New Roman" pitchFamily="18" charset="0"/>
                <a:cs typeface="Times New Roman" pitchFamily="18" charset="0"/>
              </a:rPr>
              <a:t>. </a:t>
            </a:r>
          </a:p>
          <a:p>
            <a:pPr marL="539496" indent="-457200" algn="just">
              <a:buFont typeface="Wingdings" pitchFamily="2" charset="2"/>
              <a:buChar char="Ø"/>
            </a:pPr>
            <a:endParaRPr lang="en-US" sz="1100" dirty="0">
              <a:solidFill>
                <a:srgbClr val="FF0000"/>
              </a:solidFill>
              <a:latin typeface="Times New Roman" pitchFamily="18" charset="0"/>
              <a:cs typeface="Times New Roman" pitchFamily="18" charset="0"/>
            </a:endParaRPr>
          </a:p>
          <a:p>
            <a:pPr marL="539496" indent="-457200" algn="just">
              <a:buFont typeface="Wingdings" pitchFamily="2" charset="2"/>
              <a:buChar char="Ø"/>
            </a:pPr>
            <a:r>
              <a:rPr lang="en-US" sz="2800" dirty="0">
                <a:solidFill>
                  <a:srgbClr val="FF0000"/>
                </a:solidFill>
                <a:latin typeface="Times New Roman" pitchFamily="18" charset="0"/>
                <a:cs typeface="Times New Roman" pitchFamily="18" charset="0"/>
              </a:rPr>
              <a:t>99.8%</a:t>
            </a:r>
            <a:r>
              <a:rPr lang="en-US" sz="2800" dirty="0">
                <a:latin typeface="Times New Roman" pitchFamily="18" charset="0"/>
                <a:cs typeface="Times New Roman" pitchFamily="18" charset="0"/>
              </a:rPr>
              <a:t> of the sheep and nearly all goat population of the country are </a:t>
            </a:r>
            <a:r>
              <a:rPr lang="en-US" sz="2800" b="1" dirty="0">
                <a:solidFill>
                  <a:srgbClr val="00B0F0"/>
                </a:solidFill>
                <a:latin typeface="Times New Roman" pitchFamily="18" charset="0"/>
                <a:cs typeface="Times New Roman" pitchFamily="18" charset="0"/>
              </a:rPr>
              <a:t>local breeds</a:t>
            </a:r>
            <a:r>
              <a:rPr lang="en-US" sz="2800" dirty="0">
                <a:latin typeface="Times New Roman" pitchFamily="18" charset="0"/>
                <a:cs typeface="Times New Roman" pitchFamily="18" charset="0"/>
              </a:rPr>
              <a:t>.</a:t>
            </a:r>
            <a:r>
              <a:rPr lang="en-US" sz="2800" dirty="0"/>
              <a:t> </a:t>
            </a:r>
          </a:p>
          <a:p>
            <a:pPr marL="539496" indent="-457200" algn="just">
              <a:buFont typeface="Wingdings" pitchFamily="2" charset="2"/>
              <a:buChar char="Ø"/>
            </a:pPr>
            <a:endParaRPr lang="en-US" sz="1200" dirty="0">
              <a:latin typeface="Times New Roman" pitchFamily="18" charset="0"/>
              <a:cs typeface="Times New Roman" pitchFamily="18" charset="0"/>
            </a:endParaRPr>
          </a:p>
          <a:p>
            <a:pPr marL="539496" indent="-457200" algn="just">
              <a:buFont typeface="Wingdings" pitchFamily="2" charset="2"/>
              <a:buChar char="Ø"/>
            </a:pPr>
            <a:r>
              <a:rPr lang="en-US" sz="2800" dirty="0">
                <a:latin typeface="Times New Roman" pitchFamily="18" charset="0"/>
                <a:cs typeface="Times New Roman" pitchFamily="18" charset="0"/>
              </a:rPr>
              <a:t>From total chicken population </a:t>
            </a:r>
          </a:p>
          <a:p>
            <a:pPr lvl="3" algn="just">
              <a:lnSpc>
                <a:spcPct val="150000"/>
              </a:lnSpc>
              <a:buFont typeface="Wingdings" pitchFamily="2" charset="2"/>
              <a:buChar char="§"/>
            </a:pPr>
            <a:r>
              <a:rPr lang="en-US" sz="2800" dirty="0">
                <a:solidFill>
                  <a:srgbClr val="FF0000"/>
                </a:solidFill>
                <a:latin typeface="Times New Roman" pitchFamily="18" charset="0"/>
                <a:cs typeface="Times New Roman" pitchFamily="18" charset="0"/>
              </a:rPr>
              <a:t>96.61% </a:t>
            </a:r>
            <a:r>
              <a:rPr lang="en-US" sz="2800" dirty="0">
                <a:solidFill>
                  <a:srgbClr val="00B0F0"/>
                </a:solidFill>
                <a:latin typeface="Times New Roman" pitchFamily="18" charset="0"/>
                <a:cs typeface="Times New Roman" pitchFamily="18" charset="0"/>
              </a:rPr>
              <a:t>are indigenous</a:t>
            </a:r>
          </a:p>
          <a:p>
            <a:pPr lvl="3" algn="just">
              <a:lnSpc>
                <a:spcPct val="150000"/>
              </a:lnSpc>
              <a:buFont typeface="Wingdings" pitchFamily="2" charset="2"/>
              <a:buChar char="§"/>
            </a:pPr>
            <a:r>
              <a:rPr lang="en-US" sz="2800" dirty="0">
                <a:solidFill>
                  <a:srgbClr val="FF0000"/>
                </a:solidFill>
                <a:latin typeface="Times New Roman" pitchFamily="18" charset="0"/>
                <a:cs typeface="Times New Roman" pitchFamily="18" charset="0"/>
              </a:rPr>
              <a:t>2.84 % </a:t>
            </a:r>
            <a:r>
              <a:rPr lang="en-US" sz="2800" dirty="0">
                <a:solidFill>
                  <a:srgbClr val="00B0F0"/>
                </a:solidFill>
                <a:latin typeface="Times New Roman" pitchFamily="18" charset="0"/>
                <a:cs typeface="Times New Roman" pitchFamily="18" charset="0"/>
              </a:rPr>
              <a:t>hybrid </a:t>
            </a:r>
          </a:p>
          <a:p>
            <a:pPr lvl="3" algn="just">
              <a:lnSpc>
                <a:spcPct val="150000"/>
              </a:lnSpc>
              <a:buFont typeface="Wingdings" pitchFamily="2" charset="2"/>
              <a:buChar char="§"/>
            </a:pPr>
            <a:r>
              <a:rPr lang="en-US" sz="2800" dirty="0">
                <a:solidFill>
                  <a:srgbClr val="FF0000"/>
                </a:solidFill>
                <a:latin typeface="Times New Roman" pitchFamily="18" charset="0"/>
                <a:cs typeface="Times New Roman" pitchFamily="18" charset="0"/>
              </a:rPr>
              <a:t>0.55% </a:t>
            </a:r>
            <a:r>
              <a:rPr lang="en-US" sz="2800" dirty="0">
                <a:solidFill>
                  <a:srgbClr val="00B0F0"/>
                </a:solidFill>
                <a:latin typeface="Times New Roman" pitchFamily="18" charset="0"/>
                <a:cs typeface="Times New Roman" pitchFamily="18" charset="0"/>
              </a:rPr>
              <a:t>are exotic</a:t>
            </a:r>
          </a:p>
          <a:p>
            <a:pPr marL="539496" indent="-457200" algn="just">
              <a:buFont typeface="Wingdings" pitchFamily="2" charset="2"/>
              <a:buChar char="Ø"/>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130D158-B4D2-4C2B-8013-152FE864FA6F}" type="slidenum">
              <a:rPr lang="en-US" smtClean="0"/>
              <a:pPr/>
              <a:t>6</a:t>
            </a:fld>
            <a:endParaRPr lang="en-US"/>
          </a:p>
        </p:txBody>
      </p:sp>
    </p:spTree>
    <p:extLst>
      <p:ext uri="{BB962C8B-B14F-4D97-AF65-F5344CB8AC3E}">
        <p14:creationId xmlns="" xmlns:p14="http://schemas.microsoft.com/office/powerpoint/2010/main" val="266226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p:cTn id="3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p:cTn id="4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3" dur="500"/>
                                        <p:tgtEl>
                                          <p:spTgt spid="3">
                                            <p:txEl>
                                              <p:pRg st="9" end="9"/>
                                            </p:txEl>
                                          </p:spTgt>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 calcmode="lin" valueType="num">
                                      <p:cBhvr>
                                        <p:cTn id="46"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48" dur="500"/>
                                        <p:tgtEl>
                                          <p:spTgt spid="3">
                                            <p:txEl>
                                              <p:pRg st="10" end="10"/>
                                            </p:tx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p:cTn id="51"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53" dur="500"/>
                                        <p:tgtEl>
                                          <p:spTgt spid="3">
                                            <p:txEl>
                                              <p:pRg st="11" end="11"/>
                                            </p:txEl>
                                          </p:spTgt>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 calcmode="lin" valueType="num">
                                      <p:cBhvr>
                                        <p:cTn id="56"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5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30D158-B4D2-4C2B-8013-152FE864FA6F}" type="slidenum">
              <a:rPr lang="en-US" smtClean="0"/>
              <a:pPr/>
              <a:t>7</a:t>
            </a:fld>
            <a:endParaRPr lang="en-US"/>
          </a:p>
        </p:txBody>
      </p:sp>
      <p:sp>
        <p:nvSpPr>
          <p:cNvPr id="5" name="Rectangle 4"/>
          <p:cNvSpPr/>
          <p:nvPr/>
        </p:nvSpPr>
        <p:spPr>
          <a:xfrm>
            <a:off x="152400" y="228600"/>
            <a:ext cx="8915400" cy="6532558"/>
          </a:xfrm>
          <a:prstGeom prst="rect">
            <a:avLst/>
          </a:prstGeom>
        </p:spPr>
        <p:txBody>
          <a:bodyPr wrap="square">
            <a:spAutoFit/>
          </a:bodyPr>
          <a:lstStyle/>
          <a:p>
            <a:pPr algn="just"/>
            <a:r>
              <a:rPr lang="en-US" sz="2400" b="1" dirty="0">
                <a:solidFill>
                  <a:srgbClr val="FF0000"/>
                </a:solidFill>
                <a:latin typeface="Times New Roman" pitchFamily="18" charset="0"/>
                <a:cs typeface="Times New Roman" pitchFamily="18" charset="0"/>
              </a:rPr>
              <a:t>Some Terminologies in Livestock </a:t>
            </a:r>
            <a:r>
              <a:rPr lang="en-US" sz="2400" b="1" dirty="0" smtClean="0">
                <a:solidFill>
                  <a:srgbClr val="FF0000"/>
                </a:solidFill>
                <a:latin typeface="Times New Roman" pitchFamily="18" charset="0"/>
                <a:cs typeface="Times New Roman" pitchFamily="18" charset="0"/>
              </a:rPr>
              <a:t>Production </a:t>
            </a:r>
            <a:r>
              <a:rPr lang="en-US" sz="2400" b="1" dirty="0">
                <a:solidFill>
                  <a:srgbClr val="FF0000"/>
                </a:solidFill>
                <a:latin typeface="Times New Roman" pitchFamily="18" charset="0"/>
                <a:cs typeface="Times New Roman" pitchFamily="18" charset="0"/>
              </a:rPr>
              <a:t>&amp; </a:t>
            </a:r>
            <a:r>
              <a:rPr lang="en-US" sz="2400" b="1" dirty="0" smtClean="0">
                <a:solidFill>
                  <a:srgbClr val="FF0000"/>
                </a:solidFill>
                <a:latin typeface="Times New Roman" pitchFamily="18" charset="0"/>
                <a:cs typeface="Times New Roman" pitchFamily="18" charset="0"/>
              </a:rPr>
              <a:t>Management </a:t>
            </a:r>
            <a:endParaRPr lang="en-US" sz="2400" dirty="0">
              <a:solidFill>
                <a:srgbClr val="FF0000"/>
              </a:solidFill>
              <a:latin typeface="Times New Roman" pitchFamily="18" charset="0"/>
              <a:cs typeface="Times New Roman" pitchFamily="18" charset="0"/>
            </a:endParaRPr>
          </a:p>
          <a:p>
            <a:pPr marL="342900" indent="-342900" algn="just">
              <a:buFont typeface="Wingdings" pitchFamily="2" charset="2"/>
              <a:buChar char="ü"/>
            </a:pPr>
            <a:endParaRPr lang="en-US" sz="1050" b="1" dirty="0" smtClean="0">
              <a:latin typeface="Times New Roman" pitchFamily="18" charset="0"/>
              <a:cs typeface="Times New Roman" pitchFamily="18" charset="0"/>
            </a:endParaRPr>
          </a:p>
          <a:p>
            <a:pPr marL="342900" indent="-274320" algn="just">
              <a:buFont typeface="Wingdings" pitchFamily="2" charset="2"/>
              <a:buChar char="ü"/>
            </a:pPr>
            <a:r>
              <a:rPr lang="en-US" sz="2400" b="1" dirty="0" smtClean="0">
                <a:latin typeface="Times New Roman" pitchFamily="18" charset="0"/>
                <a:cs typeface="Times New Roman" pitchFamily="18" charset="0"/>
              </a:rPr>
              <a:t>Cattle</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This refers to the entire Bovine species</a:t>
            </a:r>
          </a:p>
          <a:p>
            <a:pPr marL="342900" indent="-274320" algn="just">
              <a:buFont typeface="Wingdings" pitchFamily="2" charset="2"/>
              <a:buChar char="ü"/>
            </a:pPr>
            <a:r>
              <a:rPr lang="en-US" sz="2400" b="1" dirty="0">
                <a:latin typeface="Times New Roman" pitchFamily="18" charset="0"/>
                <a:cs typeface="Times New Roman" pitchFamily="18" charset="0"/>
              </a:rPr>
              <a:t>Cow: </a:t>
            </a:r>
            <a:r>
              <a:rPr lang="en-US" sz="2400" dirty="0">
                <a:latin typeface="Times New Roman" pitchFamily="18" charset="0"/>
                <a:cs typeface="Times New Roman" pitchFamily="18" charset="0"/>
              </a:rPr>
              <a:t>Female cattle of mature age which have had one or more parturitions</a:t>
            </a:r>
          </a:p>
          <a:p>
            <a:pPr marL="342900" indent="-274320" algn="just">
              <a:buFont typeface="Wingdings" pitchFamily="2" charset="2"/>
              <a:buChar char="ü"/>
            </a:pPr>
            <a:r>
              <a:rPr lang="en-US" sz="2400" b="1" dirty="0">
                <a:latin typeface="Times New Roman" pitchFamily="18" charset="0"/>
                <a:cs typeface="Times New Roman" pitchFamily="18" charset="0"/>
              </a:rPr>
              <a:t>Heifer: </a:t>
            </a:r>
            <a:r>
              <a:rPr lang="en-US" sz="2400" dirty="0">
                <a:latin typeface="Times New Roman" pitchFamily="18" charset="0"/>
                <a:cs typeface="Times New Roman" pitchFamily="18" charset="0"/>
              </a:rPr>
              <a:t>Female cattle of immature age which has not produced any offspring</a:t>
            </a:r>
          </a:p>
          <a:p>
            <a:pPr marL="342900" indent="-274320" algn="just">
              <a:buFont typeface="Wingdings" pitchFamily="2" charset="2"/>
              <a:buChar char="ü"/>
            </a:pPr>
            <a:r>
              <a:rPr lang="en-US" sz="2400" b="1" dirty="0">
                <a:latin typeface="Times New Roman" pitchFamily="18" charset="0"/>
                <a:cs typeface="Times New Roman" pitchFamily="18" charset="0"/>
              </a:rPr>
              <a:t>Bull: </a:t>
            </a:r>
            <a:r>
              <a:rPr lang="en-US" sz="2400" dirty="0">
                <a:latin typeface="Times New Roman" pitchFamily="18" charset="0"/>
                <a:cs typeface="Times New Roman" pitchFamily="18" charset="0"/>
              </a:rPr>
              <a:t>A mature male cattle</a:t>
            </a:r>
          </a:p>
          <a:p>
            <a:pPr marL="342900" indent="-274320" algn="just">
              <a:buFont typeface="Wingdings" pitchFamily="2" charset="2"/>
              <a:buChar char="ü"/>
            </a:pPr>
            <a:r>
              <a:rPr lang="en-US" sz="2400" b="1" dirty="0">
                <a:latin typeface="Times New Roman" pitchFamily="18" charset="0"/>
                <a:cs typeface="Times New Roman" pitchFamily="18" charset="0"/>
              </a:rPr>
              <a:t>Calving (Calve): </a:t>
            </a:r>
            <a:r>
              <a:rPr lang="en-US" sz="2400" dirty="0">
                <a:latin typeface="Times New Roman" pitchFamily="18" charset="0"/>
                <a:cs typeface="Times New Roman" pitchFamily="18" charset="0"/>
              </a:rPr>
              <a:t>Act of giving birth (parturition) in cattle</a:t>
            </a:r>
          </a:p>
          <a:p>
            <a:pPr marL="342900" indent="-274320" algn="just">
              <a:buFont typeface="Wingdings" pitchFamily="2" charset="2"/>
              <a:buChar char="ü"/>
            </a:pPr>
            <a:r>
              <a:rPr lang="en-US" sz="2400" b="1" dirty="0" smtClean="0">
                <a:latin typeface="Times New Roman" pitchFamily="18" charset="0"/>
                <a:cs typeface="Times New Roman" pitchFamily="18" charset="0"/>
              </a:rPr>
              <a:t>Calf</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Young cattle of either sex under </a:t>
            </a:r>
            <a:r>
              <a:rPr lang="en-US" sz="2400" dirty="0" smtClean="0">
                <a:latin typeface="Times New Roman" pitchFamily="18" charset="0"/>
                <a:cs typeface="Times New Roman" pitchFamily="18" charset="0"/>
              </a:rPr>
              <a:t>1year </a:t>
            </a:r>
            <a:r>
              <a:rPr lang="en-US" sz="2400" dirty="0">
                <a:latin typeface="Times New Roman" pitchFamily="18" charset="0"/>
                <a:cs typeface="Times New Roman" pitchFamily="18" charset="0"/>
              </a:rPr>
              <a:t>old </a:t>
            </a:r>
            <a:r>
              <a:rPr lang="en-US" sz="2400" dirty="0" smtClean="0">
                <a:latin typeface="Times New Roman" pitchFamily="18" charset="0"/>
                <a:cs typeface="Times New Roman" pitchFamily="18" charset="0"/>
              </a:rPr>
              <a:t>&amp; usually </a:t>
            </a:r>
            <a:r>
              <a:rPr lang="en-US" sz="2400" dirty="0">
                <a:latin typeface="Times New Roman" pitchFamily="18" charset="0"/>
                <a:cs typeface="Times New Roman" pitchFamily="18" charset="0"/>
              </a:rPr>
              <a:t>not </a:t>
            </a:r>
            <a:r>
              <a:rPr lang="en-US" sz="2400" dirty="0" smtClean="0">
                <a:latin typeface="Times New Roman" pitchFamily="18" charset="0"/>
                <a:cs typeface="Times New Roman" pitchFamily="18" charset="0"/>
              </a:rPr>
              <a:t>weaned</a:t>
            </a:r>
          </a:p>
          <a:p>
            <a:pPr marL="342900" indent="-274320" algn="just">
              <a:buFont typeface="Wingdings" pitchFamily="2" charset="2"/>
              <a:buChar char="ü"/>
            </a:pPr>
            <a:r>
              <a:rPr lang="en-US" sz="2400" b="1" dirty="0" smtClean="0">
                <a:latin typeface="Times New Roman" pitchFamily="18" charset="0"/>
                <a:cs typeface="Times New Roman" pitchFamily="18" charset="0"/>
              </a:rPr>
              <a:t>Bull </a:t>
            </a:r>
            <a:r>
              <a:rPr lang="en-US" sz="2400" b="1" dirty="0">
                <a:latin typeface="Times New Roman" pitchFamily="18" charset="0"/>
                <a:cs typeface="Times New Roman" pitchFamily="18" charset="0"/>
              </a:rPr>
              <a:t>Calf: </a:t>
            </a:r>
            <a:r>
              <a:rPr lang="en-US" sz="2400" dirty="0">
                <a:latin typeface="Times New Roman" pitchFamily="18" charset="0"/>
                <a:cs typeface="Times New Roman" pitchFamily="18" charset="0"/>
              </a:rPr>
              <a:t>Young male cattle under two years of </a:t>
            </a:r>
            <a:r>
              <a:rPr lang="en-US" sz="2400" dirty="0" smtClean="0">
                <a:latin typeface="Times New Roman" pitchFamily="18" charset="0"/>
                <a:cs typeface="Times New Roman" pitchFamily="18" charset="0"/>
              </a:rPr>
              <a:t>age</a:t>
            </a:r>
          </a:p>
          <a:p>
            <a:pPr marL="342900" indent="-274320" algn="just">
              <a:buFont typeface="Wingdings" pitchFamily="2" charset="2"/>
              <a:buChar char="ü"/>
            </a:pPr>
            <a:r>
              <a:rPr lang="en-US" sz="2400" dirty="0" smtClean="0">
                <a:latin typeface="Times New Roman" pitchFamily="18" charset="0"/>
                <a:cs typeface="Times New Roman" pitchFamily="18" charset="0"/>
              </a:rPr>
              <a:t>Castration: </a:t>
            </a:r>
            <a:endParaRPr lang="en-US" sz="2400" dirty="0">
              <a:latin typeface="Times New Roman" pitchFamily="18" charset="0"/>
              <a:cs typeface="Times New Roman" pitchFamily="18" charset="0"/>
            </a:endParaRPr>
          </a:p>
          <a:p>
            <a:pPr marL="342900" indent="-274320" algn="just">
              <a:buFont typeface="Wingdings" pitchFamily="2" charset="2"/>
              <a:buChar char="ü"/>
            </a:pPr>
            <a:r>
              <a:rPr lang="en-US" sz="2400" b="1" dirty="0" smtClean="0">
                <a:latin typeface="Times New Roman" pitchFamily="18" charset="0"/>
                <a:cs typeface="Times New Roman" pitchFamily="18" charset="0"/>
              </a:rPr>
              <a:t>Steer: </a:t>
            </a:r>
            <a:r>
              <a:rPr lang="en-US" sz="2400" dirty="0" smtClean="0">
                <a:latin typeface="Times New Roman" pitchFamily="18" charset="0"/>
                <a:cs typeface="Times New Roman" pitchFamily="18" charset="0"/>
              </a:rPr>
              <a:t>Male </a:t>
            </a:r>
            <a:r>
              <a:rPr lang="en-US" sz="2400" dirty="0">
                <a:latin typeface="Times New Roman" pitchFamily="18" charset="0"/>
                <a:cs typeface="Times New Roman" pitchFamily="18" charset="0"/>
              </a:rPr>
              <a:t>cattle which has been castrated </a:t>
            </a:r>
            <a:r>
              <a:rPr lang="en-US" sz="2400" dirty="0">
                <a:solidFill>
                  <a:srgbClr val="0000FF"/>
                </a:solidFill>
                <a:latin typeface="Times New Roman" pitchFamily="18" charset="0"/>
                <a:cs typeface="Times New Roman" pitchFamily="18" charset="0"/>
              </a:rPr>
              <a:t>at early </a:t>
            </a:r>
            <a:r>
              <a:rPr lang="en-US" sz="2400" dirty="0" smtClean="0">
                <a:solidFill>
                  <a:srgbClr val="0000FF"/>
                </a:solidFill>
                <a:latin typeface="Times New Roman" pitchFamily="18" charset="0"/>
                <a:cs typeface="Times New Roman" pitchFamily="18" charset="0"/>
              </a:rPr>
              <a:t>age</a:t>
            </a:r>
          </a:p>
          <a:p>
            <a:pPr marL="342900" indent="-274320">
              <a:buFont typeface="Wingdings" pitchFamily="2" charset="2"/>
              <a:buChar char="ü"/>
            </a:pPr>
            <a:r>
              <a:rPr lang="en-US" sz="2400" b="1" dirty="0" smtClean="0">
                <a:latin typeface="Times New Roman" pitchFamily="18" charset="0"/>
                <a:cs typeface="Times New Roman" pitchFamily="18" charset="0"/>
              </a:rPr>
              <a:t>Stag: </a:t>
            </a:r>
            <a:r>
              <a:rPr lang="en-US" sz="2400" dirty="0" smtClean="0">
                <a:latin typeface="Times New Roman" pitchFamily="18" charset="0"/>
                <a:cs typeface="Times New Roman" pitchFamily="18" charset="0"/>
              </a:rPr>
              <a:t>Male </a:t>
            </a:r>
            <a:r>
              <a:rPr lang="en-US" sz="2400" dirty="0">
                <a:latin typeface="Times New Roman" pitchFamily="18" charset="0"/>
                <a:cs typeface="Times New Roman" pitchFamily="18" charset="0"/>
              </a:rPr>
              <a:t>cattle which was castrated </a:t>
            </a:r>
            <a:r>
              <a:rPr lang="en-US" sz="2400" dirty="0">
                <a:solidFill>
                  <a:srgbClr val="0000FF"/>
                </a:solidFill>
                <a:latin typeface="Times New Roman" pitchFamily="18" charset="0"/>
                <a:cs typeface="Times New Roman" pitchFamily="18" charset="0"/>
              </a:rPr>
              <a:t>after reaching sexual </a:t>
            </a:r>
            <a:r>
              <a:rPr lang="en-US" sz="2400" dirty="0" smtClean="0">
                <a:solidFill>
                  <a:srgbClr val="0000FF"/>
                </a:solidFill>
                <a:latin typeface="Times New Roman" pitchFamily="18" charset="0"/>
                <a:cs typeface="Times New Roman" pitchFamily="18" charset="0"/>
              </a:rPr>
              <a:t>maturity</a:t>
            </a:r>
          </a:p>
          <a:p>
            <a:pPr marL="342900" indent="-274320" algn="just">
              <a:buFont typeface="Wingdings" pitchFamily="2" charset="2"/>
              <a:buChar char="ü"/>
            </a:pPr>
            <a:r>
              <a:rPr lang="en-US" sz="2400" b="1" dirty="0" smtClean="0">
                <a:latin typeface="Times New Roman" pitchFamily="18" charset="0"/>
                <a:cs typeface="Times New Roman" pitchFamily="18" charset="0"/>
              </a:rPr>
              <a:t>Free </a:t>
            </a:r>
            <a:r>
              <a:rPr lang="en-US" sz="2400" b="1" dirty="0">
                <a:latin typeface="Times New Roman" pitchFamily="18" charset="0"/>
                <a:cs typeface="Times New Roman" pitchFamily="18" charset="0"/>
              </a:rPr>
              <a:t>Martin: </a:t>
            </a:r>
            <a:r>
              <a:rPr lang="en-US" sz="2400" dirty="0">
                <a:latin typeface="Times New Roman" pitchFamily="18" charset="0"/>
                <a:cs typeface="Times New Roman" pitchFamily="18" charset="0"/>
              </a:rPr>
              <a:t>female cattle born as a twin along with a male cattle which is usually sexually sterile</a:t>
            </a:r>
          </a:p>
          <a:p>
            <a:pPr marL="342900" indent="-274320" algn="just">
              <a:buFont typeface="Wingdings" pitchFamily="2" charset="2"/>
              <a:buChar char="ü"/>
            </a:pPr>
            <a:r>
              <a:rPr lang="en-US" sz="2400" b="1" dirty="0">
                <a:latin typeface="Times New Roman" pitchFamily="18" charset="0"/>
                <a:cs typeface="Times New Roman" pitchFamily="18" charset="0"/>
              </a:rPr>
              <a:t>In-calf</a:t>
            </a:r>
            <a:r>
              <a:rPr lang="en-US" sz="2400" dirty="0">
                <a:latin typeface="Times New Roman" pitchFamily="18" charset="0"/>
                <a:cs typeface="Times New Roman" pitchFamily="18" charset="0"/>
              </a:rPr>
              <a:t>: Pregnant </a:t>
            </a:r>
            <a:r>
              <a:rPr lang="en-US" sz="2400" dirty="0" smtClean="0">
                <a:latin typeface="Times New Roman" pitchFamily="18" charset="0"/>
                <a:cs typeface="Times New Roman" pitchFamily="18" charset="0"/>
              </a:rPr>
              <a:t>cow</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69328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 calcmode="lin" valueType="num">
                                      <p:cBhvr additive="base">
                                        <p:cTn id="5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11" end="11"/>
                                            </p:txEl>
                                          </p:spTgt>
                                        </p:tgtEl>
                                        <p:attrNameLst>
                                          <p:attrName>style.visibility</p:attrName>
                                        </p:attrNameLst>
                                      </p:cBhvr>
                                      <p:to>
                                        <p:strVal val="visible"/>
                                      </p:to>
                                    </p:set>
                                    <p:anim calcmode="lin" valueType="num">
                                      <p:cBhvr additive="base">
                                        <p:cTn id="6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 calcmode="lin" valueType="num">
                                      <p:cBhvr additive="base">
                                        <p:cTn id="6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3" end="13"/>
                                            </p:txEl>
                                          </p:spTgt>
                                        </p:tgtEl>
                                        <p:attrNameLst>
                                          <p:attrName>style.visibility</p:attrName>
                                        </p:attrNameLst>
                                      </p:cBhvr>
                                      <p:to>
                                        <p:strVal val="visible"/>
                                      </p:to>
                                    </p:set>
                                    <p:anim calcmode="lin" valueType="num">
                                      <p:cBhvr additive="base">
                                        <p:cTn id="73"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30D158-B4D2-4C2B-8013-152FE864FA6F}" type="slidenum">
              <a:rPr lang="en-US" smtClean="0"/>
              <a:pPr/>
              <a:t>8</a:t>
            </a:fld>
            <a:endParaRPr lang="en-US"/>
          </a:p>
        </p:txBody>
      </p:sp>
      <p:sp>
        <p:nvSpPr>
          <p:cNvPr id="3" name="Rectangle 2"/>
          <p:cNvSpPr/>
          <p:nvPr/>
        </p:nvSpPr>
        <p:spPr>
          <a:xfrm>
            <a:off x="152400" y="228600"/>
            <a:ext cx="8839200" cy="6370975"/>
          </a:xfrm>
          <a:prstGeom prst="rect">
            <a:avLst/>
          </a:prstGeom>
        </p:spPr>
        <p:txBody>
          <a:bodyPr wrap="square">
            <a:spAutoFit/>
          </a:bodyPr>
          <a:lstStyle/>
          <a:p>
            <a:pPr marL="342900" indent="-342900" algn="just">
              <a:lnSpc>
                <a:spcPct val="150000"/>
              </a:lnSpc>
              <a:buFont typeface="Wingdings" pitchFamily="2" charset="2"/>
              <a:buChar char="ü"/>
            </a:pPr>
            <a:r>
              <a:rPr lang="en-US" sz="2400" b="1" dirty="0" smtClean="0">
                <a:latin typeface="Times New Roman" pitchFamily="18" charset="0"/>
                <a:cs typeface="Times New Roman" pitchFamily="18" charset="0"/>
              </a:rPr>
              <a:t>Sheep</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refers to entire ovine species</a:t>
            </a:r>
          </a:p>
          <a:p>
            <a:pPr marL="342900" indent="-342900" algn="just">
              <a:buFont typeface="Wingdings" pitchFamily="2" charset="2"/>
              <a:buChar char="ü"/>
            </a:pPr>
            <a:r>
              <a:rPr lang="en-US" sz="2400" b="1" dirty="0">
                <a:latin typeface="Times New Roman" pitchFamily="18" charset="0"/>
                <a:cs typeface="Times New Roman" pitchFamily="18" charset="0"/>
              </a:rPr>
              <a:t>Ewe: </a:t>
            </a:r>
            <a:r>
              <a:rPr lang="en-US" sz="2400" dirty="0">
                <a:latin typeface="Times New Roman" pitchFamily="18" charset="0"/>
                <a:cs typeface="Times New Roman" pitchFamily="18" charset="0"/>
              </a:rPr>
              <a:t>refers to female sheep after reaching sexual maturity and has produced one or more offspring</a:t>
            </a:r>
          </a:p>
          <a:p>
            <a:pPr marL="342900" indent="-342900" algn="just">
              <a:lnSpc>
                <a:spcPct val="150000"/>
              </a:lnSpc>
              <a:buFont typeface="Wingdings" pitchFamily="2" charset="2"/>
              <a:buChar char="ü"/>
            </a:pPr>
            <a:r>
              <a:rPr lang="en-US" sz="2400" b="1" dirty="0">
                <a:latin typeface="Times New Roman" pitchFamily="18" charset="0"/>
                <a:cs typeface="Times New Roman" pitchFamily="18" charset="0"/>
              </a:rPr>
              <a:t>Ram: </a:t>
            </a:r>
            <a:r>
              <a:rPr lang="en-US" sz="2400" dirty="0">
                <a:latin typeface="Times New Roman" pitchFamily="18" charset="0"/>
                <a:cs typeface="Times New Roman" pitchFamily="18" charset="0"/>
              </a:rPr>
              <a:t>Mature male sheep</a:t>
            </a:r>
          </a:p>
          <a:p>
            <a:pPr marL="342900" indent="-342900" algn="just">
              <a:lnSpc>
                <a:spcPct val="150000"/>
              </a:lnSpc>
              <a:buFont typeface="Wingdings" pitchFamily="2" charset="2"/>
              <a:buChar char="ü"/>
            </a:pPr>
            <a:r>
              <a:rPr lang="en-US" sz="2400" b="1" dirty="0">
                <a:latin typeface="Times New Roman" pitchFamily="18" charset="0"/>
                <a:cs typeface="Times New Roman" pitchFamily="18" charset="0"/>
              </a:rPr>
              <a:t>Lamb: </a:t>
            </a:r>
            <a:r>
              <a:rPr lang="en-US" sz="2400" dirty="0">
                <a:latin typeface="Times New Roman" pitchFamily="18" charset="0"/>
                <a:cs typeface="Times New Roman" pitchFamily="18" charset="0"/>
              </a:rPr>
              <a:t>refers to sexually immature sheep of either </a:t>
            </a:r>
            <a:r>
              <a:rPr lang="en-US" sz="2400" dirty="0" smtClean="0">
                <a:latin typeface="Times New Roman" pitchFamily="18" charset="0"/>
                <a:cs typeface="Times New Roman" pitchFamily="18" charset="0"/>
              </a:rPr>
              <a:t>sex</a:t>
            </a:r>
          </a:p>
          <a:p>
            <a:pPr marL="342900" indent="-342900" algn="just">
              <a:lnSpc>
                <a:spcPct val="150000"/>
              </a:lnSpc>
              <a:buFont typeface="Wingdings" pitchFamily="2" charset="2"/>
              <a:buChar char="ü"/>
            </a:pPr>
            <a:r>
              <a:rPr lang="en-US" sz="2400" b="1" dirty="0">
                <a:latin typeface="Times New Roman" pitchFamily="18" charset="0"/>
                <a:cs typeface="Times New Roman" pitchFamily="18" charset="0"/>
              </a:rPr>
              <a:t>Lambing</a:t>
            </a:r>
            <a:r>
              <a:rPr lang="en-US" sz="2400" dirty="0">
                <a:latin typeface="Times New Roman" pitchFamily="18" charset="0"/>
                <a:cs typeface="Times New Roman" pitchFamily="18" charset="0"/>
              </a:rPr>
              <a:t>: act of giving birth in sheep</a:t>
            </a:r>
          </a:p>
          <a:p>
            <a:pPr marL="342900" indent="-342900" algn="just">
              <a:lnSpc>
                <a:spcPct val="150000"/>
              </a:lnSpc>
              <a:buFont typeface="Wingdings" pitchFamily="2" charset="2"/>
              <a:buChar char="ü"/>
            </a:pPr>
            <a:r>
              <a:rPr lang="en-US" sz="2400" b="1" dirty="0">
                <a:latin typeface="Times New Roman" pitchFamily="18" charset="0"/>
                <a:cs typeface="Times New Roman" pitchFamily="18" charset="0"/>
              </a:rPr>
              <a:t>Ram Lamb: </a:t>
            </a:r>
            <a:r>
              <a:rPr lang="en-US" sz="2400" dirty="0">
                <a:latin typeface="Times New Roman" pitchFamily="18" charset="0"/>
                <a:cs typeface="Times New Roman" pitchFamily="18" charset="0"/>
              </a:rPr>
              <a:t>sexually immature male sheep</a:t>
            </a:r>
          </a:p>
          <a:p>
            <a:pPr marL="342900" indent="-342900" algn="just">
              <a:lnSpc>
                <a:spcPct val="150000"/>
              </a:lnSpc>
              <a:buFont typeface="Wingdings" pitchFamily="2" charset="2"/>
              <a:buChar char="ü"/>
            </a:pPr>
            <a:r>
              <a:rPr lang="en-US" sz="2400" b="1" dirty="0">
                <a:latin typeface="Times New Roman" pitchFamily="18" charset="0"/>
                <a:cs typeface="Times New Roman" pitchFamily="18" charset="0"/>
              </a:rPr>
              <a:t>Ewe lamb: </a:t>
            </a:r>
            <a:r>
              <a:rPr lang="en-US" sz="2400" dirty="0">
                <a:latin typeface="Times New Roman" pitchFamily="18" charset="0"/>
                <a:cs typeface="Times New Roman" pitchFamily="18" charset="0"/>
              </a:rPr>
              <a:t>Sexually immature female sheep</a:t>
            </a:r>
          </a:p>
          <a:p>
            <a:pPr marL="342900" indent="-342900" algn="just">
              <a:lnSpc>
                <a:spcPct val="150000"/>
              </a:lnSpc>
              <a:buFont typeface="Wingdings" pitchFamily="2" charset="2"/>
              <a:buChar char="ü"/>
            </a:pPr>
            <a:r>
              <a:rPr lang="en-US" sz="2400" b="1" dirty="0" smtClean="0">
                <a:latin typeface="Times New Roman" pitchFamily="18" charset="0"/>
                <a:cs typeface="Times New Roman" pitchFamily="18" charset="0"/>
              </a:rPr>
              <a:t>Wither: </a:t>
            </a:r>
            <a:r>
              <a:rPr lang="en-US" sz="2400" dirty="0">
                <a:latin typeface="Times New Roman" pitchFamily="18" charset="0"/>
                <a:cs typeface="Times New Roman" pitchFamily="18" charset="0"/>
              </a:rPr>
              <a:t>Male sheep castrated at an early age</a:t>
            </a:r>
          </a:p>
          <a:p>
            <a:pPr marL="342900" indent="-342900" algn="just">
              <a:lnSpc>
                <a:spcPct val="150000"/>
              </a:lnSpc>
              <a:buFont typeface="Wingdings" pitchFamily="2" charset="2"/>
              <a:buChar char="ü"/>
            </a:pPr>
            <a:r>
              <a:rPr lang="en-US" sz="2400" b="1" dirty="0">
                <a:latin typeface="Times New Roman" pitchFamily="18" charset="0"/>
                <a:cs typeface="Times New Roman" pitchFamily="18" charset="0"/>
              </a:rPr>
              <a:t>Fleece</a:t>
            </a:r>
            <a:r>
              <a:rPr lang="en-US" sz="2400" dirty="0">
                <a:latin typeface="Times New Roman" pitchFamily="18" charset="0"/>
                <a:cs typeface="Times New Roman" pitchFamily="18" charset="0"/>
              </a:rPr>
              <a:t>: The wool of a single </a:t>
            </a:r>
            <a:r>
              <a:rPr lang="en-US" sz="2400" dirty="0" smtClean="0">
                <a:latin typeface="Times New Roman" pitchFamily="18" charset="0"/>
                <a:cs typeface="Times New Roman" pitchFamily="18" charset="0"/>
              </a:rPr>
              <a:t>sheep</a:t>
            </a:r>
          </a:p>
          <a:p>
            <a:pPr marL="342900" indent="-342900" algn="just">
              <a:lnSpc>
                <a:spcPct val="150000"/>
              </a:lnSpc>
              <a:buFont typeface="Wingdings" pitchFamily="2" charset="2"/>
              <a:buChar char="ü"/>
            </a:pPr>
            <a:endParaRPr lang="en-US" sz="2400" dirty="0">
              <a:latin typeface="Times New Roman" pitchFamily="18" charset="0"/>
              <a:cs typeface="Times New Roman" pitchFamily="18" charset="0"/>
            </a:endParaRPr>
          </a:p>
          <a:p>
            <a:pPr marL="342900" indent="-342900" algn="just">
              <a:lnSpc>
                <a:spcPct val="150000"/>
              </a:lnSpc>
              <a:buFont typeface="Wingdings" pitchFamily="2" charset="2"/>
              <a:buChar char="ü"/>
            </a:pP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5003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30D158-B4D2-4C2B-8013-152FE864FA6F}" type="slidenum">
              <a:rPr lang="en-US" smtClean="0"/>
              <a:pPr/>
              <a:t>9</a:t>
            </a:fld>
            <a:endParaRPr lang="en-US"/>
          </a:p>
        </p:txBody>
      </p:sp>
      <p:sp>
        <p:nvSpPr>
          <p:cNvPr id="3" name="Rectangle 2"/>
          <p:cNvSpPr/>
          <p:nvPr/>
        </p:nvSpPr>
        <p:spPr>
          <a:xfrm>
            <a:off x="228600" y="304800"/>
            <a:ext cx="8763000" cy="5078313"/>
          </a:xfrm>
          <a:prstGeom prst="rect">
            <a:avLst/>
          </a:prstGeom>
        </p:spPr>
        <p:txBody>
          <a:bodyPr wrap="square">
            <a:spAutoFit/>
          </a:bodyPr>
          <a:lstStyle/>
          <a:p>
            <a:pPr marL="342900" indent="-342900" algn="just">
              <a:lnSpc>
                <a:spcPct val="150000"/>
              </a:lnSpc>
              <a:buFont typeface="Wingdings" pitchFamily="2" charset="2"/>
              <a:buChar char="ü"/>
            </a:pPr>
            <a:r>
              <a:rPr lang="en-US" sz="2400" b="1" dirty="0" smtClean="0">
                <a:latin typeface="Times New Roman" pitchFamily="18" charset="0"/>
                <a:cs typeface="Times New Roman" pitchFamily="18" charset="0"/>
              </a:rPr>
              <a:t>Goat</a:t>
            </a:r>
            <a:r>
              <a:rPr lang="en-US" sz="2400" dirty="0">
                <a:latin typeface="Times New Roman" pitchFamily="18" charset="0"/>
                <a:cs typeface="Times New Roman" pitchFamily="18" charset="0"/>
              </a:rPr>
              <a:t>: refers to the entire caprine </a:t>
            </a:r>
            <a:r>
              <a:rPr lang="en-US" sz="2400" dirty="0" smtClean="0">
                <a:latin typeface="Times New Roman" pitchFamily="18" charset="0"/>
                <a:cs typeface="Times New Roman" pitchFamily="18" charset="0"/>
              </a:rPr>
              <a:t>species</a:t>
            </a:r>
            <a:endParaRPr lang="en-US" sz="2400" dirty="0">
              <a:latin typeface="Times New Roman" pitchFamily="18" charset="0"/>
              <a:cs typeface="Times New Roman" pitchFamily="18" charset="0"/>
            </a:endParaRPr>
          </a:p>
          <a:p>
            <a:pPr marL="342900" indent="-342900" algn="just">
              <a:lnSpc>
                <a:spcPct val="150000"/>
              </a:lnSpc>
              <a:buFont typeface="Wingdings" pitchFamily="2" charset="2"/>
              <a:buChar char="ü"/>
            </a:pPr>
            <a:r>
              <a:rPr lang="en-US" sz="2400" b="1" dirty="0" smtClean="0">
                <a:latin typeface="Times New Roman" pitchFamily="18" charset="0"/>
                <a:cs typeface="Times New Roman" pitchFamily="18" charset="0"/>
              </a:rPr>
              <a:t>Buck/Billy</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Mature male goat</a:t>
            </a:r>
          </a:p>
          <a:p>
            <a:pPr marL="342900" indent="-342900" algn="just">
              <a:lnSpc>
                <a:spcPct val="150000"/>
              </a:lnSpc>
              <a:buFont typeface="Wingdings" pitchFamily="2" charset="2"/>
              <a:buChar char="ü"/>
            </a:pPr>
            <a:r>
              <a:rPr lang="en-US" sz="2400" b="1" dirty="0" smtClean="0">
                <a:latin typeface="Times New Roman" pitchFamily="18" charset="0"/>
                <a:cs typeface="Times New Roman" pitchFamily="18" charset="0"/>
              </a:rPr>
              <a:t>Doe/Nanny</a:t>
            </a:r>
            <a:r>
              <a:rPr lang="en-US" sz="2400" dirty="0">
                <a:latin typeface="Times New Roman" pitchFamily="18" charset="0"/>
                <a:cs typeface="Times New Roman" pitchFamily="18" charset="0"/>
              </a:rPr>
              <a:t>: F</a:t>
            </a:r>
            <a:r>
              <a:rPr lang="en-US" sz="2400" dirty="0" smtClean="0">
                <a:latin typeface="Times New Roman" pitchFamily="18" charset="0"/>
                <a:cs typeface="Times New Roman" pitchFamily="18" charset="0"/>
              </a:rPr>
              <a:t>emale </a:t>
            </a:r>
            <a:r>
              <a:rPr lang="en-US" sz="2400" dirty="0">
                <a:latin typeface="Times New Roman" pitchFamily="18" charset="0"/>
                <a:cs typeface="Times New Roman" pitchFamily="18" charset="0"/>
              </a:rPr>
              <a:t>goat that has given birth once or twice</a:t>
            </a:r>
          </a:p>
          <a:p>
            <a:pPr marL="342900" indent="-342900" algn="just">
              <a:lnSpc>
                <a:spcPct val="150000"/>
              </a:lnSpc>
              <a:buFont typeface="Wingdings" pitchFamily="2" charset="2"/>
              <a:buChar char="ü"/>
            </a:pPr>
            <a:r>
              <a:rPr lang="en-US" sz="2400" b="1" dirty="0">
                <a:latin typeface="Times New Roman" pitchFamily="18" charset="0"/>
                <a:cs typeface="Times New Roman" pitchFamily="18" charset="0"/>
              </a:rPr>
              <a:t>Kid</a:t>
            </a:r>
            <a:r>
              <a:rPr lang="en-US" sz="2400" dirty="0">
                <a:latin typeface="Times New Roman" pitchFamily="18" charset="0"/>
                <a:cs typeface="Times New Roman" pitchFamily="18" charset="0"/>
              </a:rPr>
              <a:t>: Young or sexually immature goat of either sex</a:t>
            </a:r>
          </a:p>
          <a:p>
            <a:pPr marL="342900" indent="-342900" algn="just">
              <a:lnSpc>
                <a:spcPct val="150000"/>
              </a:lnSpc>
              <a:buFont typeface="Wingdings" pitchFamily="2" charset="2"/>
              <a:buChar char="ü"/>
            </a:pPr>
            <a:r>
              <a:rPr lang="en-US" sz="2400" b="1" dirty="0">
                <a:latin typeface="Times New Roman" pitchFamily="18" charset="0"/>
                <a:cs typeface="Times New Roman" pitchFamily="18" charset="0"/>
              </a:rPr>
              <a:t>Kidding</a:t>
            </a:r>
            <a:r>
              <a:rPr lang="en-US" sz="2400" dirty="0">
                <a:latin typeface="Times New Roman" pitchFamily="18" charset="0"/>
                <a:cs typeface="Times New Roman" pitchFamily="18" charset="0"/>
              </a:rPr>
              <a:t>: Act of giving birth in goat</a:t>
            </a:r>
          </a:p>
          <a:p>
            <a:pPr marL="342900" indent="-342900" algn="just">
              <a:lnSpc>
                <a:spcPct val="150000"/>
              </a:lnSpc>
              <a:buFont typeface="Wingdings" pitchFamily="2" charset="2"/>
              <a:buChar char="ü"/>
            </a:pPr>
            <a:r>
              <a:rPr lang="en-US" sz="2400" b="1" dirty="0">
                <a:latin typeface="Times New Roman" pitchFamily="18" charset="0"/>
                <a:cs typeface="Times New Roman" pitchFamily="18" charset="0"/>
              </a:rPr>
              <a:t>In</a:t>
            </a:r>
            <a:r>
              <a:rPr lang="en-US" sz="2400" dirty="0">
                <a:latin typeface="Times New Roman" pitchFamily="18" charset="0"/>
                <a:cs typeface="Times New Roman" pitchFamily="18" charset="0"/>
              </a:rPr>
              <a:t>-</a:t>
            </a:r>
            <a:r>
              <a:rPr lang="en-US" sz="2400" b="1" dirty="0">
                <a:latin typeface="Times New Roman" pitchFamily="18" charset="0"/>
                <a:cs typeface="Times New Roman" pitchFamily="18" charset="0"/>
              </a:rPr>
              <a:t>Kid: </a:t>
            </a:r>
            <a:r>
              <a:rPr lang="en-US" sz="2400" dirty="0">
                <a:latin typeface="Times New Roman" pitchFamily="18" charset="0"/>
                <a:cs typeface="Times New Roman" pitchFamily="18" charset="0"/>
              </a:rPr>
              <a:t>Pregnant </a:t>
            </a:r>
            <a:r>
              <a:rPr lang="en-US" sz="2400" dirty="0" smtClean="0">
                <a:latin typeface="Times New Roman" pitchFamily="18" charset="0"/>
                <a:cs typeface="Times New Roman" pitchFamily="18" charset="0"/>
              </a:rPr>
              <a:t>goat</a:t>
            </a:r>
          </a:p>
          <a:p>
            <a:pPr marL="342900" indent="-342900" algn="just">
              <a:lnSpc>
                <a:spcPct val="150000"/>
              </a:lnSpc>
              <a:buFont typeface="Wingdings" pitchFamily="2" charset="2"/>
              <a:buChar char="ü"/>
            </a:pP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ü"/>
            </a:pPr>
            <a:endParaRPr lang="en-US" sz="2400" dirty="0">
              <a:solidFill>
                <a:srgbClr val="0000FF"/>
              </a:solidFill>
              <a:latin typeface="Times New Roman" pitchFamily="18" charset="0"/>
              <a:cs typeface="Times New Roman" pitchFamily="18" charset="0"/>
            </a:endParaRPr>
          </a:p>
          <a:p>
            <a:pPr marL="342900" indent="-342900" algn="just">
              <a:lnSpc>
                <a:spcPct val="150000"/>
              </a:lnSpc>
              <a:buFont typeface="Wingdings" pitchFamily="2" charset="2"/>
              <a:buChar char="ü"/>
            </a:pP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27159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4440</TotalTime>
  <Words>1567</Words>
  <Application>Microsoft Office PowerPoint</Application>
  <PresentationFormat>On-screen Show (4:3)</PresentationFormat>
  <Paragraphs>265</Paragraphs>
  <Slides>21</Slides>
  <Notes>21</Notes>
  <HiddenSlides>0</HiddenSlides>
  <MMClips>0</MMClips>
  <ScaleCrop>false</ScaleCrop>
  <HeadingPairs>
    <vt:vector size="6" baseType="variant">
      <vt:variant>
        <vt:lpstr>Theme</vt:lpstr>
      </vt:variant>
      <vt:variant>
        <vt:i4>1</vt:i4>
      </vt:variant>
      <vt:variant>
        <vt:lpstr>Slide Titles</vt:lpstr>
      </vt:variant>
      <vt:variant>
        <vt:i4>21</vt:i4>
      </vt:variant>
      <vt:variant>
        <vt:lpstr>Custom Shows</vt:lpstr>
      </vt:variant>
      <vt:variant>
        <vt:i4>1</vt:i4>
      </vt:variant>
    </vt:vector>
  </HeadingPairs>
  <TitlesOfParts>
    <vt:vector size="23" baseType="lpstr">
      <vt:lpstr>Office Theme</vt:lpstr>
      <vt:lpstr>Livestock Production &amp; Management</vt:lpstr>
      <vt:lpstr> Chapter 1: Introduction </vt:lpstr>
      <vt:lpstr>Starter</vt:lpstr>
      <vt:lpstr>Slide 4</vt:lpstr>
      <vt:lpstr>Slide 5</vt:lpstr>
      <vt:lpstr>Slide 6</vt:lpstr>
      <vt:lpstr>Slide 7</vt:lpstr>
      <vt:lpstr>Slide 8</vt:lpstr>
      <vt:lpstr>Slide 9</vt:lpstr>
      <vt:lpstr>Slide 10</vt:lpstr>
      <vt:lpstr>Slide 11</vt:lpstr>
      <vt:lpstr>Slide 12</vt:lpstr>
      <vt:lpstr>Slide 13</vt:lpstr>
      <vt:lpstr>Slide 14</vt:lpstr>
      <vt:lpstr> 1.1 The role of livestock production  </vt:lpstr>
      <vt:lpstr>Slide 16</vt:lpstr>
      <vt:lpstr>Slide 17</vt:lpstr>
      <vt:lpstr>Slide 18</vt:lpstr>
      <vt:lpstr>  1.2. Constraints for livestock prodn &amp; productivity   </vt:lpstr>
      <vt:lpstr>Slide 20</vt:lpstr>
      <vt:lpstr>Slide 21</vt:lpstr>
      <vt:lpstr>Custom Show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livestock production</dc:title>
  <dc:creator>User</dc:creator>
  <cp:lastModifiedBy>user-pc</cp:lastModifiedBy>
  <cp:revision>781</cp:revision>
  <cp:lastPrinted>2018-03-08T02:06:46Z</cp:lastPrinted>
  <dcterms:created xsi:type="dcterms:W3CDTF">2015-02-12T18:32:07Z</dcterms:created>
  <dcterms:modified xsi:type="dcterms:W3CDTF">2004-07-09T05:42:58Z</dcterms:modified>
</cp:coreProperties>
</file>