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257" r:id="rId2"/>
    <p:sldId id="278" r:id="rId3"/>
    <p:sldId id="280" r:id="rId4"/>
    <p:sldId id="281" r:id="rId5"/>
    <p:sldId id="316" r:id="rId6"/>
    <p:sldId id="317" r:id="rId7"/>
    <p:sldId id="318" r:id="rId8"/>
    <p:sldId id="402" r:id="rId9"/>
    <p:sldId id="387" r:id="rId10"/>
    <p:sldId id="319" r:id="rId11"/>
    <p:sldId id="320" r:id="rId12"/>
    <p:sldId id="321" r:id="rId13"/>
    <p:sldId id="322" r:id="rId14"/>
    <p:sldId id="323" r:id="rId15"/>
    <p:sldId id="324" r:id="rId16"/>
    <p:sldId id="294" r:id="rId17"/>
    <p:sldId id="386" r:id="rId18"/>
    <p:sldId id="283" r:id="rId19"/>
    <p:sldId id="284" r:id="rId20"/>
    <p:sldId id="388" r:id="rId21"/>
    <p:sldId id="285" r:id="rId22"/>
    <p:sldId id="389" r:id="rId23"/>
    <p:sldId id="291" r:id="rId24"/>
    <p:sldId id="331" r:id="rId25"/>
    <p:sldId id="286" r:id="rId26"/>
    <p:sldId id="330" r:id="rId27"/>
    <p:sldId id="287" r:id="rId28"/>
    <p:sldId id="384" r:id="rId29"/>
    <p:sldId id="288" r:id="rId30"/>
    <p:sldId id="390" r:id="rId31"/>
    <p:sldId id="329" r:id="rId32"/>
    <p:sldId id="292" r:id="rId33"/>
    <p:sldId id="400" r:id="rId34"/>
    <p:sldId id="399" r:id="rId35"/>
    <p:sldId id="289" r:id="rId36"/>
    <p:sldId id="391" r:id="rId37"/>
    <p:sldId id="392" r:id="rId38"/>
    <p:sldId id="393" r:id="rId39"/>
    <p:sldId id="266" r:id="rId40"/>
    <p:sldId id="325" r:id="rId41"/>
    <p:sldId id="398" r:id="rId42"/>
    <p:sldId id="270" r:id="rId43"/>
    <p:sldId id="394" r:id="rId44"/>
    <p:sldId id="271" r:id="rId45"/>
    <p:sldId id="395" r:id="rId46"/>
    <p:sldId id="272" r:id="rId47"/>
    <p:sldId id="396" r:id="rId48"/>
    <p:sldId id="273" r:id="rId49"/>
    <p:sldId id="401" r:id="rId50"/>
    <p:sldId id="274" r:id="rId51"/>
    <p:sldId id="397" r:id="rId52"/>
    <p:sldId id="275" r:id="rId53"/>
    <p:sldId id="290" r:id="rId54"/>
    <p:sldId id="403" r:id="rId55"/>
    <p:sldId id="328" r:id="rId56"/>
    <p:sldId id="276" r:id="rId57"/>
    <p:sldId id="326" r:id="rId58"/>
    <p:sldId id="327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50" r:id="rId68"/>
    <p:sldId id="343" r:id="rId69"/>
    <p:sldId id="354" r:id="rId70"/>
    <p:sldId id="355" r:id="rId71"/>
    <p:sldId id="356" r:id="rId72"/>
    <p:sldId id="357" r:id="rId73"/>
    <p:sldId id="361" r:id="rId74"/>
    <p:sldId id="362" r:id="rId75"/>
    <p:sldId id="363" r:id="rId76"/>
    <p:sldId id="364" r:id="rId77"/>
    <p:sldId id="365" r:id="rId78"/>
    <p:sldId id="366" r:id="rId79"/>
    <p:sldId id="367" r:id="rId80"/>
    <p:sldId id="368" r:id="rId81"/>
    <p:sldId id="369" r:id="rId82"/>
    <p:sldId id="370" r:id="rId83"/>
    <p:sldId id="371" r:id="rId84"/>
    <p:sldId id="372" r:id="rId85"/>
    <p:sldId id="373" r:id="rId86"/>
    <p:sldId id="374" r:id="rId87"/>
    <p:sldId id="375" r:id="rId88"/>
    <p:sldId id="376" r:id="rId89"/>
    <p:sldId id="377" r:id="rId90"/>
    <p:sldId id="378" r:id="rId91"/>
    <p:sldId id="379" r:id="rId92"/>
    <p:sldId id="380" r:id="rId93"/>
    <p:sldId id="381" r:id="rId94"/>
    <p:sldId id="382" r:id="rId9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76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5F0863-FCD1-4E7D-ABBD-88F0DA32428A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EEC44E-6EE0-4B3F-B05E-911956318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7594C-3969-474F-9CDF-A772DDD07799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44E-6EE0-4B3F-B05E-91195631802B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2B31-3FD6-4B55-A168-07770265D11F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6570-6169-40FD-ACB8-58B123B1B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51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2B31-3FD6-4B55-A168-07770265D11F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6570-6169-40FD-ACB8-58B123B1B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384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2B31-3FD6-4B55-A168-07770265D11F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6570-6169-40FD-ACB8-58B123B1B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48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2B31-3FD6-4B55-A168-07770265D11F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6570-6169-40FD-ACB8-58B123B1B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816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2B31-3FD6-4B55-A168-07770265D11F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6570-6169-40FD-ACB8-58B123B1B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978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2B31-3FD6-4B55-A168-07770265D11F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6570-6169-40FD-ACB8-58B123B1B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81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2B31-3FD6-4B55-A168-07770265D11F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6570-6169-40FD-ACB8-58B123B1B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30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2B31-3FD6-4B55-A168-07770265D11F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6570-6169-40FD-ACB8-58B123B1B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913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2B31-3FD6-4B55-A168-07770265D11F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6570-6169-40FD-ACB8-58B123B1B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500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2B31-3FD6-4B55-A168-07770265D11F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6570-6169-40FD-ACB8-58B123B1B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40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2B31-3FD6-4B55-A168-07770265D11F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6570-6169-40FD-ACB8-58B123B1B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388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52B31-3FD6-4B55-A168-07770265D11F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16570-6169-40FD-ACB8-58B123B1B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44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D:\academics\Course%20files\lvck%20production\ESGPIP-Hand%20Book.htm2_files\image004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D:\academics\Course%20files\lvck%20production\ESGPIP-Hand%20Book.htm2_files\image025.JP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20000" cy="6096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Chap 7. Sheep and Goat Production 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6248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7.1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Distribution and zoological classification of sheep and goats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7.2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Attributes of sheep and goat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7.3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Criteria for breed classification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7.4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Sheep and goats breeds 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7.4.1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Common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Sheep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breeds in Ethiopia and in the world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7.4.2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Common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Goats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breeds in Ethiopia and in the world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4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915400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Coat Cover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Based on coat cover, domestic sheep can be classified into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 main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groups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wool, hair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&amp; fur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sheep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1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Wool sheep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sheep breed may be further classified into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groups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wool sheep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They yield fine wool for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clothing purposes, like sweaters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&amp; overcoats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mainly the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long thin-tailed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sheep of temperate breeds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Coarse wool sheep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sheep breed yield coarse wool for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carpet/mat making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mainly the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fat-tailed or fat-rumped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tropical sheep breeds.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8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991600" cy="539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Hair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sheep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primarily found in the tropics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coat cover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has almost </a:t>
            </a:r>
            <a:r>
              <a:rPr lang="en-US" sz="2400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no commercial value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skin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this has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greater value than the wool sheep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breed because the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skin is thicker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Fur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sheep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Matured sheep of this breed produce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coarse wool for carpet or mat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making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they are known for the pelt of the new borne lambs for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making overcoats and head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wearings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/huts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Karakul sheep of Ukraine. 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9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9600" y="533400"/>
            <a:ext cx="792480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6775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Function/Primary use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1367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Based on their function sheep can be classified as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mutton, wool, fur and milk/dairy types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136775" algn="l"/>
              </a:tabLst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Use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>
                <a:tab pos="213677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Mutton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3677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Wool sheep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3677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III. Fur sheep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3677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IIV. Dairy sheep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2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337" y="152400"/>
            <a:ext cx="8990463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7.2.2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Methods of Classification of Goat Breeds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Goat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breeds are classified according to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origin, ear shape and length, function, body size/weight and height at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withers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Origin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origin goats may be considered as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European, oriental (Asiatic) or African origin. 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classification based on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origin may not be exact criterion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because some breeds may be found in different areas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due to movement of goats between territories. 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still some uncertainty in identifying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wild ancestors of goats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whether they belong to Asia, Europe or Africa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problem limits classification of goats based on the origin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556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Ear shape and length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method is less applicable because there is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little variation in ear shape and length among the different breeds.  </a:t>
            </a: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method should be combined at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least with their origin.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Function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Goats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have been classified in terms of their major functions as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meat, milk/dairy and skin or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goats in the tropics have not been adequately bred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specific purposes to identify 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hem in terms of their function.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classification based on function can only apply to some breeds because the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majorities are all-purpose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(multi-purpose) animals.</a:t>
            </a:r>
          </a:p>
        </p:txBody>
      </p:sp>
    </p:spTree>
    <p:extLst>
      <p:ext uri="{BB962C8B-B14F-4D97-AF65-F5344CB8AC3E}">
        <p14:creationId xmlns:p14="http://schemas.microsoft.com/office/powerpoint/2010/main" xmlns="" val="41090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915400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Body size/weight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the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most widely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used method.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requires complete body weight data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individual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breeds.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Height at withers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Based on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height at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wither,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(of course together with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BW &amp; function),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goats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can be divided into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major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groups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Large breeds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goats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measuring over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65 cm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 wither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weighing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20-65 kg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dual purpose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(meat and milk)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goats</a:t>
            </a:r>
          </a:p>
          <a:p>
            <a:pPr algn="just"/>
            <a:endParaRPr lang="en-US" sz="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Small breeds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Height at wither measures between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51 &amp; 65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cm and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weight 19 - 37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kg.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either meat or milk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type in function</a:t>
            </a:r>
          </a:p>
          <a:p>
            <a:pPr algn="just"/>
            <a:endParaRPr lang="en-US" sz="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Dwarf goats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Goats having wither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height of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 50 cm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weight ranging from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18-25 kg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grouped under dwarf goat types.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meat type goats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2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99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lvl="1"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7.3. Ethiopian Sheep and Goat Breeds and their Characteristics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7.3.1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Sheep breeds/types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academics\Course files\lvck production\ESGPIP-Hand Book.htm2_files\image004.jpg"/>
          <p:cNvPicPr/>
          <p:nvPr/>
        </p:nvPicPr>
        <p:blipFill>
          <a:blip r:link="rId3"/>
          <a:srcRect/>
          <a:stretch>
            <a:fillRect/>
          </a:stretch>
        </p:blipFill>
        <p:spPr bwMode="auto">
          <a:xfrm>
            <a:off x="0" y="1981200"/>
            <a:ext cx="91440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7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4724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Black head Somali sheep</a:t>
            </a:r>
          </a:p>
          <a:p>
            <a:pPr algn="just"/>
            <a:endParaRPr 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Blackhead Somali is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indigenous to the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Ogaden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area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Somali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Region.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breed is also known by various names in eastern Africa and other countries including:-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Blackhead Persian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Blackhead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Ogaden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sheep.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Blackhead Somali is distinguished by the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black color of the head.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body is predominantly white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but other colors may be observed.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hair is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short, stiff and shiny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shoat$dairycourses note\SHOAT\ESGPIP-Hand Book.htm2_files\image0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2004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E:\shoat$dairycourses note\SHOAT\ESGPIP-Hand Book.htm2_files\image01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286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38200"/>
            <a:ext cx="8915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rams and ewes are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hornless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though males can sometimes have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rudimentary horns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ears are short and pointed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an outward-forward inclination.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tail is a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fat rump type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a very distinct fat depot having a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thin tip sticking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straight backward and sometimes hanging down.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adult weight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Blackhead Somali ewes is between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 35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kg.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well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adapted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dry, drought-prone environments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Somali and southern tip of Oromia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regions.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they are kept mainly by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nomadic people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sheep is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known mainly for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meat and skin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Production.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6759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52578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Afar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sheep/Adal sheep/fat-tailed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sheep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small-sized breed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with mature weight ranging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30–35 k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g.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natural habitat of the breed is the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Middle Awash Valley in eastern Ethiopia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extending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as far as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Dire Dawa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 the east and the town of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Bati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 the north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Afar sheep are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hardy and tolerate periods of drought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relatively well as the breed evolved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under harsh environmental conditions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shoat$dairycourses note\SHOAT\ESGPIP-Hand Book.htm2_files\image0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8600"/>
            <a:ext cx="32766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E:\shoat$dairycourses note\SHOAT\ESGPIP-Hand Book.htm2_files\image00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114800"/>
            <a:ext cx="327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72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7.1.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Zoological Classification of Sheep and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Goats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715372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Kingdom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Animalia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Animals collectively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Phylum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Chordata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Mammalia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Mammals or warm blooded, hairy animals that produce their young alive and suckle them for a variable period on a secretion from the mammary gland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Artiodactyla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Even-toed, hoofed mammals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Bovidae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Ruminants having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placenta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hollow,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unbranched horns; and nearly universal presence of a gall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bladder.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Genus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Ovis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The genus consisting of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domestic sheep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the majority of wild sheep. The horns form a lateral spiral.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Species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Ovis aries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Domestic sheep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Genus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Capra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the genus consisting of 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domestic and wild goats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Species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Capra hircus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Domestic goats</a:t>
            </a:r>
          </a:p>
        </p:txBody>
      </p:sp>
    </p:spTree>
    <p:extLst>
      <p:ext uri="{BB962C8B-B14F-4D97-AF65-F5344CB8AC3E}">
        <p14:creationId xmlns:p14="http://schemas.microsoft.com/office/powerpoint/2010/main" xmlns="" val="21251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1"/>
            <a:ext cx="8610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Therefore, it is mainly kept by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nomadic people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Hair is short and coarse, the predominant color being solid blond with other colors ranging from shaded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white to light brown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average observed wither height for adult rams is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cm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while that for adult ewes is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cm.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Afar sheep weigh about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2.5kg, 13kg and 25.8 kg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birth, weaning (90 days), and one year of ag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e, respectively.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Ewe mature weight is about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31.6 kg.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Twin births are not common.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breed is known for the production of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high quality meat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4408"/>
            <a:ext cx="518160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Menz sheep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natural habitat of Menz sheep is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North Shoa and parts of Wollo Zone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Amhara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Region.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Menz sheep are the most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prominent coarse wool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bearing sheep in Ethiopia.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body is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compact and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mostly covered with coarse hair with a wooly undercoat.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shoat$dairycourses note\SHOAT\ESGPIP-Hand Book.htm2_files\image0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609600"/>
            <a:ext cx="37338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E:\shoat$dairycourses note\SHOAT\ESGPIP-Hand Book.htm2_files\image0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5814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154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5344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people in the area use the coarse wool to make a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cloak, locally called “</a:t>
            </a:r>
            <a:r>
              <a:rPr lang="en-US" sz="2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Bernos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,” and rugs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coat color is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black or dark brown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perhaps with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white spots on the head, neck and legs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Other colors such as light brown, roan and white also exist.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head has a straight profile and is free of any wool cover.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Rams mostly have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twisted horns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while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ewes are usually hornless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Menz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sheep have small ears with a downward-forward inclination.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0" y="152400"/>
            <a:ext cx="88900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tail is short and fat and has a broad base, ending halfway to the hocks with a slight twist at the end.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Menz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sheep are not known to be a docile breed.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mean height at the shoulders is 64 cm and 58 cm for adult rams and ewes, respectively.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Menz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sheep weigh about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2.3, 11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 26–30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kg at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birth, weaning (90 days) and one year of 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ge, respectively.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Ewe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mature weight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is estimated to be about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kg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Twin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births are common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sometimes up to 60%.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308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458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fat-tailed type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sheep distributed throughout the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Menz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Selale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areas of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Shewa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adapted to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mixed farming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systems.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probably the local sheep known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wool production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Shearing is done twice a year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a yield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1-1.6 kg coarse wool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wool is used for different woolen article making.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sheep type is also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kept for meat production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51054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Arsi-Bale sheep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Arsi-Bale sheep are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fat-tailed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and covered with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coarse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wool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are widely distributed in the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highlands of eastern and south-central Ethiopia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in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Arsi, Bale, Hararghe and East Shoa zones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of Oromia Region and in many parts of the southern region.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production systems range from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agro-pastoral to agricultural and urban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shoat$dairycourses note\SHOAT\ESGPIP-Hand Book.htm2_files\image0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04800"/>
            <a:ext cx="350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E:\shoat$dairycourses note\SHOAT\ESGPIP-Hand Book.htm2_files\image00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276600"/>
            <a:ext cx="350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810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7924800" cy="5532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are raised mainly in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mixed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farming systems for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meat and skin production.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Arsi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-Bale lambs weigh 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2.7 kg and 14.2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kg at birth and at 120 days (weaning), respectively.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Males are usually horned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but females are either polled or may have rudimentary horns.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Hair color varies from dark brown to grey, with white spots.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7050"/>
            <a:ext cx="3886200" cy="734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V. Washera (Dangla)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sheep</a:t>
            </a:r>
          </a:p>
          <a:p>
            <a:pPr lvl="1" algn="just"/>
            <a:endParaRPr lang="en-US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Washera (Dangla) sheep is found predominantly in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West and East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Gojam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zones of the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Amhara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Region extending to the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south of Lake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Tana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Washera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sheep weigh about 2.8, 13.8 and 22.7 kg at birth,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weaning and six months of age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respectively.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New folder\research\research profile\research photos\DSC04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5029200" cy="3962400"/>
          </a:xfrm>
          <a:prstGeom prst="rect">
            <a:avLst/>
          </a:prstGeom>
          <a:noFill/>
        </p:spPr>
      </p:pic>
      <p:pic>
        <p:nvPicPr>
          <p:cNvPr id="1027" name="Picture 3" descr="D:\New folder\research\research profile\research photos\DSC048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971800"/>
            <a:ext cx="50292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19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39624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growth rate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 weaning is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comparable &amp; even better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 some other indigenous breeds. 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indicates the potential of this breed for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commercial mutton production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local &amp; export markets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Washera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sheep have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high twinning rates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New folder\research\research profile\research photos\DSC04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4724400" cy="3886200"/>
          </a:xfrm>
          <a:prstGeom prst="rect">
            <a:avLst/>
          </a:prstGeom>
          <a:noFill/>
        </p:spPr>
      </p:pic>
      <p:pic>
        <p:nvPicPr>
          <p:cNvPr id="1026" name="Picture 2" descr="D:\New folder\research\research profile\research photos\DSC048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00400"/>
            <a:ext cx="4724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27000"/>
            <a:ext cx="4648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VI. Horro sheep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good merit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Horo breeds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relative to other Ethiopian breeds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is 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relative larger size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it’s prolifically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number of lambs born twining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high potential for meat production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shoat$dairycourses note\SHOAT\ESGPIP-Hand Book.htm2_files\image01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2766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shoat$dairycourses note\SHOAT\ESGPIP-Hand Book.htm2_files\horroram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28600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107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Distribution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Ethiopian Sheep and Goats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Ethiopia is endowed with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diverse ecosystems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inhabited by an abundant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diversity of animal, plant and microbial genetic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resources.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country's geographical proximity to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historical entry point of many livestock populations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Asia and Europe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Africa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diverse topographic and climatic conditions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well as 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wide ranging production systems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have further contributed to 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existence of 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large diversity of farm animal genetic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resources. </a:t>
            </a:r>
          </a:p>
        </p:txBody>
      </p:sp>
    </p:spTree>
    <p:extLst>
      <p:ext uri="{BB962C8B-B14F-4D97-AF65-F5344CB8AC3E}">
        <p14:creationId xmlns:p14="http://schemas.microsoft.com/office/powerpoint/2010/main" xmlns="" val="5072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1"/>
            <a:ext cx="8458200" cy="6275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natural habitat is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western &amp; southwestern parts of the country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predominant color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Horro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sheep is a solid tan (light brown).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widely distributed in areas covering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western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Shoa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to East and West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Wollega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Illubabor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Jimma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zones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Oromia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Region.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 colors observed are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creamy white, dark brown &amp; sometimes black &amp; spotted.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45820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 body is covered with short, shiny hair.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Both rams and ewes are 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hornless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Horro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sheep have a relatively long neck without a dewlap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but most have fat deposits below the lower jaw and in the brisket.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Horro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sheep are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larger than most other indigenous sheep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having a mean height of 73 cm and 68 cm at the shoulders for adult rams and ewes, respectively.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38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Horro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sheep weigh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2.8–2.9 kg, 13–15 kg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25–33.5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kg at birth, weaning (90 days), and one year of age, respectively.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Ewe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mature weight is about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38.2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kg.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en-US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Twin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births are common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sometimes reaching 60% in older (multiparous)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ewes.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Hence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meat and skin productions are the main purposes of keeping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3898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43434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</a:rPr>
              <a:t>Bonga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</a:p>
          <a:p>
            <a:endParaRPr lang="en-US" dirty="0" smtClean="0"/>
          </a:p>
          <a:p>
            <a:pPr marL="176213" indent="-176213" algn="just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Bonga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breed the coat color is dominated by red brown and the tail is wide and long with straight pointed end and twisted end. </a:t>
            </a:r>
          </a:p>
          <a:p>
            <a:pPr marL="176213" indent="-176213" algn="just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male and female are polled; the ear is long, the hair is short and smooth. </a:t>
            </a:r>
          </a:p>
          <a:p>
            <a:pPr marL="176213" indent="-176213" algn="just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breed is judged as good for traits like growth rate, meat quality, fattening potential, twining rate and temperament.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9442" name="Picture 2" descr="C:\Users\user-pc\Pictures\bonga shee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3962400" cy="3048000"/>
          </a:xfrm>
          <a:prstGeom prst="rect">
            <a:avLst/>
          </a:prstGeom>
          <a:noFill/>
        </p:spPr>
      </p:pic>
      <p:pic>
        <p:nvPicPr>
          <p:cNvPr id="189443" name="Picture 3" descr="C:\Users\user-pc\Pictures\bonga 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429000"/>
            <a:ext cx="39624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50292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</a:rPr>
              <a:t>Begait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Begait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sheep breed is described as long and thin tailed with muscular body, short and smooth hair and polled for both male and female sexes. 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overall mean body weight and body length of female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Begait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sheep were 31.4 ± 0.4 kg and 62.5 ± 0.5 cm, respectively. 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corresponding values for male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Begait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sheep were 34.5 ± 0.5 kg and 66.1 ± 0.5 cm, respectively.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88418" name="Picture 2" descr="C:\Users\user-pc\Pictures\a-Typical-male-Begait-sheep-b-Typical-female-Begait-sheep-ew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685800"/>
            <a:ext cx="3886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567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Exotic Sheep Breeds Introduced to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Ethiopia</a:t>
            </a:r>
          </a:p>
          <a:p>
            <a:pPr lvl="1" algn="just"/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 are many types of sheep in the world kept for a variety of purposes.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these breeds have been imported into Ethiopia at some time in the past in an attempt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improve meat and fiber production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indigenous breeds, particularly 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Menz sheep.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Exotic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sheep breeds introduced for their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wool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&amp; mutton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production are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Awassi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Hampshire, Blue-de-main, Merino, Romney,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Corriedale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Dorper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Crossbreeding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Menz breed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five exotic breeds, namely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Awassi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Hampshire, Bleu-de-Main, Romney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Dorper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being used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 development and research activities. 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0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 l="14423" t="24573" r="58813" b="48505"/>
          <a:stretch>
            <a:fillRect/>
          </a:stretch>
        </p:blipFill>
        <p:spPr bwMode="auto">
          <a:xfrm>
            <a:off x="4724400" y="1295400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62400" y="2057400"/>
            <a:ext cx="990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/>
            <a:r>
              <a:rPr lang="en-US" sz="11500" dirty="0" smtClean="0">
                <a:latin typeface="Times New Roman" pitchFamily="18" charset="0"/>
                <a:cs typeface="Times New Roman" pitchFamily="18" charset="0"/>
              </a:rPr>
              <a:t>˟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:\shoat$dairycourses note\SHOAT\ESGPIP-Hand Book.htm2_files\image0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95400"/>
            <a:ext cx="3657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10200" y="47244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Awassi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7244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Menz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Pictures and vedeos\field trip\DSC053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4343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181600" y="472440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Dorper</a:t>
            </a:r>
            <a:endParaRPr lang="en-US" dirty="0"/>
          </a:p>
        </p:txBody>
      </p:sp>
      <p:pic>
        <p:nvPicPr>
          <p:cNvPr id="4" name="Picture 3" descr="E:\shoat$dairycourses note\SHOAT\ESGPIP-Hand Book.htm2_files\image0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95400"/>
            <a:ext cx="3657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86200" y="2438400"/>
            <a:ext cx="6543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˟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7244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Menz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shoat$dairycourses note\SHOAT\ESGPIP-Hand Book.htm2_files\image08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295400"/>
            <a:ext cx="3733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91200" y="4648200"/>
            <a:ext cx="228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Hampshire  </a:t>
            </a:r>
            <a:endParaRPr kumimoji="0" lang="en-US" altLang="zh-CN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E:\shoat$dairycourses note\SHOAT\ESGPIP-Hand Book.htm2_files\image0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9540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19600" y="2286000"/>
            <a:ext cx="6543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˟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46482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Menz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915400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Attributes of Sheep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Advantages sheep production over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production of other animals.  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Sheep has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several advantages over cattle in the grazing of poor,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naturally occurring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non-tillable grazing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lands.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Short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generation cycles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high reproductive rates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which lead to high production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efficiency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Marketable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to 6 months of age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endParaRPr lang="en-US" sz="5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Every year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they provide 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wool and lamb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Adapted to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wider climatic condition areas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where crops cannot be produced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Require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 capital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 complicated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management knowhow i.e. their production is easily manageable by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women and children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Sheep are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small enough to be consumed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an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average rural family in a day or two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hence no refrigeration facilities are needed.</a:t>
            </a:r>
          </a:p>
        </p:txBody>
      </p:sp>
    </p:spTree>
    <p:extLst>
      <p:ext uri="{BB962C8B-B14F-4D97-AF65-F5344CB8AC3E}">
        <p14:creationId xmlns:p14="http://schemas.microsoft.com/office/powerpoint/2010/main" xmlns="" val="9254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33400"/>
            <a:ext cx="88392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million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sheep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estimated to be found in the country.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70-75%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sheep population is found in 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high lands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country, while the rest is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distributed in the low lands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number of goats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reported in the country is estimated to be about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 million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large proportion is found in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lowlands of the country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raised in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large flocks by pastoralists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Nearly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million goats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(42% of the total) are found in the highlands.</a:t>
            </a:r>
          </a:p>
        </p:txBody>
      </p:sp>
    </p:spTree>
    <p:extLst>
      <p:ext uri="{BB962C8B-B14F-4D97-AF65-F5344CB8AC3E}">
        <p14:creationId xmlns:p14="http://schemas.microsoft.com/office/powerpoint/2010/main" xmlns="" val="32055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915400" cy="554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6.2.2. Goat Types and Breeds in Ethiopia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over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200 breeds of goats in the words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Ethiopian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goats are grouped into four families. These are:</a:t>
            </a:r>
          </a:p>
          <a:p>
            <a:pPr algn="just"/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Nubian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Nubian goats and Barka (Begayit)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goats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Rift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valley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family-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Abergelle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Afar, Arsi-Bale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&amp; Woyto-Guji goats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Somali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Short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eared Somali, Long eared Somali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&amp; Hararghe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highland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goats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Small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East African family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Western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highland, western lowland, central highland and Keffa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goats.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most important goat breeds and their characteristics are presented below.</a:t>
            </a:r>
          </a:p>
        </p:txBody>
      </p:sp>
    </p:spTree>
    <p:extLst>
      <p:ext uri="{BB962C8B-B14F-4D97-AF65-F5344CB8AC3E}">
        <p14:creationId xmlns:p14="http://schemas.microsoft.com/office/powerpoint/2010/main" xmlns="" val="9648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academics\Course files\lvck production\ESGPIP-Hand Book.htm2_files\image025.JPG"/>
          <p:cNvPicPr/>
          <p:nvPr/>
        </p:nvPicPr>
        <p:blipFill>
          <a:blip r:link="rId3"/>
          <a:srcRect/>
          <a:stretch>
            <a:fillRect/>
          </a:stretch>
        </p:blipFill>
        <p:spPr bwMode="auto">
          <a:xfrm>
            <a:off x="381000" y="914400"/>
            <a:ext cx="86106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340" y="363662"/>
            <a:ext cx="45890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Nubian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breed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They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originated in the </a:t>
            </a:r>
            <a:r>
              <a:rPr lang="en-US" sz="24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Middle E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(Iraq, Syria and Israel) and moved through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Egypt to Sudan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Ethiopia, they distributed in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North Gondar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mg’t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systems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Nubian breed are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predominantly pastoral. 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also kept mainly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milk and meat production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shoat$dairycourses note\SHOAT\ESGPIP-Hand Book.htm2_files\image08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09600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36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shoat$dairycourses note\SHOAT\ESGPIP-Hand Book.htm2_files\image03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352800"/>
            <a:ext cx="3124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shoat$dairycourses note\SHOAT\ESGPIP-Hand Book.htm2_files\image03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066800"/>
            <a:ext cx="31242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228601"/>
            <a:ext cx="4953000" cy="5778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Afar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Adal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Dunakil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breed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are the descendent of the rift valley goat thought to have entered to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Ethiopia from Yemen and Saudi Arabia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are distributed in </a:t>
            </a:r>
            <a:r>
              <a:rPr lang="en-US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arid and semiarid agro-climatic zones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Free grazing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rangeland areas is the dominant feeding system.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adapted to arid environments, infrequent watering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(every 3-4 days) and traveling long distance.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Afar goats are </a:t>
            </a:r>
            <a:r>
              <a:rPr lang="en-US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extensively milked for food, medicine and sale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4724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Abergelle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breed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the descendent of the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rift valley goat type from southwest Asia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distributed along the Tekeze River in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Southern Tigray, northern Wollo and eastern Gondar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have good potential in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providing milk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shoat$dairycourses note\SHOAT\ESGPIP-Hand Book.htm2_files\image02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33400"/>
            <a:ext cx="3619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E:\shoat$dairycourses note\SHOAT\ESGPIP-Hand Book.htm2_files\image02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581400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21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shoat$dairycourses note\SHOAT\ESGPIP-Hand Book.htm2_files\image03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04800"/>
            <a:ext cx="350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shoat$dairycourses note\SHOAT\ESGPIP-Hand Book.htm2_files\image03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971800"/>
            <a:ext cx="350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228600"/>
            <a:ext cx="5334000" cy="611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Arsi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-Bale breed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are part of the Rift valley origin.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are distributed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Bale up to an altitude of 4000m.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prefer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Woyna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dega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Dega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agro-climatic zone.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are often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hairy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They are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extensively milked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meat is widely eaten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prolific than other goat types 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region.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Woyto-Guji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breed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derived from the rift valley family of goats.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Distribution: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&amp; S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Omo,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Sidamo and parts of Wolayta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Ecological zone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kola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Woyna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dega.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breed is an important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milk producer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pastoral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areas.</a:t>
            </a:r>
          </a:p>
          <a:p>
            <a:pPr algn="just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shoat$dairycourses note\SHOAT\ESGPIP-Hand Book.htm2_files\pic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971800"/>
            <a:ext cx="723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75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1"/>
            <a:ext cx="4648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6.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Hararghe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Highland breed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6588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Origins: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likely derived from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Somali goat type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36588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the highlands of E &amp; W.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Hararghe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36588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Ecological zone: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moist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Woyna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moist kola.</a:t>
            </a:r>
          </a:p>
          <a:p>
            <a:pPr marL="636588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Commonly they are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milked for home consumption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36588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goat meat is widely eaten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preferred to sheep meat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shoat$dairycourses note\SHOAT\ESGPIP-Hand Book.htm2_files\image04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76200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28600"/>
            <a:ext cx="480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Short-eared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Somali breed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Origins: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They were introduced from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Arabia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Distribution: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&amp; E.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parts of Ogaden and Dire Dawa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Agro climatic zones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kola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widely milked 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nd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social function as prestige.</a:t>
            </a:r>
          </a:p>
          <a:p>
            <a:pPr lvl="0" algn="just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-pc\Pictures\long eard soma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81000"/>
            <a:ext cx="29718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75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449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Long-eared Somali breed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Origins: 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They were introduced from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Arabia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Ogaden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low lands of Bale,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Borana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&amp; southern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sidamo</a:t>
            </a:r>
            <a:endParaRPr lang="en-US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Agroclimatic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Arid and dry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kolla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extensively milked by the Somali &amp;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Borena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pastoralists.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user-pc\Pictures\Somgts short e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914400"/>
            <a:ext cx="3962400" cy="2535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3500"/>
            <a:ext cx="8839200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7.2. CLASSIFICATION OF SHEEP AND GOATS 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7.2.1. Criteria for sheep Breed Classification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Commonly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sheep are classified based on 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tail type, coat cover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&amp; function/use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Tail type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major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tail types are identified in domestic sheep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Long-tailed, 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Short-tailed, 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Fat-tailed and 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Fat rumped.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all the 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wild species of sheep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had been 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short-thin tailed type. </a:t>
            </a:r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4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609600"/>
            <a:ext cx="510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Central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Highland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Origins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derived from mixing of different types in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past.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central high lands west of rift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valley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Agro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climatic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dega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Woyna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dega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Goats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extensively milked in Tigray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believed to have 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medicinal value</a:t>
            </a:r>
          </a:p>
          <a:p>
            <a:pPr lvl="1" algn="just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shoat$dairycourses note\SHOAT\ESGPIP-Hand Book.htm2_files\image043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9144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37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shoat$dairycourses note\SHOAT\ESGPIP-Hand Book.htm2_files\pic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038600"/>
            <a:ext cx="601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3400" y="457200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Western Highland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from past mixing types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Highlands of S. Gondar,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Gojjam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Wollega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and Western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Shoa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Agroclimatic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 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Woyna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dega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is a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cultural taboo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against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goat milk in parts of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Gojjam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73914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 Western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land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from past mixing types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Western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lowlands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bordering Sudan 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Gojjam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Wollega and Illubabor.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:\shoat$dairycourses note\SHOAT\ESGPIP-Hand Book.htm2_files\pic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505200"/>
            <a:ext cx="61722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35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6106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Exotic goat breeds introduced to Ethiopia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aim of introducing exotic goat breeds was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improve milk production of the local goat breeds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Anglo-Nubian &amp; Toggenberg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exotic goat breeds that were introduced by FARM-Africa and higher learning institutions.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crossbreeds between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Anglo-Nubian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Hararghe Highland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Anglo-Nubian x Somali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being used for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milk production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smallholders in central, eastern,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southeastern &amp; southern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parts of the country.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shoat$dairycourses note\SHOAT\ESGPIP-Hand Book.htm2_files\image08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1148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615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shoat$dairycourses note\SHOAT\ESGPIP-Hand Book.htm2_files\pic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616361"/>
            <a:ext cx="5943600" cy="224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22860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Toggenberg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their crosses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Hararghe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Highland are used for research purposes at the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Haremaya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Hawasa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Universities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Very recently, Boer goat semen has been imported from the United States of America for crossbreeding studies at the two Universities to improve meat production of local goats.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:\shoat$dairycourses note\SHOAT\ESGPIP-Hand Book.htm2_files\pic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33400"/>
            <a:ext cx="3810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4800"/>
            <a:ext cx="7696200" cy="6447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Economic Importance of Goats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pastoralist areas, goats are considered very important for households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to meet routine cash income needs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are considered as the most important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means of wealth storage for pastoralists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contribute a lot as a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source of meat, milk and skin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60642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Advantage of goats over large ruminants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Requirement of low initial investment.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Keeping goats is not risky (little purchasing power).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Quick maturing with high fertility rate.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They have short generation interval.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Their ease manageability by family labor.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Their ability to adapt a variety of environment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Goats consume wide varieties of feeds and vegetation than either sheep or cattle.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14400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Easy way of income generation.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Easier for home consumption.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Low cost of feeding, health and management.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Goats are more effective at browsing selectively 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efficiency of converting feed into milk is higher in goats than in other dairy animals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488994">
            <a:off x="826883" y="1115712"/>
            <a:ext cx="82720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Thank You!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b="1" dirty="0" smtClean="0">
                <a:solidFill>
                  <a:srgbClr val="FF0000"/>
                </a:solidFill>
              </a:rPr>
              <a:t> Chapter 7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Camel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1026" name="Picture 2" descr="C:\Users\user-pc\Desktop\camel resource\article-2326079-19D57914000005DC-294_964x64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133600"/>
            <a:ext cx="674347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55626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Long-tailed sheep breed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thin-tailed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breeds are common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 Europe, Australia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&amp; New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Zealand, East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&amp; South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Africa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Merinos and Rambouillet.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have generally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fine wool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&amp; are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mainly kept for wool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prodn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11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Long thick-tailed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coarse wool or hair coat cover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Desert Sudanese sheep.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said to have been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descended from crossing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the:-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1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tailed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tropical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 Long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thin-tailed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(temperate)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sheep.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-pc\Pictures\fat tailed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28600"/>
            <a:ext cx="3162300" cy="2057400"/>
          </a:xfrm>
          <a:prstGeom prst="rect">
            <a:avLst/>
          </a:prstGeom>
          <a:noFill/>
        </p:spPr>
      </p:pic>
      <p:pic>
        <p:nvPicPr>
          <p:cNvPr id="4" name="Picture 3" descr="C:\Users\user-pc\Pictures\fat taield shee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362200"/>
            <a:ext cx="35052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12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Taxonomic classification</a:t>
            </a:r>
            <a:endParaRPr lang="en-US" dirty="0"/>
          </a:p>
          <a:p>
            <a:r>
              <a:rPr lang="en-US" sz="3000" dirty="0"/>
              <a:t>Camels belong to:</a:t>
            </a:r>
          </a:p>
          <a:p>
            <a:pPr marL="0" indent="0">
              <a:buNone/>
            </a:pPr>
            <a:r>
              <a:rPr lang="en-US" sz="3000" dirty="0" smtClean="0"/>
              <a:t>       Phylum-------</a:t>
            </a:r>
            <a:r>
              <a:rPr lang="en-US" sz="3000" b="1" dirty="0" err="1" smtClean="0"/>
              <a:t>Choredata</a:t>
            </a:r>
            <a:r>
              <a:rPr lang="en-US" sz="3000" b="1" dirty="0" smtClean="0"/>
              <a:t> </a:t>
            </a:r>
            <a:endParaRPr lang="en-US" sz="3000" b="1" dirty="0"/>
          </a:p>
          <a:p>
            <a:pPr marL="0" indent="0">
              <a:buNone/>
            </a:pPr>
            <a:r>
              <a:rPr lang="en-US" sz="3000" dirty="0" smtClean="0"/>
              <a:t>        Class ---------</a:t>
            </a:r>
            <a:r>
              <a:rPr lang="en-US" sz="3000" b="1" dirty="0" err="1" smtClean="0"/>
              <a:t>Mammalia</a:t>
            </a:r>
            <a:endParaRPr lang="en-US" sz="3000" b="1" dirty="0"/>
          </a:p>
          <a:p>
            <a:pPr marL="0" indent="0">
              <a:buNone/>
            </a:pPr>
            <a:r>
              <a:rPr lang="en-US" sz="3000" dirty="0" smtClean="0"/>
              <a:t>       Order --------</a:t>
            </a:r>
            <a:r>
              <a:rPr lang="en-US" sz="3000" b="1" dirty="0" err="1" smtClean="0"/>
              <a:t>Artiodactyla</a:t>
            </a:r>
            <a:r>
              <a:rPr lang="en-US" sz="3000" b="1" dirty="0" smtClean="0"/>
              <a:t> </a:t>
            </a:r>
            <a:endParaRPr lang="en-US" sz="3000" b="1" dirty="0"/>
          </a:p>
          <a:p>
            <a:pPr marL="0" indent="0">
              <a:buNone/>
            </a:pPr>
            <a:r>
              <a:rPr lang="en-US" sz="3000" dirty="0" smtClean="0"/>
              <a:t>       Sub-order --</a:t>
            </a:r>
            <a:r>
              <a:rPr lang="en-US" sz="3000" b="1" dirty="0" err="1" smtClean="0"/>
              <a:t>Tylopoda</a:t>
            </a: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       Family -------</a:t>
            </a:r>
            <a:r>
              <a:rPr lang="en-US" sz="3000" b="1" dirty="0" err="1" smtClean="0"/>
              <a:t>Camelidae</a:t>
            </a:r>
            <a:r>
              <a:rPr lang="en-US" sz="3000" b="1" dirty="0" smtClean="0"/>
              <a:t> </a:t>
            </a:r>
            <a:endParaRPr lang="en-US" sz="3000" b="1" dirty="0"/>
          </a:p>
          <a:p>
            <a:pPr marL="0" indent="0">
              <a:buNone/>
            </a:pPr>
            <a:r>
              <a:rPr lang="en-US" sz="3000" dirty="0" smtClean="0"/>
              <a:t>       Genus ------- </a:t>
            </a:r>
            <a:r>
              <a:rPr lang="en-US" sz="3000" b="1" dirty="0" err="1" smtClean="0"/>
              <a:t>Camelus</a:t>
            </a:r>
            <a:r>
              <a:rPr lang="en-US" sz="3000" b="1" dirty="0" smtClean="0"/>
              <a:t>  </a:t>
            </a:r>
            <a:r>
              <a:rPr lang="en-US" sz="3000" dirty="0" smtClean="0"/>
              <a:t>   </a:t>
            </a:r>
            <a:endParaRPr lang="en-US" sz="3000" dirty="0"/>
          </a:p>
          <a:p>
            <a:pPr>
              <a:buNone/>
            </a:pPr>
            <a:r>
              <a:rPr lang="en-US" dirty="0" smtClean="0"/>
              <a:t>                  --------</a:t>
            </a:r>
            <a:r>
              <a:rPr lang="en-US" b="1" dirty="0" smtClean="0"/>
              <a:t>Lama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7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Genus </a:t>
            </a:r>
            <a:r>
              <a:rPr lang="en-US" b="1" dirty="0" err="1" smtClean="0"/>
              <a:t>Camelus</a:t>
            </a:r>
            <a:r>
              <a:rPr lang="en-US" dirty="0" smtClean="0"/>
              <a:t>:-are old world camels</a:t>
            </a:r>
          </a:p>
          <a:p>
            <a:pPr marL="0" lvl="0" indent="0">
              <a:buNone/>
            </a:pPr>
            <a:r>
              <a:rPr lang="en-US" dirty="0" smtClean="0"/>
              <a:t>            -are true camels</a:t>
            </a:r>
          </a:p>
          <a:p>
            <a:pPr marL="0" lvl="0" indent="0">
              <a:buNone/>
            </a:pPr>
            <a:r>
              <a:rPr lang="en-US" dirty="0" smtClean="0"/>
              <a:t>            -are humped </a:t>
            </a:r>
          </a:p>
          <a:p>
            <a:pPr marL="0" lvl="0" indent="0">
              <a:buNone/>
            </a:pPr>
            <a:r>
              <a:rPr lang="en-US" dirty="0" smtClean="0"/>
              <a:t>            -has two species 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GB" dirty="0" smtClean="0"/>
              <a:t>  </a:t>
            </a:r>
            <a:r>
              <a:rPr lang="en-US" sz="2800" b="1" i="1" dirty="0" err="1" smtClean="0"/>
              <a:t>Camelus</a:t>
            </a:r>
            <a:r>
              <a:rPr lang="en-US" sz="2800" b="1" i="1" dirty="0" smtClean="0"/>
              <a:t> dromedaries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US" sz="2800" b="1" i="1" dirty="0" err="1" smtClean="0"/>
              <a:t>Camelus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bactrianus</a:t>
            </a:r>
            <a:endParaRPr lang="en-US" sz="2800" b="1" i="1" dirty="0" smtClean="0"/>
          </a:p>
          <a:p>
            <a:pPr marL="0" indent="0">
              <a:buNone/>
            </a:pPr>
            <a:r>
              <a:rPr lang="en-US" b="1" dirty="0" smtClean="0"/>
              <a:t>Genus Lama</a:t>
            </a:r>
            <a:r>
              <a:rPr lang="en-US" dirty="0" smtClean="0"/>
              <a:t>:- are new world camels</a:t>
            </a:r>
          </a:p>
          <a:p>
            <a:pPr marL="1041400" indent="0"/>
            <a:r>
              <a:rPr lang="en-US" dirty="0" smtClean="0"/>
              <a:t>  are </a:t>
            </a:r>
            <a:r>
              <a:rPr lang="en-US" dirty="0" err="1" smtClean="0"/>
              <a:t>humpless</a:t>
            </a:r>
            <a:endParaRPr lang="en-US" dirty="0" smtClean="0"/>
          </a:p>
          <a:p>
            <a:pPr marL="1041400" indent="0"/>
            <a:r>
              <a:rPr lang="en-US" dirty="0" smtClean="0"/>
              <a:t>  </a:t>
            </a:r>
            <a:r>
              <a:rPr lang="en-US" smtClean="0"/>
              <a:t>has </a:t>
            </a:r>
            <a:r>
              <a:rPr lang="en-US" smtClean="0"/>
              <a:t>four </a:t>
            </a:r>
            <a:r>
              <a:rPr lang="en-US" dirty="0" smtClean="0"/>
              <a:t>species</a:t>
            </a:r>
          </a:p>
          <a:p>
            <a:pPr marL="1828800" indent="0">
              <a:buFont typeface="Wingdings" pitchFamily="2" charset="2"/>
              <a:buChar char="ü"/>
            </a:pPr>
            <a:r>
              <a:rPr lang="en-US" b="1" i="1" dirty="0" smtClean="0"/>
              <a:t>Lama </a:t>
            </a:r>
            <a:r>
              <a:rPr lang="en-US" b="1" i="1" dirty="0" err="1" smtClean="0"/>
              <a:t>glama</a:t>
            </a:r>
            <a:r>
              <a:rPr lang="en-US" b="1" dirty="0" smtClean="0"/>
              <a:t> </a:t>
            </a:r>
            <a:r>
              <a:rPr lang="en-US" dirty="0" smtClean="0"/>
              <a:t>(Llama)</a:t>
            </a:r>
          </a:p>
          <a:p>
            <a:pPr marL="1828800" indent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b="1" i="1" dirty="0" smtClean="0"/>
              <a:t>Lama </a:t>
            </a:r>
            <a:r>
              <a:rPr lang="en-US" b="1" i="1" dirty="0" err="1" smtClean="0"/>
              <a:t>pacos</a:t>
            </a:r>
            <a:r>
              <a:rPr lang="en-US" b="1" i="1" dirty="0" smtClean="0"/>
              <a:t> </a:t>
            </a:r>
            <a:r>
              <a:rPr lang="en-US" dirty="0" smtClean="0"/>
              <a:t>(alpaca)</a:t>
            </a:r>
          </a:p>
          <a:p>
            <a:pPr marL="1828800" indent="0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b="1" i="1" dirty="0" smtClean="0"/>
              <a:t>Lama </a:t>
            </a:r>
            <a:r>
              <a:rPr lang="en-US" b="1" i="1" dirty="0" err="1" smtClean="0"/>
              <a:t>guanicoe</a:t>
            </a:r>
            <a:r>
              <a:rPr lang="en-US" b="1" i="1" dirty="0" smtClean="0"/>
              <a:t> </a:t>
            </a:r>
            <a:r>
              <a:rPr lang="en-US" dirty="0" smtClean="0"/>
              <a:t>(Guanaco) </a:t>
            </a:r>
          </a:p>
          <a:p>
            <a:pPr marL="1828800" indent="0">
              <a:buFont typeface="Wingdings" pitchFamily="2" charset="2"/>
              <a:buChar char="ü"/>
            </a:pPr>
            <a:r>
              <a:rPr lang="en-US" i="1" dirty="0" smtClean="0"/>
              <a:t> </a:t>
            </a:r>
            <a:r>
              <a:rPr lang="en-US" b="1" i="1" dirty="0" smtClean="0"/>
              <a:t>Lama </a:t>
            </a:r>
            <a:r>
              <a:rPr lang="en-US" b="1" i="1" dirty="0" err="1" smtClean="0"/>
              <a:t>vicugna</a:t>
            </a:r>
            <a:r>
              <a:rPr lang="en-US" b="1" i="1" dirty="0" smtClean="0"/>
              <a:t> </a:t>
            </a:r>
            <a:r>
              <a:rPr lang="en-US" dirty="0" smtClean="0"/>
              <a:t>(</a:t>
            </a:r>
            <a:r>
              <a:rPr lang="en-US" dirty="0"/>
              <a:t>vicuna)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228600"/>
            <a:ext cx="4040188" cy="639762"/>
          </a:xfrm>
        </p:spPr>
        <p:txBody>
          <a:bodyPr/>
          <a:lstStyle/>
          <a:p>
            <a:r>
              <a:rPr lang="en-GB" dirty="0" err="1" smtClean="0"/>
              <a:t>C.dromedaries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24400" y="228600"/>
            <a:ext cx="4041775" cy="639762"/>
          </a:xfrm>
        </p:spPr>
        <p:txBody>
          <a:bodyPr/>
          <a:lstStyle/>
          <a:p>
            <a:r>
              <a:rPr lang="en-GB" dirty="0" err="1" smtClean="0"/>
              <a:t>C.bacterianus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95400"/>
            <a:ext cx="4572000" cy="4724400"/>
          </a:xfr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295400"/>
            <a:ext cx="4343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23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4040188" cy="639762"/>
          </a:xfrm>
        </p:spPr>
        <p:txBody>
          <a:bodyPr/>
          <a:lstStyle/>
          <a:p>
            <a:r>
              <a:rPr lang="en-GB" dirty="0" smtClean="0"/>
              <a:t>Llamas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209800"/>
            <a:ext cx="4225131" cy="3733800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800600" y="838200"/>
            <a:ext cx="4041775" cy="639762"/>
          </a:xfrm>
        </p:spPr>
        <p:txBody>
          <a:bodyPr/>
          <a:lstStyle/>
          <a:p>
            <a:r>
              <a:rPr lang="en-GB" dirty="0" smtClean="0"/>
              <a:t>Alpacas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7461" y="2209800"/>
            <a:ext cx="4554140" cy="3733800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76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Guanaco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066800"/>
            <a:ext cx="3657600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Vicuna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828800"/>
            <a:ext cx="41941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991600" cy="662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b="1" i="1" dirty="0" err="1" smtClean="0"/>
              <a:t>Camelus</a:t>
            </a:r>
            <a:r>
              <a:rPr lang="en-US" b="1" i="1" dirty="0" smtClean="0"/>
              <a:t> </a:t>
            </a:r>
            <a:r>
              <a:rPr lang="en-US" b="1" i="1" dirty="0"/>
              <a:t>dromedaries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800" dirty="0"/>
              <a:t>are Arabian camels with single </a:t>
            </a:r>
            <a:r>
              <a:rPr lang="en-US" sz="2800" dirty="0" smtClean="0"/>
              <a:t>hump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800" dirty="0" smtClean="0"/>
              <a:t>Lives in hot desert areas</a:t>
            </a:r>
            <a:endParaRPr lang="en-US" sz="28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800" dirty="0"/>
              <a:t>are highly intelligent and easy to train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800" dirty="0" smtClean="0"/>
              <a:t>Larger </a:t>
            </a:r>
            <a:r>
              <a:rPr lang="en-US" sz="2800" dirty="0"/>
              <a:t>than Bactrian (long limbs)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800" dirty="0"/>
              <a:t>Shorter hair coat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800" dirty="0"/>
              <a:t>Lean tissue and broad feet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6172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b="1" i="1" dirty="0" err="1" smtClean="0"/>
              <a:t>Camelus</a:t>
            </a:r>
            <a:r>
              <a:rPr lang="en-US" b="1" i="1" dirty="0" smtClean="0"/>
              <a:t> </a:t>
            </a:r>
            <a:r>
              <a:rPr lang="en-US" b="1" i="1" dirty="0" err="1"/>
              <a:t>bactrianus</a:t>
            </a:r>
            <a:endParaRPr lang="en-US" b="1" i="1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Two humped camels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able to live in snow covered mountain areas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have wooly coat cover and reddish-brown color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Short limbs and fatty tissue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900" dirty="0" smtClean="0"/>
              <a:t>There are around </a:t>
            </a:r>
            <a:r>
              <a:rPr lang="en-US" sz="3900" b="1" dirty="0" smtClean="0"/>
              <a:t>18.9 million </a:t>
            </a:r>
            <a:r>
              <a:rPr lang="en-US" sz="3900" dirty="0" smtClean="0"/>
              <a:t>camels alive with </a:t>
            </a:r>
            <a:r>
              <a:rPr lang="en-US" sz="3900" b="1" dirty="0" smtClean="0"/>
              <a:t>95% being dromedaries</a:t>
            </a:r>
          </a:p>
          <a:p>
            <a:pPr lvl="0"/>
            <a:r>
              <a:rPr lang="en-US" sz="3900" dirty="0" smtClean="0"/>
              <a:t>15.4 million (82%) found in the African Continent</a:t>
            </a:r>
          </a:p>
          <a:p>
            <a:pPr marL="1195388" indent="-280988">
              <a:buFont typeface="Wingdings" pitchFamily="2" charset="2"/>
              <a:buChar char="§"/>
            </a:pPr>
            <a:r>
              <a:rPr lang="en-US" sz="3600" dirty="0" smtClean="0"/>
              <a:t>Somalia 6.2 -7 million</a:t>
            </a:r>
          </a:p>
          <a:p>
            <a:pPr lvl="2">
              <a:buFont typeface="Wingdings" pitchFamily="2" charset="2"/>
              <a:buChar char="§"/>
            </a:pPr>
            <a:r>
              <a:rPr lang="en-US" sz="3600" dirty="0" smtClean="0"/>
              <a:t>Sudan 3.2 -3.5 million</a:t>
            </a:r>
          </a:p>
          <a:p>
            <a:pPr lvl="2">
              <a:buFont typeface="Wingdings" pitchFamily="2" charset="2"/>
              <a:buChar char="§"/>
            </a:pPr>
            <a:r>
              <a:rPr lang="en-US" sz="3600" dirty="0" smtClean="0"/>
              <a:t>Ethiopia 1.4 -2.3 million</a:t>
            </a:r>
          </a:p>
          <a:p>
            <a:pPr lvl="2">
              <a:buFont typeface="Wingdings" pitchFamily="2" charset="2"/>
              <a:buChar char="§"/>
            </a:pPr>
            <a:r>
              <a:rPr lang="en-US" sz="3600" dirty="0" smtClean="0"/>
              <a:t>Mauritania 1.3 million</a:t>
            </a:r>
          </a:p>
          <a:p>
            <a:pPr lvl="2">
              <a:buFont typeface="Wingdings" pitchFamily="2" charset="2"/>
              <a:buChar char="§"/>
            </a:pPr>
            <a:r>
              <a:rPr lang="en-US" sz="3600" dirty="0" smtClean="0"/>
              <a:t>Kenya 0.8 - 1 million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Genus Lama:- are new world, South American camels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dirty="0"/>
              <a:t>Llama and Alpacas are </a:t>
            </a:r>
            <a:r>
              <a:rPr lang="en-US" b="1" dirty="0"/>
              <a:t>domesticated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dirty="0"/>
              <a:t>Guanaco and Vicuna are </a:t>
            </a:r>
            <a:r>
              <a:rPr lang="en-US" b="1" dirty="0"/>
              <a:t>wild type</a:t>
            </a:r>
          </a:p>
          <a:p>
            <a:pPr lvl="0" algn="just"/>
            <a:r>
              <a:rPr lang="en-GB" dirty="0"/>
              <a:t>They are generally referred to as special ruminants or occasionally as </a:t>
            </a:r>
            <a:r>
              <a:rPr lang="en-GB" dirty="0" err="1"/>
              <a:t>pseudoruminants</a:t>
            </a:r>
            <a:r>
              <a:rPr lang="en-GB" dirty="0"/>
              <a:t> because of their ruminating </a:t>
            </a:r>
            <a:r>
              <a:rPr lang="en-GB" dirty="0" smtClean="0"/>
              <a:t>habits</a:t>
            </a:r>
            <a:endParaRPr lang="en-US" dirty="0"/>
          </a:p>
          <a:p>
            <a:pPr lvl="0" algn="just"/>
            <a:r>
              <a:rPr lang="en-GB" dirty="0"/>
              <a:t>Camels do not belong to the same suborder as the other major meat and milk producing domestic </a:t>
            </a:r>
            <a:r>
              <a:rPr lang="en-GB" dirty="0" smtClean="0"/>
              <a:t>herbivores 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629400"/>
          </a:xfrm>
        </p:spPr>
        <p:txBody>
          <a:bodyPr>
            <a:normAutofit/>
          </a:bodyPr>
          <a:lstStyle/>
          <a:p>
            <a:pPr lvl="0" algn="just"/>
            <a:r>
              <a:rPr lang="en-GB" sz="3000" dirty="0"/>
              <a:t>Camel prefers most of the time to </a:t>
            </a:r>
            <a:r>
              <a:rPr lang="en-GB" sz="3000" b="1" dirty="0"/>
              <a:t>browse top of bushes and trees </a:t>
            </a:r>
            <a:r>
              <a:rPr lang="en-GB" sz="3000" dirty="0"/>
              <a:t>rather than graze because of its flexible long neck, long legs and cleft upper lip.</a:t>
            </a:r>
            <a:endParaRPr lang="en-US" sz="3000" dirty="0"/>
          </a:p>
          <a:p>
            <a:pPr lvl="0" algn="just"/>
            <a:r>
              <a:rPr lang="en-GB" sz="3000" dirty="0"/>
              <a:t>In contrast to other ruminants, camel is hornless and has no gall bladder</a:t>
            </a:r>
            <a:endParaRPr lang="en-US" sz="3000" dirty="0"/>
          </a:p>
          <a:p>
            <a:pPr lvl="0" algn="just"/>
            <a:r>
              <a:rPr lang="en-GB" sz="3000" dirty="0"/>
              <a:t>It has </a:t>
            </a:r>
            <a:r>
              <a:rPr lang="en-GB" sz="3000" b="1" dirty="0"/>
              <a:t>unique ability to walk through long stretches of desert</a:t>
            </a:r>
            <a:r>
              <a:rPr lang="en-GB" sz="3000" dirty="0"/>
              <a:t> and hence called ‘the ship of desert’</a:t>
            </a:r>
            <a:endParaRPr lang="en-US" sz="3000" dirty="0"/>
          </a:p>
          <a:p>
            <a:pPr lvl="0" algn="just"/>
            <a:r>
              <a:rPr lang="en-GB" sz="3000" dirty="0"/>
              <a:t>Dentition differs from other ruminants in that there is a </a:t>
            </a:r>
            <a:r>
              <a:rPr lang="en-GB" sz="3000" b="1" dirty="0"/>
              <a:t>pair of well-developed and pointed  </a:t>
            </a:r>
            <a:r>
              <a:rPr lang="en-GB" sz="3000" dirty="0"/>
              <a:t>canine teeth in each jaw</a:t>
            </a:r>
            <a:endParaRPr lang="en-US" sz="3000" dirty="0"/>
          </a:p>
          <a:p>
            <a:pPr lvl="0" algn="just"/>
            <a:r>
              <a:rPr lang="en-GB" sz="3000" dirty="0"/>
              <a:t>There are </a:t>
            </a:r>
            <a:r>
              <a:rPr lang="en-GB" sz="3000" b="1" dirty="0"/>
              <a:t>long conical papillae on inside of cheeks directed backwards</a:t>
            </a:r>
            <a:r>
              <a:rPr lang="en-GB" sz="3000" dirty="0"/>
              <a:t>, thus the camel can browse at the </a:t>
            </a:r>
            <a:r>
              <a:rPr lang="en-GB" sz="3000" b="1" dirty="0"/>
              <a:t>thorny plants without any harm</a:t>
            </a:r>
            <a:r>
              <a:rPr lang="en-GB" sz="3000" dirty="0"/>
              <a:t>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228600"/>
            <a:ext cx="8458200" cy="467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Short-tailed sheep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are found in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northern Europe and Central Asia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are mainly of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coarse wool producing breed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except 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small rain forest sheep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that are found in 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humid tropics of Africa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with hairy coat cover.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E:\shoat$dairycourses note\SHOAT\ESGPIP-Hand Book.htm2_files\pic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352800"/>
            <a:ext cx="6096000" cy="261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304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lvl="0" algn="just"/>
            <a:r>
              <a:rPr lang="en-GB" sz="2800" dirty="0"/>
              <a:t>The camel is a </a:t>
            </a:r>
            <a:r>
              <a:rPr lang="en-GB" sz="2800" b="1" dirty="0"/>
              <a:t>hardy animal</a:t>
            </a:r>
            <a:r>
              <a:rPr lang="en-GB" sz="2800" dirty="0"/>
              <a:t>, comparatively eats less, goes into so called </a:t>
            </a:r>
            <a:r>
              <a:rPr lang="en-GB" sz="2800" b="1" dirty="0"/>
              <a:t>sleep for short intervals and possesses a long lasting memory</a:t>
            </a:r>
            <a:r>
              <a:rPr lang="en-GB" sz="2800" dirty="0"/>
              <a:t>. </a:t>
            </a:r>
            <a:endParaRPr lang="en-GB" sz="2800" dirty="0" smtClean="0"/>
          </a:p>
          <a:p>
            <a:pPr lvl="0" algn="just"/>
            <a:r>
              <a:rPr lang="en-GB" sz="2800" dirty="0" smtClean="0"/>
              <a:t>It </a:t>
            </a:r>
            <a:r>
              <a:rPr lang="en-GB" sz="2800" dirty="0"/>
              <a:t>is said that </a:t>
            </a:r>
            <a:r>
              <a:rPr lang="en-GB" sz="2800" b="1" dirty="0"/>
              <a:t>it remembers any extraordinary harsh treatment given to it </a:t>
            </a:r>
            <a:r>
              <a:rPr lang="en-GB" sz="2800" dirty="0"/>
              <a:t>such as heavy beating by its caretaker or the rider and is said to take revenge at an appropriate time. </a:t>
            </a:r>
            <a:endParaRPr lang="en-US" sz="2800" dirty="0"/>
          </a:p>
          <a:p>
            <a:pPr lvl="0" algn="just"/>
            <a:r>
              <a:rPr lang="en-GB" sz="2800" dirty="0"/>
              <a:t>It has almost </a:t>
            </a:r>
            <a:r>
              <a:rPr lang="en-GB" sz="2800" b="1" dirty="0"/>
              <a:t>no competition for feed </a:t>
            </a:r>
            <a:r>
              <a:rPr lang="en-GB" sz="2800" dirty="0"/>
              <a:t>with other animals</a:t>
            </a:r>
            <a:endParaRPr lang="en-US" sz="2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importance of </a:t>
            </a:r>
            <a:r>
              <a:rPr lang="en-US" b="1" dirty="0" smtClean="0"/>
              <a:t>camels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800" b="1" dirty="0"/>
              <a:t>symbol of human survival </a:t>
            </a:r>
            <a:r>
              <a:rPr lang="en-US" sz="2800" dirty="0"/>
              <a:t>in the desert is tied to the history of </a:t>
            </a:r>
            <a:r>
              <a:rPr lang="en-US" sz="2800" b="1" dirty="0"/>
              <a:t>the major nomadic </a:t>
            </a:r>
            <a:r>
              <a:rPr lang="en-US" sz="2800" dirty="0"/>
              <a:t>civilizations of the hot dry </a:t>
            </a:r>
            <a:r>
              <a:rPr lang="en-US" sz="2800" dirty="0" smtClean="0"/>
              <a:t>areas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800" dirty="0" smtClean="0"/>
              <a:t>The </a:t>
            </a:r>
            <a:r>
              <a:rPr lang="en-US" sz="2800" dirty="0"/>
              <a:t>camel embodies </a:t>
            </a:r>
            <a:r>
              <a:rPr lang="en-US" sz="2800" b="1" dirty="0"/>
              <a:t>one of the essential elements of the culture and agriculture </a:t>
            </a:r>
            <a:r>
              <a:rPr lang="en-US" sz="2800" dirty="0"/>
              <a:t>of these </a:t>
            </a:r>
            <a:r>
              <a:rPr lang="en-US" sz="2800" dirty="0" smtClean="0"/>
              <a:t>regions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800" dirty="0"/>
              <a:t>the ideal domestic animal </a:t>
            </a:r>
            <a:r>
              <a:rPr lang="en-US" sz="2800" b="1" dirty="0"/>
              <a:t>in deserts with long, drier; hot periods of eight months or more and scarce, erratic annual rainfalls between 50 and 550 </a:t>
            </a:r>
            <a:r>
              <a:rPr lang="en-US" sz="2800" b="1" dirty="0" smtClean="0"/>
              <a:t>mm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n-US" sz="2800" dirty="0"/>
              <a:t>It is used as a </a:t>
            </a:r>
            <a:r>
              <a:rPr lang="en-US" sz="2800" b="1" dirty="0"/>
              <a:t>beast of burden</a:t>
            </a:r>
            <a:r>
              <a:rPr lang="en-US" sz="2800" dirty="0"/>
              <a:t> for transporting goods and people as well as for providing milk. </a:t>
            </a:r>
            <a:r>
              <a:rPr lang="en-US" sz="2800" b="1" dirty="0"/>
              <a:t>Milk </a:t>
            </a:r>
            <a:r>
              <a:rPr lang="en-US" sz="2800" dirty="0"/>
              <a:t>is often the only regular food source for its owners. 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/>
          </a:bodyPr>
          <a:lstStyle/>
          <a:p>
            <a:pPr lvl="0" algn="just"/>
            <a:r>
              <a:rPr lang="en-US" sz="2800" dirty="0"/>
              <a:t>The camel's </a:t>
            </a:r>
            <a:r>
              <a:rPr lang="en-US" sz="2800" b="1" dirty="0"/>
              <a:t>meat, wool and leather</a:t>
            </a:r>
            <a:r>
              <a:rPr lang="en-US" sz="2800" dirty="0"/>
              <a:t> are also widely utilized.</a:t>
            </a:r>
          </a:p>
          <a:p>
            <a:pPr lvl="0" algn="just"/>
            <a:r>
              <a:rPr lang="en-US" sz="2800" dirty="0"/>
              <a:t> In some parts of East Africa, the animal is </a:t>
            </a:r>
            <a:r>
              <a:rPr lang="en-US" sz="2800" b="1" dirty="0"/>
              <a:t>bled regularly and its blood consumed fresh or mixed with milk</a:t>
            </a:r>
            <a:r>
              <a:rPr lang="en-US" sz="2800" dirty="0"/>
              <a:t>. </a:t>
            </a:r>
          </a:p>
          <a:p>
            <a:pPr lvl="0" algn="just"/>
            <a:r>
              <a:rPr lang="en-US" sz="2800" dirty="0"/>
              <a:t>The camel is universally </a:t>
            </a:r>
            <a:r>
              <a:rPr lang="en-US" sz="2800" b="1" dirty="0"/>
              <a:t>highly valued and provides social standing for its owner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 smtClean="0"/>
              <a:t>It </a:t>
            </a:r>
            <a:r>
              <a:rPr lang="en-US" sz="2800" dirty="0"/>
              <a:t>can </a:t>
            </a:r>
            <a:r>
              <a:rPr lang="en-US" sz="2800" b="1" dirty="0"/>
              <a:t>flourish where no other domestic animal can survive</a:t>
            </a:r>
            <a:r>
              <a:rPr lang="en-US" sz="2800" dirty="0"/>
              <a:t>. This exceptional ability is the result of </a:t>
            </a:r>
            <a:r>
              <a:rPr lang="en-US" sz="2800" b="1" dirty="0"/>
              <a:t>several </a:t>
            </a:r>
            <a:r>
              <a:rPr lang="en-US" sz="2800" b="1" dirty="0" smtClean="0"/>
              <a:t>anatomical, </a:t>
            </a:r>
            <a:r>
              <a:rPr lang="en-US" sz="2800" b="1" dirty="0" err="1" smtClean="0"/>
              <a:t>behavoiral</a:t>
            </a:r>
            <a:r>
              <a:rPr lang="en-US" sz="2800" b="1" dirty="0" smtClean="0"/>
              <a:t> </a:t>
            </a:r>
            <a:r>
              <a:rPr lang="en-US" sz="2800" b="1" dirty="0"/>
              <a:t>and physiological </a:t>
            </a:r>
            <a:r>
              <a:rPr lang="en-US" sz="2800" dirty="0"/>
              <a:t>characteristics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Adaptations </a:t>
            </a:r>
            <a:r>
              <a:rPr lang="en-US" b="1" dirty="0"/>
              <a:t>of Camels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686800" cy="5638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/>
              <a:t>Adaptations</a:t>
            </a:r>
            <a:r>
              <a:rPr lang="en-US" dirty="0"/>
              <a:t> are special characteristics that an organism is born with </a:t>
            </a:r>
            <a:r>
              <a:rPr lang="en-US" dirty="0" smtClean="0"/>
              <a:t>or developed and </a:t>
            </a:r>
            <a:r>
              <a:rPr lang="en-US" dirty="0"/>
              <a:t>which enable it to survive in its natural habitat.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Adaptation </a:t>
            </a:r>
            <a:r>
              <a:rPr lang="en-US" dirty="0"/>
              <a:t>of animal to its environment in general is used often for the process of adjustment to the environmental changes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Adaptations of the camel to the desert environment encompass </a:t>
            </a:r>
            <a:r>
              <a:rPr lang="en-US" b="1" i="1" dirty="0" smtClean="0"/>
              <a:t>anatomical, behavioral</a:t>
            </a:r>
            <a:r>
              <a:rPr lang="en-US" dirty="0" smtClean="0"/>
              <a:t> and </a:t>
            </a:r>
            <a:r>
              <a:rPr lang="en-US" b="1" i="1" dirty="0" smtClean="0"/>
              <a:t>physiological</a:t>
            </a:r>
            <a:r>
              <a:rPr lang="en-US" dirty="0" smtClean="0"/>
              <a:t> changes. </a:t>
            </a:r>
          </a:p>
          <a:p>
            <a:pPr algn="just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334000"/>
          </a:xfrm>
        </p:spPr>
        <p:txBody>
          <a:bodyPr/>
          <a:lstStyle/>
          <a:p>
            <a:pPr algn="just"/>
            <a:r>
              <a:rPr lang="en-US" sz="2800" b="1" dirty="0" smtClean="0"/>
              <a:t>All </a:t>
            </a:r>
            <a:r>
              <a:rPr lang="en-US" sz="2800" b="1" dirty="0"/>
              <a:t>the desert species have fluctuating body temperature, decline in metabolism and utilization of intestinal </a:t>
            </a:r>
            <a:r>
              <a:rPr lang="en-US" sz="2800" dirty="0" smtClean="0"/>
              <a:t>water.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camel, however is able to utilize these mechanisms </a:t>
            </a:r>
            <a:r>
              <a:rPr lang="en-US" sz="2800" b="1" dirty="0"/>
              <a:t>more effectively </a:t>
            </a:r>
            <a:r>
              <a:rPr lang="en-US" sz="2800" b="1" dirty="0" smtClean="0"/>
              <a:t>when</a:t>
            </a:r>
          </a:p>
          <a:p>
            <a:pPr marL="1035050" algn="just">
              <a:buFont typeface="Wingdings" pitchFamily="2" charset="2"/>
              <a:buChar char="ü"/>
              <a:tabLst>
                <a:tab pos="398463" algn="l"/>
              </a:tabLst>
            </a:pPr>
            <a:r>
              <a:rPr lang="en-US" sz="2800" b="1" dirty="0" smtClean="0"/>
              <a:t>exposed to direct </a:t>
            </a:r>
            <a:r>
              <a:rPr lang="en-US" sz="2800" b="1" dirty="0"/>
              <a:t>rays of the sun and </a:t>
            </a:r>
            <a:endParaRPr lang="en-US" sz="2800" b="1" dirty="0" smtClean="0"/>
          </a:p>
          <a:p>
            <a:pPr marL="1035050" algn="just">
              <a:buFont typeface="Wingdings" pitchFamily="2" charset="2"/>
              <a:buChar char="ü"/>
              <a:tabLst>
                <a:tab pos="398463" algn="l"/>
              </a:tabLst>
            </a:pPr>
            <a:r>
              <a:rPr lang="en-US" sz="2800" b="1" dirty="0" smtClean="0"/>
              <a:t>Stayed extremely </a:t>
            </a:r>
            <a:r>
              <a:rPr lang="en-US" sz="2800" b="1" dirty="0"/>
              <a:t>long periods </a:t>
            </a:r>
            <a:r>
              <a:rPr lang="en-US" sz="2800" dirty="0"/>
              <a:t>without drinking water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/>
          <a:lstStyle/>
          <a:p>
            <a:r>
              <a:rPr lang="en-US" dirty="0"/>
              <a:t>The desert environment is characterized by (problems desert animals facing)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b="1" dirty="0"/>
              <a:t>lack of food and water ( starvation 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b="1" dirty="0"/>
              <a:t>sandy or stony ground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b="1" dirty="0"/>
              <a:t>thorny plants or trees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b="1" dirty="0"/>
              <a:t>hot and windy climate</a:t>
            </a:r>
            <a:r>
              <a:rPr lang="en-US" dirty="0"/>
              <a:t> and  </a:t>
            </a:r>
            <a:endParaRPr lang="en-US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b="1" dirty="0" smtClean="0"/>
              <a:t>presence </a:t>
            </a:r>
            <a:r>
              <a:rPr lang="en-US" b="1" dirty="0"/>
              <a:t>of natural enemies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"/>
            <a:ext cx="8001000" cy="640080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/>
              <a:t>Anatomical </a:t>
            </a:r>
            <a:r>
              <a:rPr lang="en-US" b="1" dirty="0" smtClean="0"/>
              <a:t>Adaptations</a:t>
            </a:r>
          </a:p>
          <a:p>
            <a:pPr marL="0" indent="0">
              <a:buNone/>
            </a:pPr>
            <a:r>
              <a:rPr lang="en-US" b="1" dirty="0"/>
              <a:t>Head and neck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2800" b="1" dirty="0" smtClean="0"/>
              <a:t>small </a:t>
            </a:r>
            <a:r>
              <a:rPr lang="en-US" sz="2800" b="1" dirty="0"/>
              <a:t>head without horns </a:t>
            </a:r>
            <a:r>
              <a:rPr lang="en-US" sz="2800" b="1" dirty="0" smtClean="0"/>
              <a:t>and </a:t>
            </a:r>
            <a:r>
              <a:rPr lang="en-US" sz="2800" b="1" dirty="0"/>
              <a:t>small bluntly erected </a:t>
            </a:r>
            <a:r>
              <a:rPr lang="en-US" sz="2800" b="1" dirty="0" smtClean="0"/>
              <a:t>ears:</a:t>
            </a:r>
            <a:r>
              <a:rPr lang="en-US" sz="2800" dirty="0" smtClean="0"/>
              <a:t> </a:t>
            </a:r>
            <a:r>
              <a:rPr lang="en-US" sz="2800" dirty="0"/>
              <a:t>to hear the minimal sound vibration and </a:t>
            </a:r>
            <a:r>
              <a:rPr lang="en-US" sz="2800" dirty="0" smtClean="0"/>
              <a:t>hear </a:t>
            </a:r>
            <a:r>
              <a:rPr lang="en-US" sz="2800" dirty="0"/>
              <a:t>for long distance in the </a:t>
            </a:r>
            <a:r>
              <a:rPr lang="en-US" sz="2800" dirty="0" smtClean="0"/>
              <a:t>desert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2800" b="1" dirty="0" smtClean="0"/>
              <a:t>Small </a:t>
            </a:r>
            <a:r>
              <a:rPr lang="en-US" sz="2800" b="1" dirty="0"/>
              <a:t>hairs </a:t>
            </a:r>
            <a:r>
              <a:rPr lang="en-US" sz="2800" b="1" dirty="0" smtClean="0"/>
              <a:t>in ears:</a:t>
            </a:r>
            <a:r>
              <a:rPr lang="en-US" sz="2800" dirty="0" smtClean="0"/>
              <a:t> to </a:t>
            </a:r>
            <a:r>
              <a:rPr lang="en-US" sz="2800" dirty="0"/>
              <a:t>filter </a:t>
            </a:r>
            <a:r>
              <a:rPr lang="en-US" sz="2800" dirty="0" smtClean="0"/>
              <a:t>the </a:t>
            </a:r>
            <a:r>
              <a:rPr lang="en-US" sz="2800" dirty="0"/>
              <a:t>air entered the ears in sandy </a:t>
            </a:r>
            <a:r>
              <a:rPr lang="en-US" sz="2800" dirty="0" smtClean="0"/>
              <a:t>environment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2800" b="1" dirty="0" smtClean="0"/>
              <a:t>large and prominent eyes</a:t>
            </a:r>
            <a:r>
              <a:rPr lang="en-US" sz="2800" dirty="0" smtClean="0"/>
              <a:t>; </a:t>
            </a:r>
            <a:r>
              <a:rPr lang="en-US" sz="2800" dirty="0"/>
              <a:t>enable the camel to see in different directions and for long </a:t>
            </a:r>
            <a:r>
              <a:rPr lang="en-US" sz="2800" dirty="0" smtClean="0"/>
              <a:t>distances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b="1" dirty="0" smtClean="0"/>
              <a:t>long slit nostrils having wing</a:t>
            </a:r>
            <a:r>
              <a:rPr lang="en-US" dirty="0" smtClean="0"/>
              <a:t>, so the camel is the only animal that can close its nostril as protection against sand and winds.</a:t>
            </a:r>
          </a:p>
          <a:p>
            <a:pPr lvl="0" algn="just"/>
            <a:endParaRPr lang="en-US" dirty="0" smtClean="0"/>
          </a:p>
          <a:p>
            <a:pPr algn="just"/>
            <a:r>
              <a:rPr lang="en-US" b="1" dirty="0" smtClean="0"/>
              <a:t>Split &amp; hairy, extensible &amp; slightly prehensile</a:t>
            </a:r>
            <a:r>
              <a:rPr lang="en-US" dirty="0" smtClean="0"/>
              <a:t> and </a:t>
            </a:r>
            <a:r>
              <a:rPr lang="en-US" b="1" dirty="0" smtClean="0"/>
              <a:t>very sensitive upper lip: </a:t>
            </a:r>
            <a:r>
              <a:rPr lang="en-US" dirty="0" smtClean="0"/>
              <a:t>This modification helps the camel </a:t>
            </a:r>
            <a:r>
              <a:rPr lang="en-US" b="1" dirty="0" smtClean="0"/>
              <a:t>to select its food and avoids thorny plants.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Long arched neck: </a:t>
            </a:r>
            <a:r>
              <a:rPr lang="en-US" dirty="0" smtClean="0"/>
              <a:t>helping it to manipulate the high tree plants and to explore the enemy from long distances.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198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/>
              <a:t>Hump: </a:t>
            </a:r>
            <a:r>
              <a:rPr lang="en-US" sz="2800" dirty="0" smtClean="0"/>
              <a:t>Most </a:t>
            </a:r>
            <a:r>
              <a:rPr lang="en-US" sz="2800" dirty="0"/>
              <a:t>of the </a:t>
            </a:r>
            <a:r>
              <a:rPr lang="en-US" sz="2800" b="1" dirty="0"/>
              <a:t>fatty tissues of camel are stored in the </a:t>
            </a:r>
            <a:r>
              <a:rPr lang="en-US" sz="2800" b="1" dirty="0" smtClean="0"/>
              <a:t>hump than being </a:t>
            </a:r>
            <a:r>
              <a:rPr lang="en-US" sz="2800" b="1" dirty="0"/>
              <a:t>diffused throughout the body</a:t>
            </a:r>
            <a:r>
              <a:rPr lang="en-US" sz="2800" dirty="0"/>
              <a:t>. </a:t>
            </a:r>
            <a:endParaRPr lang="en-US" sz="2800" dirty="0" smtClean="0"/>
          </a:p>
          <a:p>
            <a:pPr marL="917575" algn="just">
              <a:buFont typeface="Wingdings" pitchFamily="2" charset="2"/>
              <a:buChar char="ü"/>
              <a:tabLst>
                <a:tab pos="398463" algn="l"/>
              </a:tabLst>
            </a:pPr>
            <a:r>
              <a:rPr lang="en-US" sz="2800" dirty="0" smtClean="0"/>
              <a:t>The </a:t>
            </a:r>
            <a:r>
              <a:rPr lang="en-US" sz="2800" dirty="0"/>
              <a:t>hump acts as food (fat) storage which will be converted to </a:t>
            </a:r>
            <a:r>
              <a:rPr lang="en-US" sz="2800" b="1" i="1" dirty="0"/>
              <a:t>energy</a:t>
            </a:r>
            <a:r>
              <a:rPr lang="en-US" sz="2800" dirty="0"/>
              <a:t> and </a:t>
            </a:r>
            <a:r>
              <a:rPr lang="en-US" sz="2800" b="1" i="1" dirty="0"/>
              <a:t>water</a:t>
            </a:r>
            <a:r>
              <a:rPr lang="en-US" sz="2800" dirty="0"/>
              <a:t> in case of </a:t>
            </a:r>
            <a:r>
              <a:rPr lang="en-US" sz="2800" b="1" dirty="0"/>
              <a:t>starvation in the </a:t>
            </a:r>
            <a:r>
              <a:rPr lang="en-US" sz="2800" b="1" dirty="0" smtClean="0"/>
              <a:t>desert.</a:t>
            </a:r>
          </a:p>
          <a:p>
            <a:pPr marL="917575" algn="just">
              <a:buFont typeface="Wingdings" pitchFamily="2" charset="2"/>
              <a:buChar char="ü"/>
              <a:tabLst>
                <a:tab pos="398463" algn="l"/>
              </a:tabLst>
            </a:pPr>
            <a:endParaRPr lang="en-US" sz="2800" b="1" dirty="0" smtClean="0"/>
          </a:p>
          <a:p>
            <a:pPr algn="just"/>
            <a:r>
              <a:rPr lang="en-US" sz="2800" dirty="0"/>
              <a:t>Skin of camel is attached rather tightly to the underlying tissues and has </a:t>
            </a:r>
            <a:r>
              <a:rPr lang="en-US" sz="2800" b="1" i="1" dirty="0"/>
              <a:t>short fine hairs</a:t>
            </a:r>
            <a:r>
              <a:rPr lang="en-US" sz="2800" dirty="0"/>
              <a:t> (Weber) which help in </a:t>
            </a:r>
            <a:r>
              <a:rPr lang="en-US" sz="2800" b="1" i="1" dirty="0"/>
              <a:t>thermoregulation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458200" cy="5562600"/>
          </a:xfrm>
        </p:spPr>
        <p:txBody>
          <a:bodyPr/>
          <a:lstStyle/>
          <a:p>
            <a:pPr algn="just"/>
            <a:r>
              <a:rPr lang="en-US" sz="2800" b="1" i="1" dirty="0" smtClean="0"/>
              <a:t>Long, strong</a:t>
            </a:r>
            <a:r>
              <a:rPr lang="en-US" sz="2800" dirty="0" smtClean="0"/>
              <a:t> and </a:t>
            </a:r>
            <a:r>
              <a:rPr lang="en-US" sz="2800" b="1" i="1" dirty="0" smtClean="0"/>
              <a:t>slender</a:t>
            </a:r>
            <a:r>
              <a:rPr lang="en-US" sz="2800" dirty="0" smtClean="0"/>
              <a:t> </a:t>
            </a:r>
            <a:r>
              <a:rPr lang="en-US" sz="2800" b="1" dirty="0" smtClean="0"/>
              <a:t>legs</a:t>
            </a:r>
            <a:r>
              <a:rPr lang="en-US" sz="2800" dirty="0" smtClean="0"/>
              <a:t>, </a:t>
            </a:r>
            <a:r>
              <a:rPr lang="en-US" sz="2800" dirty="0"/>
              <a:t>which help to carry heavy loads over long distance and keep its body further away from the hot sand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sz="2800" dirty="0"/>
              <a:t>More than 65% of the camel’s total weight is supported by the front </a:t>
            </a:r>
            <a:r>
              <a:rPr lang="en-US" sz="2800" dirty="0" smtClean="0"/>
              <a:t>limbs.</a:t>
            </a:r>
          </a:p>
          <a:p>
            <a:pPr algn="just"/>
            <a:r>
              <a:rPr lang="en-US" sz="2800" dirty="0"/>
              <a:t>The legs have </a:t>
            </a:r>
            <a:r>
              <a:rPr lang="en-US" sz="2800" b="1" i="1" dirty="0"/>
              <a:t>thick leathery patches</a:t>
            </a:r>
            <a:r>
              <a:rPr lang="en-US" sz="2800" dirty="0"/>
              <a:t> on knees which protect it getting burn when it kneels on the hot desert sand. </a:t>
            </a:r>
            <a:endParaRPr lang="en-US" sz="2800" dirty="0" smtClean="0"/>
          </a:p>
          <a:p>
            <a:pPr algn="just"/>
            <a:r>
              <a:rPr lang="en-US" sz="2800" b="1" i="1" dirty="0" smtClean="0"/>
              <a:t>Broad, flat, leathery pad feet</a:t>
            </a:r>
            <a:r>
              <a:rPr lang="en-US" sz="2800" dirty="0" smtClean="0"/>
              <a:t>: helps to walk over sandy soils.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4953000" cy="557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iii. Fat-tailed sheep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n-US" sz="1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Found in 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west Asia, north and east Africa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e.g.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Menz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washera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&amp;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Arsi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-Bale sheep of Ethiopia.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n-US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tail serves as a 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storage site for excess fat 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which endures the sheep to 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withstand long periods of semi-starvation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shoat$dairycourses note\SHOAT\ESGPIP-Hand Book.htm2_files\image0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609600"/>
            <a:ext cx="37338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New folder\research\research profile\research photos\DSC048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276600"/>
            <a:ext cx="3733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533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Behavioral adaptation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617220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Under conditions of </a:t>
            </a:r>
            <a:r>
              <a:rPr lang="en-US" sz="2800" b="1" dirty="0"/>
              <a:t>dehydration and intense heat </a:t>
            </a:r>
            <a:r>
              <a:rPr lang="en-US" sz="2800" dirty="0"/>
              <a:t>the camel </a:t>
            </a:r>
            <a:r>
              <a:rPr lang="en-US" sz="2800" b="1" dirty="0"/>
              <a:t>adopts behavioral mechanisms </a:t>
            </a:r>
            <a:r>
              <a:rPr lang="en-US" sz="2800" dirty="0"/>
              <a:t>to conserve energy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/>
              <a:t>The </a:t>
            </a:r>
            <a:r>
              <a:rPr lang="en-US" sz="2800" b="1" dirty="0"/>
              <a:t>camel </a:t>
            </a:r>
            <a:r>
              <a:rPr lang="en-US" sz="2800" b="1" dirty="0" smtClean="0"/>
              <a:t>squat in </a:t>
            </a:r>
            <a:r>
              <a:rPr lang="en-US" sz="2800" b="1" dirty="0"/>
              <a:t>the early morning </a:t>
            </a:r>
            <a:r>
              <a:rPr lang="en-US" sz="2800" dirty="0"/>
              <a:t>before the ground has warmed up. </a:t>
            </a:r>
            <a:r>
              <a:rPr lang="en-US" sz="2800" dirty="0" smtClean="0"/>
              <a:t>So that it releases body heat to the </a:t>
            </a:r>
            <a:r>
              <a:rPr lang="en-US" sz="2800" dirty="0"/>
              <a:t>ground by conduction. </a:t>
            </a:r>
            <a:endParaRPr lang="en-US" sz="2800" dirty="0" smtClean="0"/>
          </a:p>
          <a:p>
            <a:pPr algn="just"/>
            <a:r>
              <a:rPr lang="en-US" sz="2800" dirty="0"/>
              <a:t>The camel </a:t>
            </a:r>
            <a:r>
              <a:rPr lang="en-US" sz="2800" b="1" dirty="0"/>
              <a:t>orientates itself towards the </a:t>
            </a:r>
            <a:r>
              <a:rPr lang="en-US" sz="2800" b="1" dirty="0" smtClean="0"/>
              <a:t>sun; </a:t>
            </a:r>
            <a:r>
              <a:rPr lang="en-US" sz="2800" dirty="0"/>
              <a:t>presenting the least possible body area for the absorption of radiant heat. </a:t>
            </a:r>
            <a:endParaRPr lang="en-US" sz="2800" dirty="0" smtClean="0"/>
          </a:p>
          <a:p>
            <a:pPr algn="just"/>
            <a:r>
              <a:rPr lang="en-US" sz="2800" dirty="0" smtClean="0"/>
              <a:t>Any </a:t>
            </a:r>
            <a:r>
              <a:rPr lang="en-US" sz="2800" dirty="0"/>
              <a:t>heat absorbed from the ground or the sun would have to be dissipated later in the day.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077200" cy="6248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A group of animals </a:t>
            </a:r>
            <a:r>
              <a:rPr lang="en-US" sz="2800" b="1" dirty="0" smtClean="0"/>
              <a:t>may lie down together</a:t>
            </a:r>
            <a:r>
              <a:rPr lang="en-US" sz="2800" dirty="0" smtClean="0"/>
              <a:t>, thus presenting an even smaller target area for heat accumulation.  </a:t>
            </a:r>
          </a:p>
          <a:p>
            <a:pPr algn="just"/>
            <a:r>
              <a:rPr lang="en-US" sz="2800" b="1" dirty="0" err="1" smtClean="0"/>
              <a:t>Ingestive</a:t>
            </a:r>
            <a:r>
              <a:rPr lang="en-US" sz="2800" b="1" dirty="0" smtClean="0"/>
              <a:t> behavior; </a:t>
            </a:r>
            <a:r>
              <a:rPr lang="en-US" sz="2800" dirty="0" smtClean="0"/>
              <a:t>Camels </a:t>
            </a:r>
            <a:r>
              <a:rPr lang="en-US" sz="2800" dirty="0"/>
              <a:t>are </a:t>
            </a:r>
            <a:r>
              <a:rPr lang="en-US" sz="2800" b="1" dirty="0"/>
              <a:t>selective </a:t>
            </a:r>
            <a:r>
              <a:rPr lang="en-US" sz="2800" b="1" dirty="0" smtClean="0"/>
              <a:t>feeders </a:t>
            </a:r>
            <a:r>
              <a:rPr lang="en-US" sz="2800" dirty="0"/>
              <a:t>not only with regard to plants but also in respect of </a:t>
            </a:r>
            <a:r>
              <a:rPr lang="en-US" sz="2800" b="1" dirty="0"/>
              <a:t>the parts of the plants </a:t>
            </a:r>
            <a:r>
              <a:rPr lang="en-US" sz="2800" dirty="0"/>
              <a:t>they eat.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457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Physiological adaptation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617220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Physiological adaptation defined by biologists as the physiological processes involved in adjustments by the individual to </a:t>
            </a:r>
            <a:r>
              <a:rPr lang="en-US" sz="2800" b="1" i="1" dirty="0"/>
              <a:t>climatic changes</a:t>
            </a:r>
            <a:r>
              <a:rPr lang="en-US" sz="2800" dirty="0"/>
              <a:t> and </a:t>
            </a:r>
            <a:r>
              <a:rPr lang="en-US" sz="2800" b="1" i="1" dirty="0"/>
              <a:t>changes in food </a:t>
            </a:r>
            <a:r>
              <a:rPr lang="en-US" sz="2800" b="1" i="1" dirty="0" smtClean="0"/>
              <a:t>quality,</a:t>
            </a:r>
            <a:r>
              <a:rPr lang="en-US" sz="2800" dirty="0" smtClean="0"/>
              <a:t> </a:t>
            </a:r>
            <a:r>
              <a:rPr lang="en-US" sz="2800" dirty="0"/>
              <a:t>etc. </a:t>
            </a:r>
            <a:endParaRPr lang="en-US" sz="2800" dirty="0" smtClean="0"/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requirements for survival in hot arid areas are very important. </a:t>
            </a:r>
            <a:endParaRPr lang="en-US" sz="2800" dirty="0" smtClean="0"/>
          </a:p>
          <a:p>
            <a:pPr algn="just"/>
            <a:r>
              <a:rPr lang="en-US" sz="2800" dirty="0"/>
              <a:t>Temperature must be maintained and water must be conserved. </a:t>
            </a:r>
            <a:endParaRPr lang="en-US" sz="2800" dirty="0" smtClean="0"/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camel losses body heat by </a:t>
            </a:r>
            <a:r>
              <a:rPr lang="en-US" sz="2800" b="1" i="1" dirty="0"/>
              <a:t>sweating</a:t>
            </a:r>
            <a:r>
              <a:rPr lang="en-US" sz="2800" dirty="0"/>
              <a:t> more </a:t>
            </a:r>
            <a:r>
              <a:rPr lang="en-US" sz="2800" b="1" i="1" dirty="0"/>
              <a:t>efficiently</a:t>
            </a:r>
            <a:r>
              <a:rPr lang="en-US" sz="2800" dirty="0"/>
              <a:t> than other mammals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Thermoregulation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19800"/>
          </a:xfrm>
        </p:spPr>
        <p:txBody>
          <a:bodyPr>
            <a:normAutofit/>
          </a:bodyPr>
          <a:lstStyle/>
          <a:p>
            <a:pPr lvl="0" algn="just"/>
            <a:r>
              <a:rPr lang="en-US" sz="2800" dirty="0" smtClean="0"/>
              <a:t>The camel can withstand changes in its internal body temperature that would cause most other mammals to die. </a:t>
            </a:r>
          </a:p>
          <a:p>
            <a:pPr lvl="0" algn="just"/>
            <a:r>
              <a:rPr lang="en-US" sz="2800" dirty="0" smtClean="0"/>
              <a:t>In hot weather, the camel’s body temperature may rise to 42°C (107.6°F). In cold weather, the camel’s body temperature may lower to 34°C (93°F).</a:t>
            </a:r>
          </a:p>
          <a:p>
            <a:pPr lvl="0" algn="just"/>
            <a:r>
              <a:rPr lang="en-US" sz="2800" dirty="0" smtClean="0"/>
              <a:t> In comparison, most mammals, including humans, must maintain their body temperature generally constant at about 37°C (98.6°F). </a:t>
            </a:r>
          </a:p>
          <a:p>
            <a:pPr lvl="0" algn="just"/>
            <a:r>
              <a:rPr lang="en-US" sz="2800" dirty="0" smtClean="0"/>
              <a:t>During the day, the camel's body acts as a heat absorber, and during the cool night of the desert, excess body heat is dissipated by conduction</a:t>
            </a:r>
            <a:r>
              <a:rPr lang="en-US" sz="2800" b="1" dirty="0" smtClean="0"/>
              <a:t>. </a:t>
            </a:r>
            <a:endParaRPr lang="en-US" sz="2800" dirty="0" smtClean="0"/>
          </a:p>
          <a:p>
            <a:pPr algn="just"/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324600"/>
          </a:xfrm>
        </p:spPr>
        <p:txBody>
          <a:bodyPr>
            <a:normAutofit/>
          </a:bodyPr>
          <a:lstStyle/>
          <a:p>
            <a:pPr algn="just"/>
            <a:r>
              <a:rPr lang="en-US" sz="2800" b="1" i="1" dirty="0" smtClean="0"/>
              <a:t>Camels </a:t>
            </a:r>
            <a:r>
              <a:rPr lang="en-US" sz="2800" b="1" i="1" dirty="0"/>
              <a:t>do not pant</a:t>
            </a:r>
            <a:r>
              <a:rPr lang="en-US" sz="2800" dirty="0"/>
              <a:t> and they </a:t>
            </a:r>
            <a:r>
              <a:rPr lang="en-US" sz="2800" b="1" i="1" dirty="0" smtClean="0"/>
              <a:t>perspire</a:t>
            </a:r>
            <a:r>
              <a:rPr lang="en-US" sz="2800" dirty="0" smtClean="0"/>
              <a:t> </a:t>
            </a:r>
            <a:r>
              <a:rPr lang="en-US" sz="2800" dirty="0"/>
              <a:t>very little.  </a:t>
            </a:r>
            <a:endParaRPr lang="en-US" sz="2800" dirty="0" smtClean="0"/>
          </a:p>
          <a:p>
            <a:pPr algn="just"/>
            <a:r>
              <a:rPr lang="en-US" sz="2800" dirty="0" smtClean="0"/>
              <a:t>Humans </a:t>
            </a:r>
            <a:r>
              <a:rPr lang="en-US" sz="2800" dirty="0"/>
              <a:t>start to sweat when the outside temperature rises above the normal body temperature of </a:t>
            </a:r>
            <a:r>
              <a:rPr lang="en-US" sz="2800" dirty="0" smtClean="0"/>
              <a:t>37°C</a:t>
            </a:r>
            <a:r>
              <a:rPr lang="en-US" sz="2800" dirty="0"/>
              <a:t>, but the camel has a </a:t>
            </a:r>
            <a:r>
              <a:rPr lang="en-US" sz="2800" b="1" i="1" dirty="0"/>
              <a:t>unique body thermostat</a:t>
            </a:r>
            <a:r>
              <a:rPr lang="en-US" sz="2800" dirty="0"/>
              <a:t>.  </a:t>
            </a:r>
            <a:endParaRPr lang="en-US" sz="2800" dirty="0" smtClean="0"/>
          </a:p>
          <a:p>
            <a:pPr algn="just"/>
            <a:r>
              <a:rPr lang="en-US" sz="2800" dirty="0" smtClean="0"/>
              <a:t>It </a:t>
            </a:r>
            <a:r>
              <a:rPr lang="en-US" sz="2800" dirty="0"/>
              <a:t>can raise its body temperature tolerance level as much as </a:t>
            </a:r>
            <a:r>
              <a:rPr lang="en-US" sz="2800" b="1" dirty="0"/>
              <a:t>6°C</a:t>
            </a:r>
            <a:r>
              <a:rPr lang="en-US" sz="2800" dirty="0"/>
              <a:t> before perspiring, thereby conserving body fluids and avoiding unnecessary water loss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lvl="1" indent="0">
              <a:buNone/>
            </a:pPr>
            <a:r>
              <a:rPr lang="en-US" sz="3600" b="1" dirty="0"/>
              <a:t>Energy </a:t>
            </a:r>
            <a:r>
              <a:rPr lang="en-US" sz="3600" b="1" dirty="0" smtClean="0"/>
              <a:t>balance</a:t>
            </a:r>
          </a:p>
          <a:p>
            <a:pPr marL="457200" lvl="1" indent="-457200" algn="just">
              <a:buFont typeface="Wingdings" panose="05000000000000000000" pitchFamily="2" charset="2"/>
              <a:buChar char="ü"/>
            </a:pPr>
            <a:r>
              <a:rPr lang="en-US" dirty="0"/>
              <a:t>The camel is able to save considerable amounts of energy by allowing its body </a:t>
            </a:r>
            <a:r>
              <a:rPr lang="en-US" b="1" i="1" dirty="0"/>
              <a:t>temperature to rise</a:t>
            </a:r>
            <a:r>
              <a:rPr lang="en-US" dirty="0"/>
              <a:t> during the day, thus absorbing heat that would be dissipated by some form of cooling.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the rises in temperature indicate a sophisticated control mechanism rather than poor </a:t>
            </a:r>
            <a:r>
              <a:rPr lang="en-US" sz="2800" dirty="0" smtClean="0"/>
              <a:t>regulation.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5334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Water balance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334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Water is essential to life and the camel has often to </a:t>
            </a:r>
            <a:r>
              <a:rPr lang="en-US" sz="2800" b="1" i="1" dirty="0" smtClean="0"/>
              <a:t>survive on limited quantities for long periods of time</a:t>
            </a:r>
            <a:r>
              <a:rPr lang="en-US" sz="2800" dirty="0" smtClean="0"/>
              <a:t>. </a:t>
            </a:r>
          </a:p>
          <a:p>
            <a:pPr algn="just"/>
            <a:r>
              <a:rPr lang="en-US" sz="2800" dirty="0" smtClean="0"/>
              <a:t>Their bodies do not contain a reserve of water in the stomach or hump as was once commonly believed.</a:t>
            </a:r>
          </a:p>
          <a:p>
            <a:pPr algn="just"/>
            <a:r>
              <a:rPr lang="en-US" sz="2800" dirty="0" smtClean="0"/>
              <a:t> Unlike other mammals, however, the camel can survive as long as 3 weeks without drinking, depending on the water content of its food.</a:t>
            </a:r>
          </a:p>
          <a:p>
            <a:pPr algn="just"/>
            <a:r>
              <a:rPr lang="en-US" sz="2800" dirty="0" smtClean="0"/>
              <a:t> It can survive a water loss of about 40 percent of its normal body weight. In comparison, a loss of 15 percent is usually fatal for humans.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248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 smtClean="0"/>
              <a:t>Camels can go without water due to several unique adaptations to their environment.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The camel conserves more water in its body than any other mammal.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The camel loses less water through perspiration and through evaporation of water from the lungs than do most other mammals.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It excretes very little water in its urine and dung.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/>
          <a:lstStyle/>
          <a:p>
            <a:pPr algn="just"/>
            <a:r>
              <a:rPr lang="en-US" dirty="0" smtClean="0"/>
              <a:t>The structure and function of the </a:t>
            </a:r>
            <a:r>
              <a:rPr lang="en-US" b="1" i="1" dirty="0" smtClean="0"/>
              <a:t>kidney</a:t>
            </a:r>
            <a:r>
              <a:rPr lang="en-US" dirty="0" smtClean="0"/>
              <a:t> have extreme importance in </a:t>
            </a:r>
            <a:r>
              <a:rPr lang="en-US" b="1" i="1" dirty="0" smtClean="0"/>
              <a:t>water conservation</a:t>
            </a:r>
            <a:r>
              <a:rPr lang="en-US" dirty="0" smtClean="0"/>
              <a:t>; the long loops of </a:t>
            </a:r>
            <a:r>
              <a:rPr lang="en-US" dirty="0" err="1" smtClean="0"/>
              <a:t>Henle</a:t>
            </a:r>
            <a:r>
              <a:rPr lang="en-US" dirty="0" smtClean="0"/>
              <a:t> in the medulla have the function of </a:t>
            </a:r>
            <a:r>
              <a:rPr lang="en-US" b="1" i="1" dirty="0" smtClean="0"/>
              <a:t>urine concentration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 kidney controls water loss in two ways: either by the absolute </a:t>
            </a:r>
            <a:r>
              <a:rPr lang="en-US" b="1" i="1" dirty="0" smtClean="0"/>
              <a:t>concentration</a:t>
            </a:r>
            <a:r>
              <a:rPr lang="en-US" dirty="0" smtClean="0"/>
              <a:t> achieved or by </a:t>
            </a:r>
            <a:r>
              <a:rPr lang="en-US" b="1" i="1" dirty="0" smtClean="0"/>
              <a:t>reduction in flow</a:t>
            </a:r>
            <a:r>
              <a:rPr lang="en-US" dirty="0" smtClean="0"/>
              <a:t> of urine. </a:t>
            </a:r>
          </a:p>
          <a:p>
            <a:pPr algn="just"/>
            <a:r>
              <a:rPr lang="en-US" dirty="0" smtClean="0"/>
              <a:t>The urine can become as thick as syrup and have twice the salt content of sea water. </a:t>
            </a:r>
          </a:p>
          <a:p>
            <a:pPr algn="just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334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A </a:t>
            </a:r>
            <a:r>
              <a:rPr lang="en-US" sz="2800" dirty="0"/>
              <a:t>reduction in urine flow is also achieved by reducing the </a:t>
            </a:r>
            <a:r>
              <a:rPr lang="en-US" sz="2800" dirty="0" err="1"/>
              <a:t>glomelular</a:t>
            </a:r>
            <a:r>
              <a:rPr lang="en-US" sz="2800" dirty="0"/>
              <a:t> </a:t>
            </a:r>
            <a:r>
              <a:rPr lang="en-US" sz="2800" dirty="0" smtClean="0"/>
              <a:t> filtration </a:t>
            </a:r>
            <a:r>
              <a:rPr lang="en-US" sz="2800" dirty="0"/>
              <a:t>rate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b="1" i="1" dirty="0"/>
              <a:t>Concentration of urine</a:t>
            </a:r>
            <a:r>
              <a:rPr lang="en-US" sz="2800" dirty="0"/>
              <a:t> not only serves to </a:t>
            </a:r>
            <a:r>
              <a:rPr lang="en-US" sz="2800" b="1" i="1" dirty="0"/>
              <a:t>conserve water</a:t>
            </a:r>
            <a:r>
              <a:rPr lang="en-US" sz="2800" dirty="0"/>
              <a:t> but allow camels to drink water even more concentrated than </a:t>
            </a:r>
            <a:r>
              <a:rPr lang="en-US" sz="2800" b="1" i="1" dirty="0"/>
              <a:t>sea water</a:t>
            </a:r>
            <a:r>
              <a:rPr lang="en-US" sz="2800" dirty="0"/>
              <a:t> and to eat very </a:t>
            </a:r>
            <a:r>
              <a:rPr lang="en-US" sz="2800" b="1" i="1" dirty="0"/>
              <a:t>salty plant</a:t>
            </a:r>
            <a:r>
              <a:rPr lang="en-US" sz="2800" dirty="0"/>
              <a:t> that would otherwise be poisonous . </a:t>
            </a: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In addition, the camel’s blood remains fluid when the animal becomes dehydrated because water lost from the blood is replaced by water from other tissues. </a:t>
            </a:r>
          </a:p>
          <a:p>
            <a:pPr algn="just">
              <a:buNone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14400"/>
            <a:ext cx="44958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Fat-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rumped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sheep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Africa these sheep breed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predominate in Somali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have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spread up to south, east &amp; Horn of Africa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-pc\Pictures\fat ru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4925" y="263160"/>
            <a:ext cx="3979198" cy="2837227"/>
          </a:xfrm>
          <a:prstGeom prst="rect">
            <a:avLst/>
          </a:prstGeom>
          <a:noFill/>
        </p:spPr>
      </p:pic>
      <p:pic>
        <p:nvPicPr>
          <p:cNvPr id="5123" name="Picture 3" descr="C:\Users\user-pc\Pictures\fat ru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04800"/>
            <a:ext cx="4038600" cy="2776538"/>
          </a:xfrm>
          <a:prstGeom prst="rect">
            <a:avLst/>
          </a:prstGeom>
          <a:noFill/>
        </p:spPr>
      </p:pic>
      <p:pic>
        <p:nvPicPr>
          <p:cNvPr id="5124" name="Picture 4" descr="C:\Users\user-pc\Pictures\fat ru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971800"/>
            <a:ext cx="2971800" cy="1781175"/>
          </a:xfrm>
          <a:prstGeom prst="rect">
            <a:avLst/>
          </a:prstGeom>
          <a:noFill/>
        </p:spPr>
      </p:pic>
      <p:pic>
        <p:nvPicPr>
          <p:cNvPr id="5125" name="Picture 5" descr="C:\Users\user-pc\Pictures\rum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724400"/>
            <a:ext cx="28956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smtClean="0"/>
              <a:t>This prevents heart failure due to thickening of the blood, which occurs in other mammals suffering extreme dehydration.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Finally, when water becomes available a dehydrated camel is able to consume as much as 57 liters (15 gallons) at once. This allows the camel to restore its body fluids quickly.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The </a:t>
            </a:r>
            <a:r>
              <a:rPr lang="en-US" b="1" i="1" dirty="0" smtClean="0"/>
              <a:t>hump</a:t>
            </a:r>
            <a:r>
              <a:rPr lang="en-US" dirty="0" smtClean="0"/>
              <a:t> is mainly comprised of fat and thus the metabolic water content is high, complete oxidation of fat in the hump </a:t>
            </a:r>
            <a:r>
              <a:rPr lang="en-US" b="1" i="1" dirty="0" smtClean="0"/>
              <a:t>results water</a:t>
            </a:r>
            <a:r>
              <a:rPr lang="en-US" dirty="0" smtClean="0"/>
              <a:t> (20 kg of fat, would release a total of just over 21 kg of water).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629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Milk and milk </a:t>
            </a:r>
            <a:r>
              <a:rPr lang="en-US" b="1" dirty="0" smtClean="0"/>
              <a:t>quality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/>
              <a:t>Young camels can derive their nutritional and water requirements entirely from milk in times of water restriction. </a:t>
            </a:r>
            <a:endParaRPr lang="en-US" sz="28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/>
              <a:t>When </a:t>
            </a:r>
            <a:r>
              <a:rPr lang="en-US" sz="2800" dirty="0"/>
              <a:t>lactating camels were subjected to chronic dehydration, milk secretion was not affected. </a:t>
            </a:r>
            <a:endParaRPr lang="en-US" sz="28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/>
              <a:t>Camel’s </a:t>
            </a:r>
            <a:r>
              <a:rPr lang="en-US" sz="2800" dirty="0"/>
              <a:t>milk contains an average of 70 </a:t>
            </a:r>
            <a:r>
              <a:rPr lang="en-US" sz="2800" dirty="0" err="1"/>
              <a:t>kal</a:t>
            </a:r>
            <a:r>
              <a:rPr lang="en-US" sz="2800" dirty="0"/>
              <a:t>/ 100g milk. It is calculated that 3 - 4 kg of milk would cover the daily caloric requirements of an  adult man as 1.8 kg milk would covered a man’s daily protein </a:t>
            </a:r>
            <a:r>
              <a:rPr lang="en-US" sz="2800" dirty="0" smtClean="0"/>
              <a:t>requirements.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/>
              <a:t>therefore </a:t>
            </a:r>
            <a:r>
              <a:rPr lang="en-US" sz="2800" dirty="0"/>
              <a:t>camel milk is an ideal source of nutrition  for man in the desert and is often the only source 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Camel milk normally has a </a:t>
            </a:r>
            <a:r>
              <a:rPr lang="en-US" sz="2800" b="1" i="1" dirty="0"/>
              <a:t>sweet</a:t>
            </a:r>
            <a:r>
              <a:rPr lang="en-US" sz="2800" dirty="0"/>
              <a:t> sharp taste but sometimes it tastes </a:t>
            </a:r>
            <a:r>
              <a:rPr lang="en-US" sz="2800" b="1" i="1" dirty="0"/>
              <a:t>salty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taste is affected by the </a:t>
            </a:r>
            <a:r>
              <a:rPr lang="en-US" sz="2800" b="1" i="1" dirty="0"/>
              <a:t>nutritional</a:t>
            </a:r>
            <a:r>
              <a:rPr lang="en-US" sz="2800" dirty="0"/>
              <a:t> and </a:t>
            </a:r>
            <a:r>
              <a:rPr lang="en-US" sz="2800" b="1" i="1" dirty="0"/>
              <a:t>environmental</a:t>
            </a:r>
            <a:r>
              <a:rPr lang="en-US" sz="2800" dirty="0"/>
              <a:t> factors. </a:t>
            </a:r>
            <a:endParaRPr lang="en-US" sz="2800" dirty="0" smtClean="0"/>
          </a:p>
          <a:p>
            <a:pPr algn="just"/>
            <a:r>
              <a:rPr lang="en-US" sz="2800" dirty="0" smtClean="0"/>
              <a:t>The </a:t>
            </a:r>
            <a:r>
              <a:rPr lang="en-US" sz="2800" b="1" i="1" dirty="0"/>
              <a:t>camel</a:t>
            </a:r>
            <a:r>
              <a:rPr lang="en-US" sz="2800" dirty="0"/>
              <a:t> secretes highly </a:t>
            </a:r>
            <a:r>
              <a:rPr lang="en-US" sz="2800" b="1" i="1" dirty="0"/>
              <a:t>diluted milk</a:t>
            </a:r>
            <a:r>
              <a:rPr lang="en-US" sz="2800" dirty="0"/>
              <a:t> with a </a:t>
            </a:r>
            <a:r>
              <a:rPr lang="en-US" sz="2800" b="1" i="1" dirty="0"/>
              <a:t>low fat</a:t>
            </a:r>
            <a:r>
              <a:rPr lang="en-US" sz="2800" dirty="0"/>
              <a:t> content whereas, the </a:t>
            </a:r>
            <a:r>
              <a:rPr lang="en-US" sz="2800" b="1" i="1" dirty="0"/>
              <a:t>cow, ewe</a:t>
            </a:r>
            <a:r>
              <a:rPr lang="en-US" sz="2800" dirty="0"/>
              <a:t> and </a:t>
            </a:r>
            <a:r>
              <a:rPr lang="en-US" sz="2800" b="1" i="1" dirty="0"/>
              <a:t>goat</a:t>
            </a:r>
            <a:r>
              <a:rPr lang="en-US" sz="2800" dirty="0"/>
              <a:t> all secretes </a:t>
            </a:r>
            <a:r>
              <a:rPr lang="en-US" sz="2800" b="1" i="1" dirty="0"/>
              <a:t>concentrated milk</a:t>
            </a:r>
            <a:r>
              <a:rPr lang="en-US" sz="2800" dirty="0"/>
              <a:t> when drinking water is scarce. </a:t>
            </a:r>
            <a:endParaRPr lang="en-US" sz="2800" dirty="0" smtClean="0"/>
          </a:p>
          <a:p>
            <a:pPr algn="just"/>
            <a:r>
              <a:rPr lang="en-US" sz="2800" dirty="0"/>
              <a:t>Chronically dehydrated camels (drinking water for only 1 </a:t>
            </a:r>
            <a:r>
              <a:rPr lang="en-US" sz="2800" dirty="0" err="1"/>
              <a:t>hr</a:t>
            </a:r>
            <a:r>
              <a:rPr lang="en-US" sz="2800" dirty="0"/>
              <a:t> once a week) secrete milk with over 90% water and with only 1% fat; this is </a:t>
            </a:r>
            <a:r>
              <a:rPr lang="en-US" sz="2800" b="1" i="1" dirty="0"/>
              <a:t>super adaptation</a:t>
            </a:r>
            <a:r>
              <a:rPr lang="en-US" sz="2800" dirty="0"/>
              <a:t> for a desert environment (normal milk contains </a:t>
            </a:r>
            <a:r>
              <a:rPr lang="en-US" sz="2800" b="1" dirty="0"/>
              <a:t>84%</a:t>
            </a:r>
            <a:r>
              <a:rPr lang="en-US" sz="2800" dirty="0"/>
              <a:t> water and </a:t>
            </a:r>
            <a:r>
              <a:rPr lang="en-US" sz="2800" b="1" dirty="0"/>
              <a:t>4.5%</a:t>
            </a:r>
            <a:r>
              <a:rPr lang="en-US" sz="2800" dirty="0"/>
              <a:t> fat).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/>
              <a:t>The physiological explanation of this phenomenon is as lactation is a water losing process for the mother, the hormone ADH and aldosterone are secreted in addition to milk secreting hormones (prolactin and oxytocin</a:t>
            </a:r>
            <a:r>
              <a:rPr lang="en-US" sz="2800" dirty="0" smtClean="0"/>
              <a:t>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err="1" smtClean="0"/>
              <a:t>Oxytocin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err="1"/>
              <a:t>prolactin</a:t>
            </a:r>
            <a:r>
              <a:rPr lang="en-US" sz="2800" dirty="0"/>
              <a:t> </a:t>
            </a:r>
            <a:r>
              <a:rPr lang="en-US" sz="2800" dirty="0" smtClean="0"/>
              <a:t>have </a:t>
            </a:r>
            <a:r>
              <a:rPr lang="en-US" sz="2800" dirty="0"/>
              <a:t>an antidiuretic (urine concentration) effect while aldosterone and ADH act on the intestines to absorb water and ADH cause the secretion of water into the milk</a:t>
            </a:r>
            <a:r>
              <a:rPr lang="en-US" sz="2800" dirty="0" smtClean="0"/>
              <a:t>.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520C-D7BB-44EA-A068-FCC8299556AF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98926"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3800" b="1" dirty="0" smtClean="0"/>
              <a:t>See You Next!</a:t>
            </a:r>
            <a:endParaRPr lang="en-US" sz="13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5486</Words>
  <Application>Microsoft Office PowerPoint</Application>
  <PresentationFormat>On-screen Show (4:3)</PresentationFormat>
  <Paragraphs>711</Paragraphs>
  <Slides>94</Slides>
  <Notes>94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Office Theme</vt:lpstr>
      <vt:lpstr> Chap 7. Sheep and Goat Production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       Chapter 7  Camel production            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 Adaptations of Camels </vt:lpstr>
      <vt:lpstr>Slide 74</vt:lpstr>
      <vt:lpstr>Slide 75</vt:lpstr>
      <vt:lpstr>Slide 76</vt:lpstr>
      <vt:lpstr>Slide 77</vt:lpstr>
      <vt:lpstr>Slide 78</vt:lpstr>
      <vt:lpstr>Slide 79</vt:lpstr>
      <vt:lpstr>Behavioral adaptation </vt:lpstr>
      <vt:lpstr>Slide 81</vt:lpstr>
      <vt:lpstr>Physiological adaptation </vt:lpstr>
      <vt:lpstr> Thermoregulation </vt:lpstr>
      <vt:lpstr>Slide 84</vt:lpstr>
      <vt:lpstr>Slide 85</vt:lpstr>
      <vt:lpstr>Water balance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user-pc</cp:lastModifiedBy>
  <cp:revision>305</cp:revision>
  <dcterms:created xsi:type="dcterms:W3CDTF">2015-05-06T04:38:15Z</dcterms:created>
  <dcterms:modified xsi:type="dcterms:W3CDTF">2019-07-22T13:49:09Z</dcterms:modified>
</cp:coreProperties>
</file>