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61" r:id="rId4"/>
    <p:sldId id="259" r:id="rId5"/>
    <p:sldId id="267" r:id="rId6"/>
    <p:sldId id="260" r:id="rId7"/>
    <p:sldId id="262" r:id="rId8"/>
    <p:sldId id="268" r:id="rId9"/>
    <p:sldId id="296" r:id="rId10"/>
    <p:sldId id="264" r:id="rId11"/>
    <p:sldId id="270" r:id="rId12"/>
    <p:sldId id="273" r:id="rId13"/>
    <p:sldId id="271" r:id="rId14"/>
    <p:sldId id="276" r:id="rId15"/>
    <p:sldId id="275" r:id="rId16"/>
    <p:sldId id="304" r:id="rId17"/>
    <p:sldId id="277" r:id="rId18"/>
    <p:sldId id="279" r:id="rId19"/>
    <p:sldId id="280" r:id="rId20"/>
    <p:sldId id="303" r:id="rId21"/>
    <p:sldId id="282" r:id="rId22"/>
    <p:sldId id="299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0" r:id="rId32"/>
    <p:sldId id="291" r:id="rId33"/>
    <p:sldId id="306" r:id="rId34"/>
    <p:sldId id="292" r:id="rId35"/>
    <p:sldId id="302" r:id="rId36"/>
    <p:sldId id="307" r:id="rId37"/>
    <p:sldId id="308" r:id="rId38"/>
    <p:sldId id="30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1F35E-76F6-4E5F-8C72-D1703175CF95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76329-4F94-4F94-865D-6CFBD8BD3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3020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405B2-FF9B-49A6-8893-CAF09642D248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3872C-0243-4768-8E54-0C32661C3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522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62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42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872C-0243-4768-8E54-0C32661C37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CC65-4990-4DBA-B2BD-B406028B16FD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241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4FB0-0984-4D13-A594-0208FB6D64AF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328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B0F4-1199-43EF-8C69-C61BF218FCF0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74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5D4B-407E-4F3B-B920-2700CE4D27D1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6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6C59-F8FD-42DD-8B64-75A7117AC8A6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907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CACC-CC98-4B0A-9A06-B1E330A1F429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99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DF7F-9158-4710-BFCC-ED47FC79C152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9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C87-BA45-468B-B184-F252C76DF4BF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65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B58-240E-4EC8-BFD3-7AD0984DEDD1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354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8626-2AFC-442C-84D1-A31C5AA88672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93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B5AE-B39D-4867-883A-F54CCB4B3B4D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70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EE15-9738-4B64-A2B7-4B0C2944C72A}" type="datetime1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D5630-2470-4CA6-9A2B-568FABAC1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868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609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Chapter 4. Dairy Cattle Production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1764"/>
            <a:ext cx="8763000" cy="519183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Outline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4.1.  Dairy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Production Systems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Ethiopia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4.2. Breeds of dairy cattle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4.2.1. Indigenous dairy cattle breeds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4.2.1. Exotic dairy cattle breeds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4.3. Milk and milk products utilization pattern</a:t>
            </a:r>
          </a:p>
          <a:p>
            <a:pPr marL="0" indent="0" algn="just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5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9144000" cy="4572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 Intensive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dairy farming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6019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more specialized dairy farming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practiced by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state sector and very few individuals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commercial bases.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of the intensive dairy farms are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concentrated in &amp; around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Addis Ababa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are basically based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exotic purebred stock.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system produces about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the total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milk production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the country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milk is the main source of farm income</a:t>
            </a:r>
          </a:p>
          <a:p>
            <a:pPr lvl="0" algn="just">
              <a:buFont typeface="Wingdings" pitchFamily="2" charset="2"/>
              <a:buChar char="§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mainly undertaken by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small farmers using family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labor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commercial farmers using hired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labor </a:t>
            </a:r>
          </a:p>
          <a:p>
            <a:pPr lvl="0" algn="just">
              <a:buFont typeface="Wingdings" pitchFamily="2" charset="2"/>
              <a:buChar char="§"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herd is dominated with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improved crossbred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dairy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cattle</a:t>
            </a:r>
          </a:p>
          <a:p>
            <a:pPr lvl="0" algn="just">
              <a:buFont typeface="Wingdings" pitchFamily="2" charset="2"/>
              <a:buChar char="§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production system is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market oriented and milk production is for sale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(surplus 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en-US" sz="2600" dirty="0">
              <a:solidFill>
                <a:srgbClr val="0000FF"/>
              </a:solidFill>
            </a:endParaRPr>
          </a:p>
          <a:p>
            <a:pPr algn="just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1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43600" cy="457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Breeds of Dairy Cattle 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91600" cy="6248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  <a:defRPr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Dairy farming has been part of agriculture for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thousands of years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but usually done on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small scale on mixed farms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was little distinction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dairy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beef cattle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with the same stock often being used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both meat &amp; milk production.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Toda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y, dairy cows are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specialized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most have been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bred to produce large volumes of milk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with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little or no regard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for their production of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Dairy cattle are breeds of cattle raised for their ability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produce large quantities of milk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2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Most of the cattle breed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in the tropics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are evolved through </a:t>
            </a:r>
            <a:r>
              <a:rPr lang="en-US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natural selection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indigenous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cattle breeds 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n the tropics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multipurpose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(milk, meat, draught) and that only a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few breeds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have good milk potential.</a:t>
            </a:r>
          </a:p>
          <a:p>
            <a:pPr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4.2.1 Indigenous Dairy Cattle Breeds </a:t>
            </a:r>
          </a:p>
          <a:p>
            <a:pPr>
              <a:buNone/>
              <a:defRPr/>
            </a:pPr>
            <a:endParaRPr lang="en-US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maintenance of farm animal genetic diversity is of crucial importance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food production,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food security and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 sustainability of farming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systems.</a:t>
            </a:r>
          </a:p>
          <a:p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idx="1"/>
          </p:nvPr>
        </p:nvSpPr>
        <p:spPr>
          <a:xfrm>
            <a:off x="118281" y="304800"/>
            <a:ext cx="8949519" cy="6248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Indigenous livestock breeds are important because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they are adapted to local conditions and farming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tolerate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seasonal variations in climate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&amp; forage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supply, and </a:t>
            </a:r>
            <a:endParaRPr lang="en-US" sz="26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resist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local diseases and parasites</a:t>
            </a:r>
            <a:r>
              <a:rPr lang="en-US" sz="3400" b="1" dirty="0"/>
              <a:t>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Indigenous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livestock breeds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invaluable reservoir of genetic variation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breeding potential for adaptation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changing climatic and farming conditions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1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6400800"/>
          </a:xfrm>
        </p:spPr>
        <p:txBody>
          <a:bodyPr>
            <a:normAutofit/>
          </a:bodyPr>
          <a:lstStyle/>
          <a:p>
            <a:pPr algn="just" hangingPunct="0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No interference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has been made by man except </a:t>
            </a: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few attempts tried in few research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sites. </a:t>
            </a:r>
          </a:p>
          <a:p>
            <a:pPr algn="just" hangingPunct="0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not well characterized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hangingPunct="0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Thus, they are called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with references to the place where they dominat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e. Example: </a:t>
            </a:r>
          </a:p>
          <a:p>
            <a:pPr algn="just" hangingPunct="0">
              <a:buFont typeface="Wingdings" pitchFamily="2" charset="2"/>
              <a:buChar char="§"/>
            </a:pPr>
            <a:r>
              <a:rPr lang="en-US" sz="25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Begait</a:t>
            </a: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(dominating northern part of the country around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Tigray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 hangingPunct="0">
              <a:buFont typeface="Wingdings" pitchFamily="2" charset="2"/>
              <a:buChar char="§"/>
            </a:pPr>
            <a:r>
              <a:rPr lang="en-US" sz="25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Boran</a:t>
            </a: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(Dominating southern part of the country around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Borena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 hangingPunct="0">
              <a:buFont typeface="Wingdings" pitchFamily="2" charset="2"/>
              <a:buChar char="§"/>
            </a:pP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Fogera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(Northern part of the country around Fogera). </a:t>
            </a:r>
          </a:p>
          <a:p>
            <a:pPr algn="just" hangingPunct="0"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 general, indigenous cattle are </a:t>
            </a: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multipurpose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 their function.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.e. </a:t>
            </a: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meat, milk and draft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hangingPunct="0">
              <a:buNone/>
            </a:pPr>
            <a:endParaRPr lang="en-US" sz="2500" dirty="0" smtClean="0"/>
          </a:p>
          <a:p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3048000" cy="4572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Begait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Barca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419600" cy="6248400"/>
          </a:xfrm>
        </p:spPr>
        <p:txBody>
          <a:bodyPr>
            <a:normAutofit fontScale="92500" lnSpcReduction="10000"/>
          </a:bodyPr>
          <a:lstStyle/>
          <a:p>
            <a:pPr marL="17145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Found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Tigray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west Eritrea. </a:t>
            </a:r>
          </a:p>
          <a:p>
            <a:pPr marL="17145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tall animal with long legs</a:t>
            </a:r>
          </a:p>
          <a:p>
            <a:pPr marL="17145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coat color is variable but black pied is common.</a:t>
            </a:r>
          </a:p>
          <a:p>
            <a:pPr marL="4572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Hump is very large in male and often falls to one side.</a:t>
            </a:r>
          </a:p>
          <a:p>
            <a:pPr marL="17145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head is small and short. </a:t>
            </a:r>
          </a:p>
          <a:p>
            <a:pPr marL="171450" lvl="1" indent="-457200">
              <a:buFont typeface="Wingdings" pitchFamily="2" charset="2"/>
              <a:buChar char="§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cattle have good milk yield and </a:t>
            </a:r>
          </a:p>
          <a:p>
            <a:pPr marL="171450" lvl="1" indent="-457200">
              <a:buFont typeface="Wingdings" pitchFamily="2" charset="2"/>
              <a:buChar char="§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17145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can be genetically improved for milk production</a:t>
            </a:r>
            <a:r>
              <a:rPr lang="en-US" sz="2800" b="1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762000"/>
            <a:ext cx="4114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Fogera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572000" cy="5867400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Found around Lake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in Gondar and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Gojam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are large sized being tall animal with long leg.</a:t>
            </a:r>
          </a:p>
          <a:p>
            <a:pPr algn="just">
              <a:buFont typeface="Wingdings" pitchFamily="2" charset="2"/>
              <a:buChar char="§"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have black &amp; white or black &amp; gray coat.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Muzzle &amp; hoofs are almost always black. </a:t>
            </a:r>
          </a:p>
          <a:p>
            <a:pPr algn="just">
              <a:buFont typeface="Wingdings" pitchFamily="2" charset="2"/>
              <a:buChar char="§"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The horns and hump are very small and the animal is docile. </a:t>
            </a:r>
          </a:p>
          <a:p>
            <a:pPr algn="just">
              <a:buFont typeface="Wingdings" pitchFamily="2" charset="2"/>
              <a:buChar char="§"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Currently are used as meat, milk and draught animals; </a:t>
            </a:r>
          </a:p>
          <a:p>
            <a:pPr algn="just">
              <a:buFont typeface="Wingdings" pitchFamily="2" charset="2"/>
              <a:buChar char="§"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potentially they are good in milk production and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can be improved genetically for the trait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3.Borana</a:t>
            </a: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55626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originated from 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Borana area of south Ethiopia. 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At present these breeds are found in 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Somalia and Kenya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They are fairly 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large and long-legged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animals with 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good body conformation. 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whitish-grey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in color; 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male has 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black color on their hump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hump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is very well developed in the 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male and smaller in females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144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3.Borana cont.…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4940808" cy="60960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Horns are usually small, thick at the base, pointed and directed forward.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huge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body conformation and thick skin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drought and pest </a:t>
            </a: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resistant 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ability to travel long distance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Guest\Desktop\cattle breeds\cattle\home\BORAN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609600"/>
            <a:ext cx="3428999" cy="4572000"/>
          </a:xfrm>
          <a:noFill/>
        </p:spPr>
      </p:pic>
    </p:spTree>
    <p:extLst>
      <p:ext uri="{BB962C8B-B14F-4D97-AF65-F5344CB8AC3E}">
        <p14:creationId xmlns="" xmlns:p14="http://schemas.microsoft.com/office/powerpoint/2010/main" val="36630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3.Borana cont.…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61722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Utility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the breed is used by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semi-nomadic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primarily for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if selected for milk Borana cows are moderately good milker.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breed is used for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milk production especially in crossbreeding programs. </a:t>
            </a:r>
          </a:p>
          <a:p>
            <a:pPr lvl="1" algn="just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0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48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Objectives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Identify dairy cattle production systems in Ethiopia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Describe the different dairy cattle breeds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on milk production and utilization patterns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188D5630-2470-4CA6-9A2B-568FABAC168D}" type="slidenum">
              <a:rPr lang="en-US" sz="1800" b="1" smtClean="0">
                <a:solidFill>
                  <a:schemeClr val="tx1"/>
                </a:solidFill>
              </a:rPr>
              <a:pPr/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6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Sheko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breed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267200" cy="4906963"/>
          </a:xfrm>
        </p:spPr>
        <p:txBody>
          <a:bodyPr>
            <a:normAutofit fontScale="85000" lnSpcReduction="10000"/>
          </a:bodyPr>
          <a:lstStyle/>
          <a:p>
            <a:pPr marL="398463"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Found in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south western Ethiopian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98463"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D02EE"/>
                </a:solidFill>
                <a:latin typeface="Times New Roman" pitchFamily="18" charset="0"/>
                <a:cs typeface="Times New Roman" pitchFamily="18" charset="0"/>
              </a:rPr>
              <a:t>Short horned or polled</a:t>
            </a:r>
          </a:p>
          <a:p>
            <a:pPr marL="398463"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D02EE"/>
                </a:solidFill>
                <a:latin typeface="Times New Roman" pitchFamily="18" charset="0"/>
                <a:cs typeface="Times New Roman" pitchFamily="18" charset="0"/>
              </a:rPr>
              <a:t>hump less/very small humps</a:t>
            </a:r>
          </a:p>
          <a:p>
            <a:pPr marL="398463"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D02EE"/>
                </a:solidFill>
                <a:latin typeface="Times New Roman" pitchFamily="18" charset="0"/>
                <a:cs typeface="Times New Roman" pitchFamily="18" charset="0"/>
              </a:rPr>
              <a:t>Known with resistant to </a:t>
            </a:r>
            <a:r>
              <a:rPr lang="en-US" sz="2800" dirty="0" err="1" smtClean="0">
                <a:solidFill>
                  <a:srgbClr val="0D02EE"/>
                </a:solidFill>
                <a:latin typeface="Times New Roman" pitchFamily="18" charset="0"/>
                <a:cs typeface="Times New Roman" pitchFamily="18" charset="0"/>
              </a:rPr>
              <a:t>trypanosomiasis</a:t>
            </a:r>
            <a:r>
              <a:rPr lang="en-US" sz="2800" dirty="0" smtClean="0">
                <a:solidFill>
                  <a:srgbClr val="0D02E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98463"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D02EE"/>
                </a:solidFill>
                <a:latin typeface="Times New Roman" pitchFamily="18" charset="0"/>
                <a:cs typeface="Times New Roman" pitchFamily="18" charset="0"/>
              </a:rPr>
              <a:t>have well shaped udder and </a:t>
            </a:r>
          </a:p>
          <a:p>
            <a:pPr marL="398463"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D02EE"/>
                </a:solidFill>
                <a:latin typeface="Times New Roman" pitchFamily="18" charset="0"/>
                <a:cs typeface="Times New Roman" pitchFamily="18" charset="0"/>
              </a:rPr>
              <a:t>are kept mainly for their milk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C:\Documents and Settings\Tadesse\Desktop\kefyalew\Images of livestock ILRI\Cattle\sheko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5105400" y="381000"/>
            <a:ext cx="4038600" cy="2696369"/>
          </a:xfrm>
          <a:prstGeom prst="rect">
            <a:avLst/>
          </a:prstGeom>
          <a:noFill/>
        </p:spPr>
      </p:pic>
      <p:pic>
        <p:nvPicPr>
          <p:cNvPr id="8" name="Picture 2" descr="C:\Documents and Settings\Guest\Desktop\cattle breeds\cattle\home\SHEK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05400" y="2971800"/>
            <a:ext cx="4038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086600" cy="533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4.2.2. Exotic Dairy Cattle Breeds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1722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temperate breeds are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artificially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selected for productive traits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improved breeds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either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beef or dairy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pPr marL="0" lvl="0" indent="0" algn="just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Major exotic breeds of dairy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cattle include</a:t>
            </a:r>
          </a:p>
          <a:p>
            <a:pPr marL="571500" indent="-571500" algn="just">
              <a:buAutoNum type="romanLcPeriod"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Holstein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Friesian (HF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originated in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Holland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haracterized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by its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shiny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white),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exceptional milk productio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mature cow annually produces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average of 8000 kg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3.7% butterfat,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 protein milk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mature cow weigh,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 to 750 kg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3333FF"/>
              </a:solidFill>
            </a:endParaRPr>
          </a:p>
          <a:p>
            <a:pPr marL="0" lv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1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57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8915400" cy="6096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hey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their milk production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rank 5</a:t>
            </a:r>
            <a:r>
              <a:rPr lang="en-US" sz="2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their milk fat content 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3.7%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Font typeface="Wingdings" pitchFamily="2" charset="2"/>
              <a:buChar char="Ø"/>
            </a:pPr>
            <a:endParaRPr lang="en-US" sz="11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poor grazers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need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intensive feeding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and they produce more in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cool regions. 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2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Jersey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Are originated in the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island of Jersey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UK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are the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smallest dairy breed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yellowish-brown or fawn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color.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They have a strong udder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attachment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600" b="1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6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8839200" cy="6248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their milk production (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4536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kg /lactation),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their milk fat content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(5.4%),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Jersey produces more kg of milk per kg of body weight than any other breed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are relatively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good grazers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good in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feed conversion efficiency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produce well in tropics</a:t>
            </a: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429000"/>
            <a:ext cx="541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457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Guernsey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5410200" cy="54864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Originated in Guernsey Island, in UK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Yellowish-Brown or Fawn in color.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especially 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yellow in color: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milk production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4808kg/ lactation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in their milk fat content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(5%)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uernsey-web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609600"/>
            <a:ext cx="3733800" cy="51815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4495800" cy="457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4.Brown Swiss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457200"/>
            <a:ext cx="5257800" cy="6248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Switzerland,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solid brown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in color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larger 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breeds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relatively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tolerant. 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milk production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5488kg/ lactation)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milk fat content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(5%).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brownswiss-web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990600"/>
            <a:ext cx="3810000" cy="5562600"/>
          </a:xfrm>
          <a:noFill/>
        </p:spPr>
      </p:pic>
    </p:spTree>
    <p:extLst>
      <p:ext uri="{BB962C8B-B14F-4D97-AF65-F5344CB8AC3E}">
        <p14:creationId xmlns="" xmlns:p14="http://schemas.microsoft.com/office/powerpoint/2010/main" val="6141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Ayrshire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5638800" cy="6324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Scotland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 and white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have well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udder and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excellent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grazing ability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production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5307kg/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lactation)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milk fat 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(4%).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ayrshire-web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0" y="838200"/>
            <a:ext cx="3505200" cy="4648200"/>
          </a:xfrm>
          <a:noFill/>
        </p:spPr>
      </p:pic>
    </p:spTree>
    <p:extLst>
      <p:ext uri="{BB962C8B-B14F-4D97-AF65-F5344CB8AC3E}">
        <p14:creationId xmlns="" xmlns:p14="http://schemas.microsoft.com/office/powerpoint/2010/main" val="9746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Milk and Milk products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Utilization patterns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457200"/>
            <a:ext cx="8797119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white fluid secreted by the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mammary glands of female mammals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primary function of meeting the complete nutritional requirements of the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calf</a:t>
            </a:r>
          </a:p>
          <a:p>
            <a:pPr algn="just">
              <a:buFont typeface="Wingdings" pitchFamily="2" charset="2"/>
              <a:buChar char="ü"/>
            </a:pPr>
            <a:endParaRPr lang="en-US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Nature’s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Most  Perfect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highly nutritious food,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but it is also an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excellent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growth medium for bacteria.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Raw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milk has the potential to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 zoonotic diseases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so milk handling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procedures must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minimize associated health risks</a:t>
            </a:r>
          </a:p>
          <a:p>
            <a:pPr algn="just">
              <a:buFont typeface="Wingdings" pitchFamily="2" charset="2"/>
              <a:buChar char="v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2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5943600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Milk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mainly comprised of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79-90% ), followed by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lactose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minerals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constituents are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enzymes and vitamins</a:t>
            </a:r>
          </a:p>
          <a:p>
            <a:pPr marL="0" lv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composition of milk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determines its nutritive value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influences the quality of dairy 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manufactured from it.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ALXethiopian" pitchFamily="2" charset="0"/>
                <a:cs typeface="Aldhabi" pitchFamily="2" charset="-78"/>
              </a:rPr>
              <a:pPr/>
              <a:t>29</a:t>
            </a:fld>
            <a:endParaRPr lang="en-US" sz="1800" dirty="0">
              <a:solidFill>
                <a:schemeClr val="tx1"/>
              </a:solidFill>
              <a:latin typeface="ALXethiopian" pitchFamily="2" charset="0"/>
              <a:cs typeface="Aldhabi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0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72" y="228600"/>
            <a:ext cx="8666328" cy="609600"/>
          </a:xfrm>
        </p:spPr>
        <p:txBody>
          <a:bodyPr>
            <a:noAutofit/>
          </a:bodyPr>
          <a:lstStyle/>
          <a:p>
            <a:endParaRPr lang="en-US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Dairy?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Dairy Cattle?</a:t>
            </a:r>
          </a:p>
          <a:p>
            <a:pPr marL="0" indent="0" algn="just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Dairy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is 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farm that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produces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milk and milk products</a:t>
            </a:r>
          </a:p>
          <a:p>
            <a:pPr marL="0" indent="0" algn="just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Dairy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cattle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	cattle that is raised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primarily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produce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milk </a:t>
            </a:r>
          </a:p>
          <a:p>
            <a:pPr marL="0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b="1" smtClean="0">
                <a:solidFill>
                  <a:schemeClr val="tx1"/>
                </a:solidFill>
              </a:rPr>
              <a:pPr/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5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181600" cy="457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Milk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991600" cy="6324600"/>
          </a:xfrm>
        </p:spPr>
        <p:txBody>
          <a:bodyPr>
            <a:noAutofit/>
          </a:bodyPr>
          <a:lstStyle/>
          <a:p>
            <a:pPr marL="914400" lvl="2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properties of milk are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>
              <a:buAutoNum type="romanLcPeriod"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milk has 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opalescent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(shine with wavering light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to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color.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lvl="0" indent="-571500" algn="just">
              <a:buAutoNum type="romanLcPeriod"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pecific gravity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contains many constituents whose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specific gravity is greater than that of wate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r. Therefore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milk is heavier than water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lvl="0" indent="-571500" algn="just">
              <a:buFont typeface="Arial" pitchFamily="34" charset="0"/>
              <a:buAutoNum type="romanLcPeriod"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reezing point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water freezes 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milk freezes at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0.55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increase in freezing point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indicates the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presence of added water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milk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7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8763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Boiling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boils at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baseline="30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(212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while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milk boils at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100.17</a:t>
            </a:r>
            <a:r>
              <a:rPr lang="en-US" sz="2400" baseline="30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 (212.3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F) </a:t>
            </a:r>
          </a:p>
          <a:p>
            <a:pPr lvl="0" algn="just">
              <a:buFont typeface="Wingdings" pitchFamily="2" charset="2"/>
              <a:buChar char="Ø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are influenced by the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composition of milk. </a:t>
            </a:r>
            <a:endParaRPr lang="en-US" sz="26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have also great advantage in the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processing and testing of milk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for adulteration/quality.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3581400" cy="457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Dairy products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Dairy products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Those products derived from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milk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Fluid </a:t>
            </a:r>
            <a:r>
              <a:rPr lang="en-GB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en-GB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whole </a:t>
            </a:r>
            <a:r>
              <a:rPr lang="en-GB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skim milk-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reduce the fat content of milk, creamy layer is trimmed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down)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700" dirty="0" smtClean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Butter: -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of all the products made from milk, butter is probably the most universally used and liked. Typical butter contains about 82% fat.  It is used extensively in cooking and baking.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Cheese: -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it is generally made from whole milk, but is may be also </a:t>
            </a:r>
            <a:r>
              <a:rPr lang="en-US" sz="2800" dirty="0" smtClean="0"/>
              <a:t>made from </a:t>
            </a:r>
            <a:r>
              <a:rPr lang="en-US" sz="2800" b="1" dirty="0" smtClean="0"/>
              <a:t>skimmed milk</a:t>
            </a:r>
            <a:r>
              <a:rPr lang="en-US" sz="2800" dirty="0" smtClean="0"/>
              <a:t> and </a:t>
            </a:r>
            <a:r>
              <a:rPr lang="en-US" sz="2800" b="1" dirty="0" smtClean="0"/>
              <a:t>cream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A typical composition of whole- milk cheese would be </a:t>
            </a:r>
            <a:r>
              <a:rPr lang="en-US" sz="2800" b="1" dirty="0" smtClean="0"/>
              <a:t>30% fat, 24% protein</a:t>
            </a:r>
            <a:r>
              <a:rPr lang="en-US" sz="2800" dirty="0" smtClean="0"/>
              <a:t> compounds, </a:t>
            </a:r>
            <a:r>
              <a:rPr lang="en-US" sz="2800" b="1" dirty="0" smtClean="0"/>
              <a:t>2% salt and 40 % water.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endParaRPr lang="fr-FR" sz="27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514350" indent="-514350">
              <a:buNone/>
            </a:pPr>
            <a:r>
              <a:rPr lang="en-GB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Butter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Yogurt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-fermented milk</a:t>
            </a:r>
          </a:p>
          <a:p>
            <a:pPr marL="514350" indent="-514350">
              <a:buNone/>
            </a:pPr>
            <a:r>
              <a:rPr lang="en-GB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Powdered Milk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Ghee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(clarified butter)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 Whey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highest in water content of all the milk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products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6096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Milk and Milk products Utilization patterns</a:t>
            </a:r>
            <a:b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248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Most farmers use their own milk for different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purpose include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Home consumption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fresh form and fermented (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Igro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Processing long shelf life products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(butter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cheese)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Saving in liquid form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Calf feeding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However, level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utilization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pattern varies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depending upon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production systems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proximity to urban centers /towns,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availability of market outlets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Seasons and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Economic factors (price).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0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339319"/>
              </p:ext>
            </p:extLst>
          </p:nvPr>
        </p:nvGraphicFramePr>
        <p:xfrm>
          <a:off x="304801" y="685800"/>
          <a:ext cx="8610598" cy="374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799"/>
                <a:gridCol w="2142429"/>
                <a:gridCol w="1003827"/>
                <a:gridCol w="1449971"/>
                <a:gridCol w="1423573"/>
                <a:gridCol w="1142999"/>
              </a:tblGrid>
              <a:tr h="609600">
                <a:tc grid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Species comparison in milk composition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 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solids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Lactose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Ash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Human 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Cow 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12.7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Goat 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Sheep 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19.3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111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Advantage of Dairy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687388" lvl="0"/>
            <a:r>
              <a:rPr lang="en-US" dirty="0" smtClean="0"/>
              <a:t>Dairy cattle use </a:t>
            </a:r>
            <a:r>
              <a:rPr lang="en-US" b="1" dirty="0" smtClean="0"/>
              <a:t>roughage feeds</a:t>
            </a:r>
            <a:r>
              <a:rPr lang="en-US" dirty="0" smtClean="0"/>
              <a:t> the otherwise would be wasted.</a:t>
            </a:r>
          </a:p>
          <a:p>
            <a:pPr marL="687388" lvl="0"/>
            <a:r>
              <a:rPr lang="en-US" dirty="0" smtClean="0"/>
              <a:t>Dairying provides </a:t>
            </a:r>
            <a:r>
              <a:rPr lang="en-US" b="1" dirty="0" smtClean="0"/>
              <a:t>a steady (stable) income throughout the year</a:t>
            </a:r>
            <a:r>
              <a:rPr lang="en-US" dirty="0" smtClean="0"/>
              <a:t>.</a:t>
            </a:r>
          </a:p>
          <a:p>
            <a:pPr marL="687388" lvl="0"/>
            <a:r>
              <a:rPr lang="en-US" dirty="0" smtClean="0"/>
              <a:t>Labor is used throughout the year.</a:t>
            </a:r>
          </a:p>
          <a:p>
            <a:pPr marL="687388" lvl="0"/>
            <a:r>
              <a:rPr lang="en-US" dirty="0" smtClean="0"/>
              <a:t>Death rate is </a:t>
            </a:r>
            <a:r>
              <a:rPr lang="en-US" b="1" dirty="0" smtClean="0"/>
              <a:t>usually low if good management</a:t>
            </a:r>
            <a:r>
              <a:rPr lang="en-US" dirty="0" smtClean="0"/>
              <a:t> is followed.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Disadvantages of dairy rising 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687388" lvl="0"/>
            <a:r>
              <a:rPr lang="en-US" dirty="0" smtClean="0"/>
              <a:t>A </a:t>
            </a:r>
            <a:r>
              <a:rPr lang="en-US" b="1" dirty="0" smtClean="0"/>
              <a:t>high capital investment</a:t>
            </a:r>
            <a:r>
              <a:rPr lang="en-US" dirty="0" smtClean="0"/>
              <a:t> is needed.</a:t>
            </a:r>
          </a:p>
          <a:p>
            <a:pPr marL="687388" lvl="0"/>
            <a:r>
              <a:rPr lang="en-US" dirty="0" smtClean="0"/>
              <a:t>The labor requirement is high and the operators are confined to a regular schedule of milking.</a:t>
            </a:r>
          </a:p>
          <a:p>
            <a:pPr marL="687388" lvl="0"/>
            <a:r>
              <a:rPr lang="en-US" dirty="0" smtClean="0"/>
              <a:t>training and experiences are needed before entering into the dairy business</a:t>
            </a:r>
          </a:p>
          <a:p>
            <a:pPr marL="687388" lvl="0"/>
            <a:r>
              <a:rPr lang="en-US" dirty="0" smtClean="0"/>
              <a:t>it takes relatively </a:t>
            </a:r>
            <a:r>
              <a:rPr lang="en-US" b="1" dirty="0" smtClean="0"/>
              <a:t>longer time to produce a high producing dairy herd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Assignment:</a:t>
            </a:r>
          </a:p>
          <a:p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Success and failures of the livestock extension system (Breed improvement, Feed, Technology, Veterinary Service, Artificial Insemination, Market and etc…) </a:t>
            </a:r>
            <a:r>
              <a:rPr lang="en-US" b="1" smtClean="0">
                <a:solidFill>
                  <a:srgbClr val="FF0000"/>
                </a:solidFill>
              </a:rPr>
              <a:t>in Ethiopia</a:t>
            </a:r>
          </a:p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919058">
            <a:off x="931456" y="1553076"/>
            <a:ext cx="775066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Aatrix OCR A Extended" pitchFamily="1" charset="0"/>
              </a:rPr>
              <a:t>Wish You Lovely Weakened!</a:t>
            </a:r>
            <a:endParaRPr lang="en-US" sz="8800" b="1" dirty="0">
              <a:solidFill>
                <a:srgbClr val="FF0000"/>
              </a:solidFill>
              <a:latin typeface="Aatrix OCR A Extended" pitchFamily="1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4.1.  Dairy Production Systems in Ethiopia</a:t>
            </a:r>
            <a:b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6248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Ethiopia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holds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large potential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for dairy development.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Country has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diverse topographic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&amp; climatic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conditions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favorable for dairying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Moreover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rainfall in most of the country is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adequate for crop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&amp; pasture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production. </a:t>
            </a:r>
            <a:endParaRPr lang="en-US" sz="2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favorable climate throughout the country supports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improved, high-yielding animal breeds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offers a relatively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disease-free environment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for livestock development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4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is raised in all of the farming systems by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pastoralists,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agro-pastoralists &amp;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crop-livestock farmers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Ethiopian 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milk production systems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can be broadly categorized based on 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market orientation, scale,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production intensity</a:t>
            </a:r>
          </a:p>
          <a:p>
            <a:pPr marL="457200" lvl="1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Accordingly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dairy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production systems are distinguished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7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8674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marL="0" lvl="0" indent="0" algn="just"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1. </a:t>
            </a:r>
            <a:r>
              <a:rPr lang="en-US" sz="5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Pastoralism</a:t>
            </a:r>
            <a:r>
              <a:rPr lang="en-US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livestock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owners who </a:t>
            </a:r>
            <a:r>
              <a:rPr lang="en-US" sz="45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exploit natural grass lands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mainly in the </a:t>
            </a:r>
            <a:r>
              <a:rPr lang="en-US" sz="45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arid areas </a:t>
            </a:r>
            <a:endParaRPr lang="en-US" sz="4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Pastoralists are with their herds always and move continually looking for fresh grazing areas. 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sz="29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4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Nomads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4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no permanent home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4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transhumant herders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4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permanent homes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in less arid areas. 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main source of food for pastoralists is </a:t>
            </a:r>
            <a:r>
              <a:rPr lang="en-US" sz="45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milk </a:t>
            </a:r>
            <a:endParaRPr lang="en-US" sz="45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the herd is dominated with </a:t>
            </a:r>
            <a:r>
              <a:rPr lang="en-US" sz="45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unimproved Zebu </a:t>
            </a:r>
            <a:r>
              <a:rPr lang="en-US" sz="45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</a:p>
          <a:p>
            <a:pPr lvl="0" algn="just">
              <a:buFont typeface="Wingdings" pitchFamily="2" charset="2"/>
              <a:buChar char="§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milk production is of </a:t>
            </a:r>
            <a:r>
              <a:rPr lang="en-US" sz="45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subsistent type </a:t>
            </a:r>
          </a:p>
          <a:p>
            <a:pPr marL="0" indent="0" algn="just" hangingPunc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0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172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Agro-pastoralism</a:t>
            </a:r>
          </a:p>
          <a:p>
            <a:pPr marL="0" lvl="0" indent="0">
              <a:buNone/>
            </a:pPr>
            <a:endParaRPr lang="en-US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Agro-pastoralists are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sedentary farmers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who grow food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crops and also keep livestock. </a:t>
            </a:r>
            <a:endParaRPr lang="en-US" sz="2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Their livestock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graze on common land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fallow lands and cropland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after they harvest.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Livestock are used for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drought savings and milk production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sz="1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Shifting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cultivation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a common practice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§"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herd is dominated with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unimproved Zebu animals 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milk production is of 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subsistent 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ype </a:t>
            </a:r>
          </a:p>
          <a:p>
            <a:pPr lvl="0" algn="just">
              <a:buFont typeface="Wingdings" pitchFamily="2" charset="2"/>
              <a:buChar char="§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</a:rPr>
              <a:pPr/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4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2484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Mixed farming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sz="7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 cash crop cultivation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main agricultural activity. </a:t>
            </a:r>
          </a:p>
          <a:p>
            <a:pPr lvl="0" algn="just">
              <a:buFont typeface="Wingdings" pitchFamily="2" charset="2"/>
              <a:buChar char="§"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size is normally small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1-5 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a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moderate to high cropping intensity.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maintenance of soil fertility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one of the main problems of livestock 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livestock are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kept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consuming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crop residues, improving soil fertility and providing additional food or income from milk or meat 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herd is dominated with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unimproved Zebu animals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milk production is of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subsistent type </a:t>
            </a:r>
          </a:p>
          <a:p>
            <a:pPr lvl="0" algn="just">
              <a:buFont typeface="Wingdings" pitchFamily="2" charset="2"/>
              <a:buChar char="§"/>
            </a:pP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0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6096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Urban and </a:t>
            </a:r>
            <a:r>
              <a:rPr lang="en-US" sz="2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Per-Urban Milk </a:t>
            </a:r>
            <a:r>
              <a:rPr lang="en-US" sz="2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Production</a:t>
            </a:r>
            <a:endParaRPr lang="en-US" sz="2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096000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system occurs </a:t>
            </a:r>
            <a:r>
              <a:rPr lang="en-US" sz="2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around cities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where demand for milk is high.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main source of feed are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agro-industrial </a:t>
            </a:r>
            <a:r>
              <a:rPr lang="en-US" sz="2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by- products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brewery </a:t>
            </a:r>
            <a:r>
              <a:rPr lang="en-US" sz="2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waste </a:t>
            </a:r>
            <a:r>
              <a:rPr lang="en-US" sz="2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&amp; oilseed cake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cultivated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fodder crops and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crop residues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comprise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 dairy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farms located mainly </a:t>
            </a:r>
            <a:r>
              <a:rPr lang="en-US" sz="2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in the high lands of Ethiopia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§"/>
            </a:pP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ilk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is often </a:t>
            </a:r>
            <a:r>
              <a:rPr lang="en-US" sz="2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sold directly to consumers in the city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is the main </a:t>
            </a:r>
            <a:r>
              <a:rPr lang="en-US" sz="2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source of income for the farmers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§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 herd is dominated with </a:t>
            </a:r>
            <a:r>
              <a:rPr lang="en-US" sz="25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improved crossbred and high-grade dairy cattle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5630-2470-4CA6-9A2B-568FABAC168D}" type="slidenum"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7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2035</Words>
  <Application>Microsoft Office PowerPoint</Application>
  <PresentationFormat>On-screen Show (4:3)</PresentationFormat>
  <Paragraphs>408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Chapter 4. Dairy Cattle Production  </vt:lpstr>
      <vt:lpstr>                     Objectives </vt:lpstr>
      <vt:lpstr>Slide 3</vt:lpstr>
      <vt:lpstr> 4.1.  Dairy Production Systems in Ethiopia </vt:lpstr>
      <vt:lpstr>Slide 5</vt:lpstr>
      <vt:lpstr>Slide 6</vt:lpstr>
      <vt:lpstr>Slide 7</vt:lpstr>
      <vt:lpstr>Slide 8</vt:lpstr>
      <vt:lpstr>4. Urban and Per-Urban Milk Production</vt:lpstr>
      <vt:lpstr> 5. Intensive dairy farming </vt:lpstr>
      <vt:lpstr> 4.2. Breeds of Dairy Cattle  </vt:lpstr>
      <vt:lpstr>Slide 12</vt:lpstr>
      <vt:lpstr>Slide 13</vt:lpstr>
      <vt:lpstr>Slide 14</vt:lpstr>
      <vt:lpstr> 1. Begait/Barca </vt:lpstr>
      <vt:lpstr>2. Fogera</vt:lpstr>
      <vt:lpstr>3.Borana</vt:lpstr>
      <vt:lpstr>3.Borana cont.…</vt:lpstr>
      <vt:lpstr>3.Borana cont.…</vt:lpstr>
      <vt:lpstr>4. Sheko breed</vt:lpstr>
      <vt:lpstr> 4.2.2. Exotic Dairy Cattle Breeds  </vt:lpstr>
      <vt:lpstr>Slide 22</vt:lpstr>
      <vt:lpstr>Slide 23</vt:lpstr>
      <vt:lpstr>Slide 24</vt:lpstr>
      <vt:lpstr> 3. Guernsey</vt:lpstr>
      <vt:lpstr>4.Brown Swiss</vt:lpstr>
      <vt:lpstr> 5. Ayrshire  </vt:lpstr>
      <vt:lpstr> 4.3. Milk and Milk products Utilization patterns  </vt:lpstr>
      <vt:lpstr>Slide 29</vt:lpstr>
      <vt:lpstr> Properties of Milk </vt:lpstr>
      <vt:lpstr>Slide 31</vt:lpstr>
      <vt:lpstr>Dairy products</vt:lpstr>
      <vt:lpstr>Slide 33</vt:lpstr>
      <vt:lpstr>  4.3. Milk and Milk products Utilization patterns  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4. Dairy Cattle Production</dc:title>
  <dc:creator>User</dc:creator>
  <cp:lastModifiedBy>user-pc</cp:lastModifiedBy>
  <cp:revision>343</cp:revision>
  <dcterms:created xsi:type="dcterms:W3CDTF">2015-03-29T21:22:05Z</dcterms:created>
  <dcterms:modified xsi:type="dcterms:W3CDTF">2019-06-09T19:29:29Z</dcterms:modified>
</cp:coreProperties>
</file>