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</p:sldMasterIdLst>
  <p:notesMasterIdLst>
    <p:notesMasterId r:id="rId38"/>
  </p:notesMasterIdLst>
  <p:sldIdLst>
    <p:sldId id="256" r:id="rId8"/>
    <p:sldId id="286" r:id="rId9"/>
    <p:sldId id="257" r:id="rId10"/>
    <p:sldId id="270" r:id="rId11"/>
    <p:sldId id="273" r:id="rId12"/>
    <p:sldId id="265" r:id="rId13"/>
    <p:sldId id="284" r:id="rId14"/>
    <p:sldId id="285" r:id="rId15"/>
    <p:sldId id="271" r:id="rId16"/>
    <p:sldId id="269" r:id="rId17"/>
    <p:sldId id="261" r:id="rId18"/>
    <p:sldId id="289" r:id="rId19"/>
    <p:sldId id="291" r:id="rId20"/>
    <p:sldId id="290" r:id="rId21"/>
    <p:sldId id="278" r:id="rId22"/>
    <p:sldId id="277" r:id="rId23"/>
    <p:sldId id="279" r:id="rId24"/>
    <p:sldId id="312" r:id="rId25"/>
    <p:sldId id="313" r:id="rId26"/>
    <p:sldId id="283" r:id="rId27"/>
    <p:sldId id="292" r:id="rId28"/>
    <p:sldId id="302" r:id="rId29"/>
    <p:sldId id="288" r:id="rId30"/>
    <p:sldId id="310" r:id="rId31"/>
    <p:sldId id="308" r:id="rId32"/>
    <p:sldId id="281" r:id="rId33"/>
    <p:sldId id="304" r:id="rId34"/>
    <p:sldId id="305" r:id="rId35"/>
    <p:sldId id="280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A36000"/>
    <a:srgbClr val="8A3800"/>
    <a:srgbClr val="700000"/>
    <a:srgbClr val="A88000"/>
    <a:srgbClr val="09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06" d="100"/>
          <a:sy n="106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046709439105"/>
          <c:y val="0.13685675443968667"/>
          <c:w val="0.38860258092738537"/>
          <c:h val="0.64767096821230674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4</a:t>
                    </a:r>
                    <a:r>
                      <a:rPr lang="en-US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3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2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IN"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Sheet1!$D$1:$D$3</c:f>
              <c:numCache>
                <c:formatCode>0%</c:formatCode>
                <c:ptCount val="3"/>
                <c:pt idx="0">
                  <c:v>0.42000000000000032</c:v>
                </c:pt>
                <c:pt idx="1">
                  <c:v>0.33000000000000096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lang="en-IN" sz="2800"/>
            </a:pPr>
            <a:r>
              <a:rPr lang="en-US" sz="2800" dirty="0"/>
              <a:t>Level of Processing of Various </a:t>
            </a:r>
            <a:r>
              <a:rPr lang="en-US" sz="2800" dirty="0" smtClean="0"/>
              <a:t>Sectors in India</a:t>
            </a:r>
            <a:endParaRPr lang="en-IN" sz="2800" dirty="0"/>
          </a:p>
        </c:rich>
      </c:tx>
      <c:layout>
        <c:manualLayout>
          <c:xMode val="edge"/>
          <c:yMode val="edge"/>
          <c:x val="0.15377077865266842"/>
          <c:y val="3.70370370370370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274715660542551E-2"/>
          <c:y val="0.19697550306211722"/>
          <c:w val="0.48656167979002707"/>
          <c:h val="0.6487489063867049"/>
        </c:manualLayout>
      </c:layout>
      <c:doughnutChart>
        <c:varyColors val="1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'[Chart in Microsoft Office PowerPoint]Sheet1'!$A$2:$A$7</c:f>
              <c:strCache>
                <c:ptCount val="6"/>
                <c:pt idx="0">
                  <c:v>Fruits &amp; Vegetables</c:v>
                </c:pt>
                <c:pt idx="1">
                  <c:v>Poultry</c:v>
                </c:pt>
                <c:pt idx="2">
                  <c:v>Milk</c:v>
                </c:pt>
                <c:pt idx="3">
                  <c:v>Marine Product</c:v>
                </c:pt>
                <c:pt idx="4">
                  <c:v>Meat</c:v>
                </c:pt>
                <c:pt idx="5">
                  <c:v>Value addition</c:v>
                </c:pt>
              </c:strCache>
            </c:strRef>
          </c:cat>
          <c:val>
            <c:numRef>
              <c:f>'[Chart in Microsoft Office PowerPoint]Sheet1'!$B$2:$B$7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37.8%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IN"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'[Chart in Microsoft Office PowerPoint]Sheet1'!$A$2:$A$7</c:f>
              <c:strCache>
                <c:ptCount val="6"/>
                <c:pt idx="0">
                  <c:v>Fruits &amp; Vegetables</c:v>
                </c:pt>
                <c:pt idx="1">
                  <c:v>Poultry</c:v>
                </c:pt>
                <c:pt idx="2">
                  <c:v>Milk</c:v>
                </c:pt>
                <c:pt idx="3">
                  <c:v>Marine Product</c:v>
                </c:pt>
                <c:pt idx="4">
                  <c:v>Meat</c:v>
                </c:pt>
                <c:pt idx="5">
                  <c:v>Value addition</c:v>
                </c:pt>
              </c:strCache>
            </c:strRef>
          </c:cat>
          <c:val>
            <c:numRef>
              <c:f>'[Chart in Microsoft Office PowerPoint]Sheet1'!$C$2:$C$7</c:f>
              <c:numCache>
                <c:formatCode>0%</c:formatCode>
                <c:ptCount val="6"/>
                <c:pt idx="0">
                  <c:v>2.0000000000000032E-2</c:v>
                </c:pt>
                <c:pt idx="1">
                  <c:v>6.0000000000000102E-2</c:v>
                </c:pt>
                <c:pt idx="2">
                  <c:v>0.35000000000000031</c:v>
                </c:pt>
                <c:pt idx="3">
                  <c:v>8.0000000000000127E-2</c:v>
                </c:pt>
                <c:pt idx="4">
                  <c:v>0.21000000000000021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59467738407698956"/>
          <c:y val="0.2277315543890347"/>
          <c:w val="0.40370067804024584"/>
          <c:h val="0.57793132108486445"/>
        </c:manualLayout>
      </c:layout>
      <c:overlay val="0"/>
      <c:txPr>
        <a:bodyPr/>
        <a:lstStyle/>
        <a:p>
          <a:pPr>
            <a:defRPr lang="en-IN" sz="2400"/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26924759405124E-2"/>
          <c:y val="0.10962729658792662"/>
          <c:w val="0.4891227034120748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'[Chart in Microsoft Office PowerPoint]Sheet1'!$A$2:$A$4</c:f>
              <c:strCache>
                <c:ptCount val="3"/>
                <c:pt idx="0">
                  <c:v>Paste </c:v>
                </c:pt>
                <c:pt idx="1">
                  <c:v>Ketchup</c:v>
                </c:pt>
                <c:pt idx="2">
                  <c:v>Puree</c:v>
                </c:pt>
              </c:strCache>
            </c:strRef>
          </c:cat>
          <c:val>
            <c:numRef>
              <c:f>'[Chart in Microsoft Office PowerPoint]Sheet1'!$B$2:$B$4</c:f>
              <c:numCache>
                <c:formatCode>General</c:formatCode>
                <c:ptCount val="3"/>
                <c:pt idx="0">
                  <c:v>58</c:v>
                </c:pt>
                <c:pt idx="1">
                  <c:v>32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62784"/>
        <c:axId val="39464320"/>
      </c:barChart>
      <c:catAx>
        <c:axId val="3946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IN">
                <a:solidFill>
                  <a:schemeClr val="tx1"/>
                </a:solidFill>
              </a:defRPr>
            </a:pPr>
            <a:endParaRPr lang="en-US"/>
          </a:p>
        </c:txPr>
        <c:crossAx val="39464320"/>
        <c:crosses val="autoZero"/>
        <c:auto val="1"/>
        <c:lblAlgn val="ctr"/>
        <c:lblOffset val="100"/>
        <c:noMultiLvlLbl val="0"/>
      </c:catAx>
      <c:valAx>
        <c:axId val="3946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>
                <a:solidFill>
                  <a:schemeClr val="tx1"/>
                </a:solidFill>
              </a:defRPr>
            </a:pPr>
            <a:endParaRPr lang="en-US"/>
          </a:p>
        </c:txPr>
        <c:crossAx val="39462784"/>
        <c:crosses val="autoZero"/>
        <c:crossBetween val="between"/>
      </c:valAx>
      <c:spPr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Sheet1!$D$5:$D$10</c:f>
              <c:strCache>
                <c:ptCount val="6"/>
                <c:pt idx="0">
                  <c:v>Juice</c:v>
                </c:pt>
                <c:pt idx="1">
                  <c:v>Soup</c:v>
                </c:pt>
                <c:pt idx="2">
                  <c:v>Puree</c:v>
                </c:pt>
                <c:pt idx="3">
                  <c:v>Paste</c:v>
                </c:pt>
                <c:pt idx="4">
                  <c:v>Ketchup</c:v>
                </c:pt>
                <c:pt idx="5">
                  <c:v>Sauce</c:v>
                </c:pt>
              </c:strCache>
            </c:strRef>
          </c:cat>
          <c:val>
            <c:numRef>
              <c:f>Sheet1!$E$5:$E$10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25</c:v>
                </c:pt>
                <c:pt idx="4">
                  <c:v>28</c:v>
                </c:pt>
                <c:pt idx="5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497088"/>
        <c:axId val="39507456"/>
      </c:lineChart>
      <c:catAx>
        <c:axId val="3949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IN" sz="24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en-IN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Tomato Product</a:t>
                </a:r>
                <a:endParaRPr lang="en-IN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IN" sz="2000" b="1"/>
            </a:pPr>
            <a:endParaRPr lang="en-US"/>
          </a:p>
        </c:txPr>
        <c:crossAx val="39507456"/>
        <c:crosses val="autoZero"/>
        <c:auto val="1"/>
        <c:lblAlgn val="ctr"/>
        <c:lblOffset val="100"/>
        <c:noMultiLvlLbl val="0"/>
      </c:catAx>
      <c:valAx>
        <c:axId val="39507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Total</a:t>
                </a:r>
                <a:r>
                  <a:rPr lang="en-US" sz="2400" b="1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Soluble Solids (°</a:t>
                </a:r>
                <a:r>
                  <a:rPr lang="en-US" sz="2400" b="1" baseline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Brix</a:t>
                </a:r>
                <a:r>
                  <a:rPr lang="en-US" sz="2400" b="1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>
            <c:manualLayout>
              <c:xMode val="edge"/>
              <c:yMode val="edge"/>
              <c:x val="2.2587960202128016E-2"/>
              <c:y val="8.11357455519167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sz="1800"/>
            </a:pPr>
            <a:endParaRPr lang="en-US"/>
          </a:p>
        </c:txPr>
        <c:crossAx val="394970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0.61375</cdr:x>
      <cdr:y>0.21515</cdr:y>
    </cdr:from>
    <cdr:to>
      <cdr:x>0.97249</cdr:x>
      <cdr:y>0.79884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008583"/>
          <a:ext cx="2952328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0.54249</cdr:x>
      <cdr:y>0.33793</cdr:y>
    </cdr:from>
    <cdr:to>
      <cdr:x>1</cdr:x>
      <cdr:y>0.62978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1584176"/>
          <a:ext cx="3765104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buClr>
              <a:schemeClr val="accent2"/>
            </a:buClr>
          </a:pPr>
          <a:r>
            <a:rPr lang="en-US" sz="2600" dirty="0" smtClean="0">
              <a:solidFill>
                <a:schemeClr val="accent2"/>
              </a:solidFill>
            </a:rPr>
            <a:t>      </a:t>
          </a:r>
          <a:r>
            <a:rPr lang="en-US" sz="2600" dirty="0" smtClean="0">
              <a:solidFill>
                <a:schemeClr val="accent1">
                  <a:lumMod val="50000"/>
                </a:schemeClr>
              </a:solidFill>
            </a:rPr>
            <a:t>Unorganized sector</a:t>
          </a:r>
        </a:p>
        <a:p xmlns:a="http://schemas.openxmlformats.org/drawingml/2006/main">
          <a:pPr>
            <a:buClr>
              <a:schemeClr val="accent2"/>
            </a:buClr>
          </a:pPr>
          <a:r>
            <a:rPr lang="en-US" sz="26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600" dirty="0" smtClean="0">
              <a:solidFill>
                <a:schemeClr val="accent1">
                  <a:lumMod val="50000"/>
                </a:schemeClr>
              </a:solidFill>
            </a:rPr>
            <a:t>     </a:t>
          </a:r>
          <a:r>
            <a:rPr lang="en-US" sz="2600" dirty="0" smtClean="0">
              <a:solidFill>
                <a:schemeClr val="accent2"/>
              </a:solidFill>
            </a:rPr>
            <a:t>Small Scale Industry</a:t>
          </a:r>
        </a:p>
        <a:p xmlns:a="http://schemas.openxmlformats.org/drawingml/2006/main">
          <a:pPr>
            <a:buClr>
              <a:schemeClr val="accent1">
                <a:lumMod val="50000"/>
              </a:schemeClr>
            </a:buClr>
          </a:pPr>
          <a:r>
            <a:rPr lang="en-US" sz="2600" dirty="0" smtClean="0">
              <a:solidFill>
                <a:srgbClr val="FABE00"/>
              </a:solidFill>
            </a:rPr>
            <a:t>      Organized sector</a:t>
          </a:r>
          <a:endParaRPr lang="en-IN" sz="2600" dirty="0">
            <a:solidFill>
              <a:srgbClr val="FABE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0.60237</cdr:x>
      <cdr:y>0.09051</cdr:y>
    </cdr:from>
    <cdr:to>
      <cdr:x>0.95674</cdr:x>
      <cdr:y>0.90949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8104" y="620688"/>
          <a:ext cx="3240360" cy="5616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0.26375</cdr:x>
      <cdr:y>0.5</cdr:y>
    </cdr:from>
    <cdr:to>
      <cdr:x>0.32675</cdr:x>
      <cdr:y>0.5525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1760" y="342900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0.25588</cdr:x>
      <cdr:y>0.563</cdr:y>
    </cdr:from>
    <cdr:to>
      <cdr:x>0.31888</cdr:x>
      <cdr:y>0.605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39752" y="386104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32%</a:t>
          </a:r>
          <a:endParaRPr lang="en-IN" sz="1600" dirty="0"/>
        </a:p>
      </cdr:txBody>
    </cdr:sp>
  </cdr:relSizeAnchor>
  <cdr:relSizeAnchor xmlns:cdr="http://schemas.openxmlformats.org/drawingml/2006/chartDrawing">
    <cdr:from>
      <cdr:x>0.42125</cdr:x>
      <cdr:y>0.8255</cdr:y>
    </cdr:from>
    <cdr:to>
      <cdr:x>0.48425</cdr:x>
      <cdr:y>0.86749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51920" y="566124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10%</a:t>
          </a:r>
          <a:endParaRPr lang="en-IN" sz="1600" dirty="0"/>
        </a:p>
      </cdr:txBody>
    </cdr:sp>
  </cdr:relSizeAnchor>
  <cdr:relSizeAnchor xmlns:cdr="http://schemas.openxmlformats.org/drawingml/2006/chartDrawing">
    <cdr:from>
      <cdr:x>0.626</cdr:x>
      <cdr:y>0.87799</cdr:y>
    </cdr:from>
    <cdr:to>
      <cdr:x>0.96462</cdr:x>
      <cdr:y>0.96199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24128" y="6021288"/>
          <a:ext cx="30963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0.626</cdr:x>
      <cdr:y>0.916</cdr:y>
    </cdr:from>
    <cdr:to>
      <cdr:x>0.96462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24128" y="6281936"/>
          <a:ext cx="30963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600" dirty="0"/>
        </a:p>
      </cdr:txBody>
    </cdr:sp>
  </cdr:relSizeAnchor>
  <cdr:relSizeAnchor xmlns:cdr="http://schemas.openxmlformats.org/drawingml/2006/chartDrawing">
    <cdr:from>
      <cdr:x>0.54725</cdr:x>
      <cdr:y>0.895</cdr:y>
    </cdr:from>
    <cdr:to>
      <cdr:x>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04049" y="6137910"/>
          <a:ext cx="4139951" cy="720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{Source: </a:t>
          </a:r>
          <a:r>
            <a:rPr lang="en-US" sz="1800" dirty="0" err="1" smtClean="0"/>
            <a:t>Malaisamy</a:t>
          </a:r>
          <a:r>
            <a:rPr lang="en-US" sz="1800" dirty="0" smtClean="0"/>
            <a:t> and </a:t>
          </a:r>
          <a:r>
            <a:rPr lang="en-US" sz="1800" dirty="0" err="1" smtClean="0"/>
            <a:t>Parimalarangan</a:t>
          </a:r>
          <a:r>
            <a:rPr lang="en-US" sz="1800" dirty="0" smtClean="0"/>
            <a:t> (June 2007)}</a:t>
          </a:r>
          <a:endParaRPr lang="en-IN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0FE8-A844-48AF-913C-2CDD932FA696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1E29-8784-4460-8DF6-26C9556601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87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Non-member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1E29-8784-4460-8DF6-26C9556601F9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C6CFB-6A57-4A18-BF7B-D147A8B82F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97E2B-67E3-40C0-A8AC-6537F4AE855B}" type="datetimeFigureOut">
              <a:rPr lang="en-IN" smtClean="0"/>
              <a:pPr/>
              <a:t>15-05-2020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B8B20-0932-4459-B19C-399DF228AA9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images.google.co.in/imgres?imgurl=http://www.valleysun.com/images/saladstyle.jpg&amp;imgrefurl=http://www.valleysun.com/industrial/saladstyle.html&amp;usg=__5ZZHD6BYIkXGMw7KCrU0CTH1gXo=&amp;h=660&amp;w=510&amp;sz=50&amp;hl=en&amp;start=6&amp;um=1&amp;tbnid=urmZDlOj51KWRM:&amp;tbnh=138&amp;tbnw=107&amp;prev=/images?q=Tomato+product+photos&amp;hl=en&amp;sa=X&amp;um=1" TargetMode="External"/><Relationship Id="rId7" Type="http://schemas.openxmlformats.org/officeDocument/2006/relationships/hyperlink" Target="http://images.google.co.in/imgres?imgurl=http://www.sciencedaily.com/images/2008/05/080529091118-large.jpg&amp;imgrefurl=http://www.sciencedaily.com/releases/2008/05/080529091118.htm&amp;usg=__HEvDOEFDYOAbp3JrN0qBFu0ywhw=&amp;h=800&amp;w=600&amp;sz=128&amp;hl=en&amp;start=19&amp;um=1&amp;tbnid=TQ8fMzpKxgWvcM:&amp;tbnh=143&amp;tbnw=107&amp;prev=/images?q=Tomato+product+photos&amp;hl=en&amp;sa=X&amp;um=1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hyperlink" Target="http://images.google.co.in/imgres?imgurl=http://image.bio-medicine.org/img/Type-of-Tomato-Product-Determines-Power-Against-Prostate-Cancer.gif&amp;imgrefurl=http://www.bio-medicine.org/medicine-news-1/Type-of-Tomato-Product-Determines-Power-Against-Prostate-Cancer-20497-1/&amp;usg=__5-zN7JyvMSqaav06IysvWpW62yY=&amp;h=126&amp;w=166&amp;sz=17&amp;hl=en&amp;start=12&amp;um=1&amp;tbnid=vikVeAy1Unf0kM:&amp;tbnh=75&amp;tbnw=99&amp;prev=/images?q=Tomato+product+photos&amp;hl=en&amp;sa=X&amp;um=1" TargetMode="External"/><Relationship Id="rId5" Type="http://schemas.openxmlformats.org/officeDocument/2006/relationships/hyperlink" Target="http://images.google.co.in/imgres?imgurl=http://www.21food.com/userImages/hengsheng/hengsheng$22716201.jpg&amp;imgrefurl=http://products.21food.com/a-Dehydrated%20Tomato&amp;usg=__p8OregJtocYpvsWy-ZCS1vfwcvQ=&amp;h=350&amp;w=350&amp;sz=28&amp;hl=en&amp;start=131&amp;um=1&amp;tbnid=a0mVdW1g47Vx6M:&amp;tbnh=120&amp;tbnw=120&amp;prev=/images?q=Tomato+product+photos&amp;ndsp=20&amp;hl=en&amp;sa=N&amp;start=120&amp;um=1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images.google.co.in/imgres?imgurl=http://truenorthkitchen.com/images/Tomato%20Sauce.jpg&amp;imgrefurl=http://truenorthkitchen.com/index.php?main_page=product_info&amp;cPath=25&amp;products_id=162&amp;usg=__PIbQvnXMPf0i0Vnd2Ej7eND0acQ=&amp;h=768&amp;w=1024&amp;sz=104&amp;hl=en&amp;start=13&amp;um=1&amp;tbnid=hsBx5oIjhYTxgM:&amp;tbnh=113&amp;tbnw=150&amp;prev=/images?q=Tomato+product+photos&amp;hl=en&amp;sa=X&amp;um=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n/imgres?imgurl=http://www.made-in-china.com/image/2f0j00VBjEYwkLHaihM/Canned-Tomato-Paste.jpg&amp;imgrefurl=http://www.made-in-china.com/showroom/sun2007/product-detailIoBEawkLgJiH/China-Canned-Tomato-Paste.html&amp;usg=__a7ViKEU1DsCHYlSMUHdUqdSOP6o=&amp;h=715&amp;w=1028&amp;sz=94&amp;hl=en&amp;start=105&amp;um=1&amp;tbnid=3p02PgTT3O4xnM:&amp;tbnh=104&amp;tbnw=150&amp;prev=/images?q=Tomato+product+photos&amp;ndsp=20&amp;hl=en&amp;sa=N&amp;start=100&amp;um=1" TargetMode="External"/><Relationship Id="rId13" Type="http://schemas.openxmlformats.org/officeDocument/2006/relationships/image" Target="../media/image30.jpeg"/><Relationship Id="rId18" Type="http://schemas.openxmlformats.org/officeDocument/2006/relationships/hyperlink" Target="http://images.google.co.in/imgres?imgurl=http://www.made-in-china.com/image/2f0j00OeZtsIjCMHbhM/Canned-Tomato.jpg&amp;imgrefurl=http://www.made-in-china.com/showroom/toplong/product-detailseXxvuBblghH/China-Canned-Tomato.html&amp;usg=__CczrUo2gE7li7xmqupj4EJw3dhI=&amp;h=360&amp;w=360&amp;sz=40&amp;hl=en&amp;start=142&amp;um=1&amp;tbnid=J4-ILuewodvoyM:&amp;tbnh=121&amp;tbnw=121&amp;prev=/images?q=Tomato+product+photos&amp;ndsp=20&amp;hl=en&amp;sa=N&amp;start=140&amp;um=1" TargetMode="External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7" Type="http://schemas.openxmlformats.org/officeDocument/2006/relationships/image" Target="../media/image27.jpeg"/><Relationship Id="rId12" Type="http://schemas.openxmlformats.org/officeDocument/2006/relationships/hyperlink" Target="http://images.google.co.in/imgres?imgurl=http://wb8.itrademarket.com/pdimage/89/1217189_.jpg&amp;imgrefurl=http://hnfengzeyuan.itrademarket.com/1217189/tomato-paste-in-cans.htm&amp;usg=__GWe3ghf-RyC8KUf0TTNWQx-Dn0c=&amp;h=359&amp;w=358&amp;sz=34&amp;hl=en&amp;start=83&amp;um=1&amp;tbnid=4UWwF4qniVhTrM:&amp;tbnh=121&amp;tbnw=121&amp;prev=/images?q=Tomato+product+photos&amp;ndsp=20&amp;hl=en&amp;sa=N&amp;start=80&amp;um=1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images.google.co.in/imgres?imgurl=http://www.handsofhopedisasterreliefservices.org/b2b/pics/Pizza_Sauce__Tomato_Ketchup.jpg&amp;imgrefurl=http://www.handsofhopedisasterreliefservices.org/b2b/aquatic_product/6/&amp;usg=__wMxsJLa7d1VKFCsuYdq6OEvQCYI=&amp;h=345&amp;w=406&amp;sz=52&amp;hl=en&amp;start=18&amp;um=1&amp;tbnid=jG-KpZIgB_eSHM:&amp;tbnh=105&amp;tbnw=124&amp;prev=/images?q=Tomato+product+photos&amp;hl=en&amp;sa=X&amp;um=1" TargetMode="External"/><Relationship Id="rId16" Type="http://schemas.openxmlformats.org/officeDocument/2006/relationships/hyperlink" Target="http://images.google.co.in/imgres?imgurl=http://weidsfoods.com/custom/tomato_jam.jpg&amp;imgrefurl=http://weidsfoods.com/page_1190643728921.html&amp;usg=__-BgIccAGV5weCEGVSNCxQR0EY0c=&amp;h=394&amp;w=336&amp;sz=44&amp;hl=en&amp;start=330&amp;um=1&amp;tbnid=rJXjjoQ3QWqLRM:&amp;tbnh=124&amp;tbnw=106&amp;prev=/images?q=Tomato+product+photos&amp;ndsp=20&amp;hl=en&amp;sa=N&amp;start=320&amp;um=1" TargetMode="External"/><Relationship Id="rId20" Type="http://schemas.openxmlformats.org/officeDocument/2006/relationships/hyperlink" Target="http://images.google.co.in/imgres?imgurl=http://marthastewart.onfineliving.tv/wp-content/uploads/tomato%20soup.jpg&amp;imgrefurl=http://marthastewart.onfineliving.tv/&amp;usg=__wIjWBhIdXFGBLOuVZlPXy7sDPI8=&amp;h=303&amp;w=600&amp;sz=27&amp;hl=en&amp;start=299&amp;um=1&amp;tbnid=Rc3lsRxF95NKqM:&amp;tbnh=68&amp;tbnw=135&amp;prev=/images?q=Tomato+product+photos&amp;ndsp=20&amp;hl=en&amp;sa=N&amp;start=280&amp;um=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images.google.co.in/imgres?imgurl=http://www.21food.com/userImages/hengsheng/hengsheng$328155521.jpg&amp;imgrefurl=http://products.21food.com/a-Dehydrated%20Tomato&amp;usg=___qCmHHDyhHRP4hUc2yyimBblJmE=&amp;h=360&amp;w=360&amp;sz=24&amp;hl=en&amp;start=121&amp;um=1&amp;tbnid=KEMDTeYUct--xM:&amp;tbnh=121&amp;tbnw=121&amp;prev=/images?q=Tomato+product+photos&amp;ndsp=20&amp;hl=en&amp;sa=N&amp;start=120&amp;um=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10" Type="http://schemas.openxmlformats.org/officeDocument/2006/relationships/hyperlink" Target="http://images.google.co.in/imgres?imgurl=http://www.made-in-china.com/image/2f0j00JCNEaPzGqUrHM/IQF-Cherry-Tomato.jpg&amp;imgrefurl=http://www.made-in-china.com/showroom/agrishinefood/product-detailObNEJPUGVtrg/China-IQF-Cherry-Tomato.html&amp;usg=__YfSO0We7SGM4cAHpi780jCTV9dw=&amp;h=447&amp;w=550&amp;sz=99&amp;hl=en&amp;start=78&amp;um=1&amp;tbnid=uSYt8vuUEP5-vM:&amp;tbnh=108&amp;tbnw=133&amp;prev=/images?q=Tomato+product+photos&amp;ndsp=20&amp;hl=en&amp;sa=N&amp;start=60&amp;um=1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http://images.google.co.in/imgres?imgurl=http://img.diytrade.com/cdimg/778456/7187211/0/1224752712/tomato_powder.jpg&amp;imgrefurl=http://www.diytrade.com/china/4/products/4779444/tomato_powder.html&amp;usg=__qmiWtziZRkJUXiONzCL5ar_gT28=&amp;h=308&amp;w=300&amp;sz=13&amp;hl=en&amp;start=48&amp;um=1&amp;tbnid=0O8r7S4ij51bvM:&amp;tbnh=117&amp;tbnw=114&amp;prev=/images?q=Tomato+product+photos&amp;ndsp=20&amp;hl=en&amp;sa=N&amp;start=40&amp;um=1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images.google.co.in/imgres?imgurl=http://img.alibaba.com/photo/227348350/flavored_tomato_in_jar_tomato_product.summ.jpg&amp;imgrefurl=http://www.alibaba.com/manufacturers/Tomato+Product-manufacturers.html&amp;usg=__24eB4_v3zdgx_6YJ_NqSVttZCAE=&amp;h=100&amp;w=80&amp;sz=4&amp;hl=en&amp;start=125&amp;um=1&amp;tbnid=ZNKPRezf2zLdeM:&amp;tbnh=82&amp;tbnw=66&amp;prev=/images?q=Tomato+product+photos&amp;ndsp=20&amp;hl=en&amp;sa=N&amp;start=120&amp;um=1" TargetMode="External"/><Relationship Id="rId22" Type="http://schemas.openxmlformats.org/officeDocument/2006/relationships/hyperlink" Target="http://images.google.co.in/imgres?imgurl=http://www.medicalweightlossla.com/media/catalog/product/cache/1/image/5e06319eda06f020e43594a9c230972d/I/N/INM15T.jpg&amp;imgrefurl=http://www.medicalweightlossla.com/trim-a-la-cart/soups/tomato-soup.html&amp;usg=__BhQdNQyj87IMjn9s006f00x5qGY=&amp;h=300&amp;w=300&amp;sz=16&amp;hl=en&amp;start=349&amp;um=1&amp;tbnid=w0Lx0lwtp77IAM:&amp;tbnh=116&amp;tbnw=116&amp;prev=/images?q=Tomato+product+photos&amp;ndsp=20&amp;hl=en&amp;sa=N&amp;start=340&amp;um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Megha\Desktop\Picture1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662185">
            <a:off x="286765" y="1940311"/>
            <a:ext cx="87230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A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WEL-COME</a:t>
            </a:r>
            <a:endParaRPr lang="en-IN" sz="13800" b="1" dirty="0">
              <a:solidFill>
                <a:srgbClr val="FAB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476672"/>
            <a:ext cx="3491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latin typeface="Franklin Gothic Demi" pitchFamily="34" charset="0"/>
              </a:rPr>
              <a:t>Among various tomato products, India exports-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Paste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Ketchup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puree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70080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58%</a:t>
            </a:r>
            <a:endParaRPr lang="en-IN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QUALITY PARAMETERS FOR tomato processing</a:t>
            </a:r>
            <a:endParaRPr lang="en-IN" sz="40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52736"/>
            <a:ext cx="8712968" cy="58052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 smtClean="0"/>
              <a:t>Colour</a:t>
            </a:r>
            <a:r>
              <a:rPr lang="en-US" b="1" dirty="0" smtClean="0"/>
              <a:t>:</a:t>
            </a:r>
            <a:r>
              <a:rPr lang="en-US" dirty="0" smtClean="0"/>
              <a:t> Deep </a:t>
            </a:r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err="1" smtClean="0">
                <a:solidFill>
                  <a:srgbClr val="FF0000"/>
                </a:solidFill>
              </a:rPr>
              <a:t>colour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which retains even</a:t>
            </a:r>
          </a:p>
          <a:p>
            <a:pPr algn="just">
              <a:spcBef>
                <a:spcPts val="0"/>
              </a:spcBef>
              <a:buNone/>
            </a:pPr>
            <a:r>
              <a:rPr lang="en-US" dirty="0" smtClean="0"/>
              <a:t>		 after processing.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/>
              <a:t>Viscosity:</a:t>
            </a:r>
            <a:r>
              <a:rPr lang="en-US" dirty="0" smtClean="0"/>
              <a:t> More viscosity will produce more	product.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 smtClean="0"/>
              <a:t>Pericarp</a:t>
            </a:r>
            <a:r>
              <a:rPr lang="en-US" b="1" dirty="0" smtClean="0"/>
              <a:t> thickness:</a:t>
            </a:r>
            <a:r>
              <a:rPr lang="en-US" dirty="0" smtClean="0"/>
              <a:t> Should be </a:t>
            </a:r>
            <a:r>
              <a:rPr lang="en-US" dirty="0" smtClean="0">
                <a:solidFill>
                  <a:srgbClr val="FF0000"/>
                </a:solidFill>
              </a:rPr>
              <a:t>&gt; 5 mm.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/>
              <a:t>pH:</a:t>
            </a:r>
            <a:r>
              <a:rPr lang="en-US" dirty="0" smtClean="0"/>
              <a:t> Low acidity </a:t>
            </a:r>
            <a:r>
              <a:rPr lang="en-US" i="1" dirty="0" err="1" smtClean="0"/>
              <a:t>i.e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 4.5 </a:t>
            </a:r>
            <a:r>
              <a:rPr lang="en-US" dirty="0" smtClean="0"/>
              <a:t>which  reduce 	sterilization time.</a:t>
            </a:r>
            <a:endParaRPr lang="en-US" i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/>
              <a:t>TSS:</a:t>
            </a:r>
            <a:r>
              <a:rPr lang="en-US" dirty="0" smtClean="0"/>
              <a:t> High TSS yields more finished product/ 	</a:t>
            </a:r>
            <a:r>
              <a:rPr lang="en-US" dirty="0" err="1" smtClean="0"/>
              <a:t>tonnes</a:t>
            </a:r>
            <a:r>
              <a:rPr lang="en-US" dirty="0" smtClean="0"/>
              <a:t> of raw material. It should be </a:t>
            </a:r>
            <a:r>
              <a:rPr lang="en-US" dirty="0" smtClean="0">
                <a:solidFill>
                  <a:srgbClr val="FF0000"/>
                </a:solidFill>
              </a:rPr>
              <a:t>more 	than 5°Brix</a:t>
            </a:r>
            <a:r>
              <a:rPr lang="en-US" dirty="0" smtClean="0"/>
              <a:t>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smtClean="0"/>
              <a:t>Size and Shape:</a:t>
            </a:r>
            <a:r>
              <a:rPr lang="en-US" dirty="0" smtClean="0"/>
              <a:t> Should be </a:t>
            </a:r>
            <a:r>
              <a:rPr lang="en-US" dirty="0" smtClean="0">
                <a:solidFill>
                  <a:srgbClr val="FF0000"/>
                </a:solidFill>
              </a:rPr>
              <a:t>above 50g </a:t>
            </a:r>
            <a:r>
              <a:rPr lang="en-US" dirty="0" smtClean="0"/>
              <a:t>and oblong 	in shape.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952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>
              <a:lnSpc>
                <a:spcPct val="150000"/>
              </a:lnSpc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6672"/>
            <a:ext cx="14036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Important wild species and variety released for processing purpose</a:t>
            </a:r>
            <a:endParaRPr lang="en-IN" sz="3200" b="1" dirty="0">
              <a:latin typeface="Algerian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27584" y="1268760"/>
          <a:ext cx="7704856" cy="3139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60009"/>
                <a:gridCol w="50448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Characters</a:t>
                      </a:r>
                      <a:endParaRPr lang="en-IN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Wild Species</a:t>
                      </a:r>
                      <a:endParaRPr lang="en-IN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Colour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hirsutum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dirty="0" smtClean="0"/>
                        <a:t>and </a:t>
                      </a:r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hirsutum</a:t>
                      </a:r>
                      <a:r>
                        <a:rPr lang="en-US" sz="2400" i="1" dirty="0" smtClean="0"/>
                        <a:t> </a:t>
                      </a:r>
                    </a:p>
                    <a:p>
                      <a:r>
                        <a:rPr lang="en-US" sz="2400" i="1" dirty="0" smtClean="0"/>
                        <a:t>f. </a:t>
                      </a:r>
                      <a:r>
                        <a:rPr lang="en-US" sz="2400" i="1" dirty="0" err="1" smtClean="0"/>
                        <a:t>glabratum</a:t>
                      </a:r>
                      <a:endParaRPr lang="en-IN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Ascorbic acid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pimpinellifolium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baseline="0" dirty="0" smtClean="0"/>
                        <a:t>and </a:t>
                      </a:r>
                      <a:r>
                        <a:rPr lang="en-US" sz="2400" i="1" baseline="0" dirty="0" smtClean="0"/>
                        <a:t>S. </a:t>
                      </a:r>
                      <a:r>
                        <a:rPr lang="en-US" sz="2400" i="1" baseline="0" dirty="0" err="1" smtClean="0"/>
                        <a:t>peruvianum</a:t>
                      </a:r>
                      <a:endParaRPr lang="en-US" sz="2400" i="1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Acidity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pimpinellifolium</a:t>
                      </a:r>
                      <a:endParaRPr lang="en-IN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Soluble Solids (TSS)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chmielewskii</a:t>
                      </a:r>
                      <a:r>
                        <a:rPr lang="en-US" sz="2400" i="1" dirty="0" smtClean="0"/>
                        <a:t>,</a:t>
                      </a:r>
                      <a:r>
                        <a:rPr lang="en-US" sz="2400" i="1" baseline="0" dirty="0" smtClean="0"/>
                        <a:t> S. </a:t>
                      </a:r>
                      <a:r>
                        <a:rPr lang="en-US" sz="2400" i="1" baseline="0" dirty="0" err="1" smtClean="0"/>
                        <a:t>cheesmanis</a:t>
                      </a:r>
                      <a:r>
                        <a:rPr lang="en-US" sz="2400" i="1" baseline="0" dirty="0" smtClean="0"/>
                        <a:t>  </a:t>
                      </a:r>
                      <a:r>
                        <a:rPr lang="en-US" sz="2400" baseline="0" dirty="0" smtClean="0"/>
                        <a:t>&amp; </a:t>
                      </a:r>
                    </a:p>
                    <a:p>
                      <a:r>
                        <a:rPr lang="en-US" sz="2400" i="1" dirty="0" smtClean="0"/>
                        <a:t>S. </a:t>
                      </a:r>
                      <a:r>
                        <a:rPr lang="en-US" sz="2400" i="1" dirty="0" err="1" smtClean="0"/>
                        <a:t>pimpinellifolium</a:t>
                      </a:r>
                      <a:endParaRPr lang="en-IN" sz="2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4429132"/>
            <a:ext cx="55081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Punjab </a:t>
            </a:r>
            <a:r>
              <a:rPr lang="en-US" sz="2800" dirty="0" err="1" smtClean="0">
                <a:solidFill>
                  <a:srgbClr val="FF0000"/>
                </a:solidFill>
              </a:rPr>
              <a:t>chhuhara</a:t>
            </a:r>
            <a:r>
              <a:rPr lang="en-US" sz="2400" dirty="0" smtClean="0"/>
              <a:t>, Roma, S-152, </a:t>
            </a:r>
            <a:r>
              <a:rPr lang="en-US" sz="2400" dirty="0" err="1" smtClean="0"/>
              <a:t>Pusa</a:t>
            </a:r>
            <a:r>
              <a:rPr lang="en-US" sz="2400" dirty="0" smtClean="0"/>
              <a:t> </a:t>
            </a:r>
            <a:r>
              <a:rPr lang="en-US" sz="2400" dirty="0" err="1" smtClean="0"/>
              <a:t>Gaurav</a:t>
            </a:r>
            <a:r>
              <a:rPr lang="en-US" sz="2400" dirty="0" smtClean="0"/>
              <a:t>, </a:t>
            </a:r>
            <a:r>
              <a:rPr lang="en-US" sz="2400" dirty="0" err="1" smtClean="0"/>
              <a:t>Pusa</a:t>
            </a:r>
            <a:r>
              <a:rPr lang="en-US" sz="2400" dirty="0" smtClean="0"/>
              <a:t> </a:t>
            </a:r>
            <a:r>
              <a:rPr lang="en-US" sz="2400" dirty="0" err="1" smtClean="0"/>
              <a:t>Uphar</a:t>
            </a:r>
            <a:r>
              <a:rPr lang="en-US" sz="2400" dirty="0" smtClean="0"/>
              <a:t>, </a:t>
            </a:r>
            <a:r>
              <a:rPr lang="en-US" sz="2400" dirty="0" err="1" smtClean="0"/>
              <a:t>Pusa</a:t>
            </a:r>
            <a:r>
              <a:rPr lang="en-US" sz="2400" dirty="0" smtClean="0"/>
              <a:t> Early Dwarf, </a:t>
            </a:r>
            <a:r>
              <a:rPr lang="en-US" sz="2400" dirty="0" err="1" smtClean="0"/>
              <a:t>Pusa</a:t>
            </a:r>
            <a:r>
              <a:rPr lang="en-US" sz="2400" dirty="0" smtClean="0"/>
              <a:t> </a:t>
            </a:r>
            <a:r>
              <a:rPr lang="en-US" sz="2400" dirty="0" err="1" smtClean="0"/>
              <a:t>Sheetal</a:t>
            </a:r>
            <a:r>
              <a:rPr lang="en-US" sz="2400" dirty="0" smtClean="0"/>
              <a:t>, </a:t>
            </a:r>
            <a:r>
              <a:rPr lang="en-US" sz="2400" dirty="0" err="1" smtClean="0"/>
              <a:t>NDT</a:t>
            </a:r>
            <a:r>
              <a:rPr lang="en-US" sz="2400" dirty="0" smtClean="0"/>
              <a:t> 120, NDT 101, </a:t>
            </a:r>
            <a:r>
              <a:rPr lang="en-US" sz="2400" dirty="0" err="1" smtClean="0"/>
              <a:t>Arka</a:t>
            </a:r>
            <a:r>
              <a:rPr lang="en-US" sz="2400" dirty="0" smtClean="0"/>
              <a:t> </a:t>
            </a:r>
            <a:r>
              <a:rPr lang="en-US" sz="2400" dirty="0" err="1" smtClean="0"/>
              <a:t>Saurabh</a:t>
            </a:r>
            <a:r>
              <a:rPr lang="en-US" sz="2400" dirty="0" smtClean="0"/>
              <a:t>, </a:t>
            </a:r>
            <a:r>
              <a:rPr lang="en-US" sz="2400" dirty="0" err="1" smtClean="0"/>
              <a:t>Arka</a:t>
            </a:r>
            <a:r>
              <a:rPr lang="en-US" sz="2400" dirty="0" smtClean="0"/>
              <a:t> </a:t>
            </a:r>
            <a:r>
              <a:rPr lang="en-US" sz="2400" dirty="0" err="1" smtClean="0"/>
              <a:t>Ahuti</a:t>
            </a:r>
            <a:r>
              <a:rPr lang="en-US" sz="2400" dirty="0" smtClean="0"/>
              <a:t>, </a:t>
            </a:r>
            <a:r>
              <a:rPr lang="en-US" sz="2400" dirty="0" err="1" smtClean="0"/>
              <a:t>Arka</a:t>
            </a:r>
            <a:r>
              <a:rPr lang="en-US" sz="2400" dirty="0" smtClean="0"/>
              <a:t> </a:t>
            </a:r>
            <a:r>
              <a:rPr lang="en-US" sz="2400" dirty="0" err="1" smtClean="0"/>
              <a:t>Ashish</a:t>
            </a:r>
            <a:r>
              <a:rPr lang="en-US" sz="2400" dirty="0" smtClean="0"/>
              <a:t> Pant </a:t>
            </a:r>
            <a:r>
              <a:rPr lang="en-US" sz="2400" dirty="0" err="1" smtClean="0"/>
              <a:t>Bahar</a:t>
            </a:r>
            <a:r>
              <a:rPr lang="en-US" sz="2400" dirty="0" smtClean="0"/>
              <a:t>, </a:t>
            </a:r>
            <a:r>
              <a:rPr lang="en-US" sz="2400" dirty="0" err="1" smtClean="0"/>
              <a:t>Matri</a:t>
            </a:r>
            <a:r>
              <a:rPr lang="en-US" sz="2400" dirty="0" smtClean="0"/>
              <a:t>, </a:t>
            </a:r>
            <a:r>
              <a:rPr lang="en-US" sz="2400" dirty="0" err="1" smtClean="0"/>
              <a:t>Rupali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7030A0"/>
                </a:solidFill>
                <a:latin typeface="Franklin Gothic Medium" pitchFamily="34" charset="0"/>
              </a:rPr>
              <a:t>SEVERIANIN</a:t>
            </a:r>
            <a:r>
              <a:rPr lang="en-US" sz="2400" dirty="0" smtClean="0"/>
              <a:t>  etc.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Variety suitable for Processing purpose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14612" y="5214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64088" y="6457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Source: Vegetable Crops Vol-3 </a:t>
            </a:r>
            <a:endParaRPr lang="en-IN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Reason for Creating GM tomato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616530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For shipping over long distance </a:t>
            </a:r>
            <a:r>
              <a:rPr lang="en-US" i="1" dirty="0" smtClean="0"/>
              <a:t>i.e. </a:t>
            </a:r>
            <a:r>
              <a:rPr lang="en-US" dirty="0" smtClean="0"/>
              <a:t>nation-wide or for international market.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Ripe fruit have tough skin &amp; can not easily be damaged during handling and processing which maintains quality of end product.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The taste, flavor and nutritional quality of GM tomatoes is superior than non GM.</a:t>
            </a:r>
          </a:p>
          <a:p>
            <a:pPr algn="just">
              <a:buFont typeface="Wingdings" pitchFamily="2" charset="2"/>
              <a:buChar char="ü"/>
            </a:pP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GM IN TOMATO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48072"/>
            <a:ext cx="8352928" cy="638132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Flavr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Savr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dirty="0" smtClean="0"/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600" dirty="0" smtClean="0"/>
              <a:t>Develop in 1992 by California based company  </a:t>
            </a:r>
            <a:r>
              <a:rPr lang="en-US" sz="3600" dirty="0" err="1" smtClean="0"/>
              <a:t>Calgene</a:t>
            </a:r>
            <a:r>
              <a:rPr lang="en-US" sz="3600" dirty="0" smtClean="0"/>
              <a:t> and got approval in 1994.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3600" dirty="0" smtClean="0"/>
              <a:t>Contains </a:t>
            </a:r>
            <a:r>
              <a:rPr lang="en-US" sz="3600" u="sng" dirty="0" err="1" smtClean="0">
                <a:solidFill>
                  <a:srgbClr val="FF0000"/>
                </a:solidFill>
              </a:rPr>
              <a:t>Antisence</a:t>
            </a:r>
            <a:r>
              <a:rPr lang="en-US" sz="3600" u="sng" dirty="0" smtClean="0">
                <a:solidFill>
                  <a:srgbClr val="FF0000"/>
                </a:solidFill>
              </a:rPr>
              <a:t> gene</a:t>
            </a:r>
            <a:r>
              <a:rPr lang="en-US" sz="3600" dirty="0" smtClean="0"/>
              <a:t> which interferes with enzyme </a:t>
            </a:r>
            <a:r>
              <a:rPr lang="en-US" sz="3600" dirty="0" err="1" smtClean="0"/>
              <a:t>Polygalucturonase</a:t>
            </a:r>
            <a:r>
              <a:rPr lang="en-US" sz="3600" dirty="0" smtClean="0"/>
              <a:t> involving in fruit softening.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In 2000, concentration of </a:t>
            </a:r>
            <a:r>
              <a:rPr lang="en-US" sz="3600" b="1" dirty="0" smtClean="0">
                <a:solidFill>
                  <a:srgbClr val="FF0000"/>
                </a:solidFill>
              </a:rPr>
              <a:t>pro-vitamin A</a:t>
            </a:r>
            <a:r>
              <a:rPr lang="en-US" sz="3600" dirty="0" smtClean="0"/>
              <a:t> was increased by adding </a:t>
            </a:r>
            <a:r>
              <a:rPr lang="en-US" sz="3600" dirty="0" err="1" smtClean="0"/>
              <a:t>Bactarial</a:t>
            </a:r>
            <a:r>
              <a:rPr lang="en-US" sz="3600" dirty="0" smtClean="0"/>
              <a:t> gene.</a:t>
            </a:r>
            <a:endParaRPr lang="en-IN" sz="36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dirty="0" smtClean="0"/>
              <a:t>Recently world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Non-leaking tomato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developed by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Nunhem’s</a:t>
            </a:r>
            <a:r>
              <a:rPr lang="en-US" sz="3600" u="sng" dirty="0" smtClean="0"/>
              <a:t> company.</a:t>
            </a:r>
          </a:p>
          <a:p>
            <a:pPr lvl="1" algn="just">
              <a:buFont typeface="Wingdings" pitchFamily="2" charset="2"/>
              <a:buChar char="Ø"/>
            </a:pPr>
            <a:endParaRPr lang="en-US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30" y="609600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930" y="1628775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63949"/>
            <a:ext cx="1428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0161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674840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673427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691680" y="764704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tomato surface is completely green.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shade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green may vary from light to dark.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763688" y="1628800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BREAKERS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There is a definite break of color from green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bruised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-yellow, pink or red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less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tomato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surface.</a:t>
            </a:r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1763688" y="2721114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-yellow, pink or red color shows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10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not more than 30% of the tomato surface.</a:t>
            </a: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1763688" y="3822139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PINK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red color shows on over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30% 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more than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% of the tomato surface.</a:t>
            </a: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1835696" y="4648200"/>
            <a:ext cx="6768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LIGHT 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Pinkish-red or red color shows on over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60%but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red color covers not more than 90% of the tomato surface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1835696" y="574545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means that more than 90%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tomato surface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 aggregate, is red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4462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indent="-404813" eaLnBrk="0" hangingPunct="0"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Calibri" pitchFamily="34" charset="0"/>
                <a:cs typeface="Times New Roman" pitchFamily="18" charset="0"/>
              </a:rPr>
              <a:t>maturity  stages  in  tomato  fruit  as  classified  by  USDA :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lgerian" pitchFamily="82" charset="0"/>
              </a:rPr>
              <a:t>Standards for Tomato product by FAO</a:t>
            </a:r>
            <a:endParaRPr lang="en-IN" sz="3600" b="1" dirty="0">
              <a:latin typeface="Algerian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63722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216" y="836712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Tomato product’s should have -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FF0000"/>
                </a:solidFill>
              </a:rPr>
              <a:t>Acidity</a:t>
            </a:r>
            <a:r>
              <a:rPr lang="en-US" sz="2400" dirty="0" smtClean="0">
                <a:solidFill>
                  <a:srgbClr val="FF0000"/>
                </a:solidFill>
              </a:rPr>
              <a:t> 1.2%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u="sng" dirty="0" smtClean="0">
                <a:solidFill>
                  <a:srgbClr val="7030A0"/>
                </a:solidFill>
              </a:rPr>
              <a:t>pH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upto</a:t>
            </a:r>
            <a:r>
              <a:rPr lang="en-US" sz="2400" dirty="0" smtClean="0">
                <a:solidFill>
                  <a:srgbClr val="7030A0"/>
                </a:solidFill>
              </a:rPr>
              <a:t> 4.5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95C00"/>
                </a:solidFill>
              </a:rPr>
              <a:t>L</a:t>
            </a:r>
            <a:r>
              <a:rPr lang="en-US" sz="2400" u="sng" dirty="0" smtClean="0">
                <a:solidFill>
                  <a:srgbClr val="095C00"/>
                </a:solidFill>
              </a:rPr>
              <a:t>ycopene</a:t>
            </a:r>
            <a:r>
              <a:rPr lang="en-US" sz="2400" dirty="0" smtClean="0">
                <a:solidFill>
                  <a:srgbClr val="095C00"/>
                </a:solidFill>
              </a:rPr>
              <a:t> about 8 mg/100 g fruit pulp </a:t>
            </a:r>
            <a:endParaRPr lang="en-IN" sz="2400" dirty="0">
              <a:solidFill>
                <a:srgbClr val="095C00"/>
              </a:solidFill>
            </a:endParaRPr>
          </a:p>
        </p:txBody>
      </p:sp>
      <p:pic>
        <p:nvPicPr>
          <p:cNvPr id="1026" name="Picture 2" descr="C:\Users\Megha\Desktop\Sayeed Seminar material\Tom sayeed\Organic_Heinz_Tomato_Ketch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501008"/>
            <a:ext cx="1296144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Flow diagram for tomato processing</a:t>
            </a:r>
            <a:endParaRPr lang="en-IN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672"/>
            <a:ext cx="9144000" cy="6552728"/>
          </a:xfrm>
        </p:spPr>
      </p:pic>
      <p:sp>
        <p:nvSpPr>
          <p:cNvPr id="5" name="TextBox 4"/>
          <p:cNvSpPr txBox="1"/>
          <p:nvPr/>
        </p:nvSpPr>
        <p:spPr>
          <a:xfrm>
            <a:off x="4499992" y="6211669"/>
            <a:ext cx="4644008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Post Harvest technology of horticulture      	         	   crop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1458838" cy="16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1268760"/>
            <a:ext cx="432048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76200" y="273050"/>
            <a:ext cx="90678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Tomato Products</a:t>
            </a:r>
          </a:p>
        </p:txBody>
      </p:sp>
      <p:pic>
        <p:nvPicPr>
          <p:cNvPr id="4104" name="Picture 1" descr="http://www.chordia.com/images/ketch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00108"/>
            <a:ext cx="2209800" cy="303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http://tbn1.google.com/images?q=tbn:urmZDlOj51KWRM:http://www.valleysun.com/images/saladsty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3" descr="http://tbn1.google.com/images?q=tbn:a0mVdW1g47Vx6M:http://www.21food.com/userImages/hengsheng/hengsheng%2422716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071546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4" descr="http://tbn3.google.com/images?q=tbn:TQ8fMzpKxgWvcM:http://www.sciencedaily.com/images/2008/05/080529091118-lar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786190"/>
            <a:ext cx="2571768" cy="21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5" descr="http://tbn1.google.com/images?q=tbn:hsBx5oIjhYTxgM:http://truenorthkitchen.com/images/Tomato%2520Sauc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3571876"/>
            <a:ext cx="2600325" cy="24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http://tbn1.google.com/images?q=tbn:vikVeAy1Unf0kM:http://image.bio-medicine.org/img/Type-of-Tomato-Product-Determines-Power-Against-Prostate-Cancer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714884"/>
            <a:ext cx="1714512" cy="13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357554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Chutney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Dehydrated tomato slices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314324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Dehydrated flakes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chunks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Ketchup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200" y="273050"/>
            <a:ext cx="90678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6666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Tomato Products</a:t>
            </a:r>
          </a:p>
        </p:txBody>
      </p:sp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>
              <a:spcBef>
                <a:spcPct val="50000"/>
              </a:spcBef>
            </a:pPr>
            <a:endParaRPr lang="en-US" sz="2800"/>
          </a:p>
        </p:txBody>
      </p:sp>
      <p:pic>
        <p:nvPicPr>
          <p:cNvPr id="5133" name="Picture 6" descr="http://tbn2.google.com/images?q=tbn:jG-KpZIgB_eSHM:http://www.handsofhopedisasterreliefservices.org/b2b/pics/Pizza_Sauce__Tomato_Ketch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5" descr="http://tbn3.google.com/images?q=tbn:0O8r7S4ij51bvM:http://img.diytrade.com/cdimg/778456/7187211/0/1224752712/tomato_powd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143000"/>
            <a:ext cx="2133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4" descr="http://tbn3.google.com/images?q=tbn:KEMDTeYUct--xM:http://www.21food.com/userImages/hengsheng/hengsheng%243281555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447800"/>
            <a:ext cx="129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6" descr="http://tbn2.google.com/images?q=tbn:3p02PgTT3O4xnM:http://www.made-in-china.com/image/2f0j00VBjEYwkLHaihM/Canned-Tomato-Past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124200"/>
            <a:ext cx="1609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2" descr="http://tbn1.google.com/images?q=tbn:uSYt8vuUEP5-vM:http://www.made-in-china.com/image/2f0j00JCNEaPzGqUrHM/IQF-Cherry-Tomat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4572000"/>
            <a:ext cx="209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3" descr="http://tbn0.google.com/images?q=tbn:4UWwF4qniVhTrM:http://wb8.itrademarket.com/pdimage/89/1217189_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2667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8" descr="http://tbn3.google.com/images?q=tbn:ZNKPRezf2zLdeM:http://img.alibaba.com/photo/227348350/flavored_tomato_in_jar_tomato_product.summ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4495800"/>
            <a:ext cx="990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0" descr="http://tbn3.google.com/images?q=tbn:rJXjjoQ3QWqLRM:http://weidsfoods.com/custom/tomato_jam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3286124"/>
            <a:ext cx="1133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2" descr="http://tbn0.google.com/images?q=tbn:J4-ILuewodvoyM:http://www.made-in-china.com/image/2f0j00OeZtsIjCMHbhM/Canned-Tomato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2857496"/>
            <a:ext cx="1628804" cy="12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http://tbn1.google.com/images?q=tbn:Rc3lsRxF95NKqM:http://marthastewart.onfineliving.tv/wp-content/uploads/tomato%2520soup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72330" y="1142984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41" descr="http://tbn1.google.com/images?q=tbn:w0Lx0lwtp77IAM:http://www.medicalweightlossla.com/media/catalog/product/cache/1/image/5e06319eda06f020e43594a9c230972d/I/N/INM15T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34000" y="4800600"/>
            <a:ext cx="1362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0034" y="22145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Pizza Sauce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8596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Paste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2910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Cherry Tomato (Salad)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71934" y="29289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Powder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Jam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15140" y="4143380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Canned Peeled Tomato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43768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Tomato Soup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86116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Bottled Tomato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Seminar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 Processing: Prospect and Constraints</a:t>
            </a:r>
            <a:endParaRPr lang="en-US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>
              <a:buNone/>
            </a:pPr>
            <a:endPara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Sayeed</a:t>
            </a: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A.H. Patel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Horticulture (Veg. Sci.)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{Reg. No. 10/317}</a:t>
            </a: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teacher</a:t>
            </a:r>
          </a:p>
          <a:p>
            <a:pPr algn="ctr">
              <a:buNone/>
            </a:pPr>
            <a:endParaRPr lang="en-US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S.S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Kulkarni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Grapes Improvement Project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M.P.K.V.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Rahuri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 smtClean="0"/>
          </a:p>
          <a:p>
            <a:pPr algn="ctr"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Organization’s</a:t>
            </a:r>
            <a:endParaRPr lang="en-IN" sz="4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30931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international tomato processing industry is organised around two main professional federations that together account for about 91% of the world’s production.</a:t>
            </a:r>
          </a:p>
          <a:p>
            <a:pPr algn="just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Headquarter: Avignon, France </a:t>
            </a:r>
          </a:p>
          <a:p>
            <a:pPr marL="742950" indent="-742950" algn="just">
              <a:buClr>
                <a:schemeClr val="tx1"/>
              </a:buClr>
              <a:buFont typeface="+mj-lt"/>
              <a:buAutoNum type="alphaLcParenR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World Processing Tomato Council (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WPTC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1988</a:t>
            </a:r>
          </a:p>
          <a:p>
            <a:pPr marL="742950" indent="-742950">
              <a:buClr>
                <a:schemeClr val="tx1"/>
              </a:buClr>
              <a:buFont typeface="+mj-lt"/>
              <a:buAutoNum type="alphaLcParenR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Mediterranean International Association of Tomato Processing (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AMITOM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 1979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atin typeface="Algerian" pitchFamily="82" charset="0"/>
              </a:rPr>
              <a:t>CASE  </a:t>
            </a:r>
            <a:r>
              <a:rPr lang="en-US" b="1" u="sng" dirty="0" err="1" smtClean="0">
                <a:latin typeface="Algerian" pitchFamily="82" charset="0"/>
              </a:rPr>
              <a:t>STUDy</a:t>
            </a:r>
            <a:endParaRPr lang="en-IN" b="1" u="sng" dirty="0"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4088" y="6321077"/>
            <a:ext cx="3672408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Source: </a:t>
            </a:r>
            <a:r>
              <a:rPr lang="en-US" sz="2400" dirty="0" err="1" smtClean="0"/>
              <a:t>Krebber</a:t>
            </a:r>
            <a:r>
              <a:rPr lang="en-US" sz="2400" dirty="0" smtClean="0"/>
              <a:t> </a:t>
            </a:r>
            <a:r>
              <a:rPr lang="en-US" sz="2400" i="1" dirty="0" smtClean="0"/>
              <a:t>et. al. </a:t>
            </a:r>
            <a:r>
              <a:rPr lang="en-US" sz="2400" dirty="0" smtClean="0"/>
              <a:t>2003</a:t>
            </a:r>
            <a:r>
              <a:rPr lang="en-US" sz="2400" i="1" dirty="0" smtClean="0"/>
              <a:t> </a:t>
            </a:r>
            <a:endParaRPr lang="en-IN" sz="2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combined high pressure thermal treatment and conventional </a:t>
            </a:r>
            <a:r>
              <a:rPr lang="en-US" sz="2400" dirty="0" err="1" smtClean="0"/>
              <a:t>pasterisation</a:t>
            </a:r>
            <a:r>
              <a:rPr lang="en-US" sz="2400" dirty="0" smtClean="0"/>
              <a:t> and sterilization process on tomato puree:</a:t>
            </a:r>
            <a:endParaRPr lang="en-IN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75656" y="116632"/>
            <a:ext cx="6552728" cy="864096"/>
          </a:xfrm>
          <a:prstGeom prst="roundRect">
            <a:avLst/>
          </a:prstGeom>
          <a:solidFill>
            <a:srgbClr val="A3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835696" y="1886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doni MT Black" pitchFamily="18" charset="0"/>
              </a:rPr>
              <a:t>PLAN  SCHEME</a:t>
            </a:r>
            <a:endParaRPr lang="en-IN" sz="4000" dirty="0">
              <a:latin typeface="Bodoni MT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Scheme for Infrastructure Development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/>
              <a:t>Mega Food Parks Scheme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/>
              <a:t>Scheme for cold chain, value addition and Preservation infrastructure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Scheme for technology  </a:t>
            </a:r>
            <a:r>
              <a:rPr lang="en-US" sz="2400" dirty="0" err="1" smtClean="0"/>
              <a:t>upgradation</a:t>
            </a:r>
            <a:r>
              <a:rPr lang="en-US" sz="2400" dirty="0" smtClean="0"/>
              <a:t>, establishment, modernization of food processing industries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Quality assurance, codex standard and R &amp; D and Promotional activity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Strengthening of Institutions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/>
              <a:t>National Institute of Food Technology, Entrepreneurship &amp; Management,   </a:t>
            </a:r>
          </a:p>
          <a:p>
            <a:pPr lvl="1" algn="just"/>
            <a:r>
              <a:rPr lang="en-US" sz="2000" dirty="0" smtClean="0"/>
              <a:t>   New Delhi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/>
              <a:t>Indian Institute of Crop Processing Technology (IICPT) </a:t>
            </a:r>
            <a:r>
              <a:rPr lang="en-US" sz="2000" dirty="0" err="1" smtClean="0"/>
              <a:t>Thanjavur</a:t>
            </a:r>
            <a:r>
              <a:rPr lang="en-US" sz="2000" dirty="0" smtClean="0"/>
              <a:t>, Tamil  </a:t>
            </a:r>
          </a:p>
          <a:p>
            <a:pPr lvl="1" algn="just"/>
            <a:r>
              <a:rPr lang="en-US" sz="2000" dirty="0" smtClean="0"/>
              <a:t>    Nadu</a:t>
            </a:r>
            <a:r>
              <a:rPr lang="en-US" sz="2400" dirty="0" smtClean="0"/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National Mission on Food Processing launched in April </a:t>
            </a:r>
            <a:r>
              <a:rPr lang="en-US" sz="2800" dirty="0" smtClean="0"/>
              <a:t>2012 </a:t>
            </a:r>
            <a:r>
              <a:rPr lang="en-US" sz="2400" dirty="0" smtClean="0"/>
              <a:t>at </a:t>
            </a:r>
            <a:r>
              <a:rPr lang="en-US" sz="2400" dirty="0" err="1" smtClean="0"/>
              <a:t>Shillong</a:t>
            </a:r>
            <a:r>
              <a:rPr lang="en-US" sz="2400" dirty="0" smtClean="0"/>
              <a:t> as nodal agency for implementation of scheme</a:t>
            </a:r>
          </a:p>
          <a:p>
            <a:endParaRPr lang="en-IN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4427984" y="6396335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Mega food Park in India, GOI, </a:t>
            </a:r>
            <a:r>
              <a:rPr lang="en-US" sz="2400" dirty="0" smtClean="0"/>
              <a:t>2010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 descr="Parchment"/>
          <p:cNvSpPr txBox="1">
            <a:spLocks noChangeArrowheads="1"/>
          </p:cNvSpPr>
          <p:nvPr/>
        </p:nvSpPr>
        <p:spPr bwMode="auto">
          <a:xfrm>
            <a:off x="1600200" y="609600"/>
            <a:ext cx="5715000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CLUSTERS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04800" y="2143117"/>
            <a:ext cx="8839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Bookman Old Style" pitchFamily="18" charset="0"/>
              </a:rPr>
              <a:t>MPKV				AFPL			       KVK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it-IT" sz="2000" b="1" dirty="0">
                <a:solidFill>
                  <a:srgbClr val="FF0000"/>
                </a:solidFill>
                <a:latin typeface="Bookman Old Style" pitchFamily="18" charset="0"/>
              </a:rPr>
              <a:t>Rahuri				Shrival  		</a:t>
            </a:r>
            <a:r>
              <a:rPr lang="it-IT" sz="2000" b="1" dirty="0" smtClean="0">
                <a:solidFill>
                  <a:srgbClr val="FF0000"/>
                </a:solidFill>
                <a:latin typeface="Bookman Old Style" pitchFamily="18" charset="0"/>
              </a:rPr>
              <a:t>   Baramati</a:t>
            </a:r>
            <a:endParaRPr lang="it-IT" sz="2000" b="1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it-IT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it-IT" sz="2000" b="1" dirty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it-IT" sz="2000" b="1" dirty="0">
                <a:latin typeface="Bookman Old Style" pitchFamily="18" charset="0"/>
              </a:rPr>
              <a:t>1. Yedgaon                 </a:t>
            </a:r>
            <a:r>
              <a:rPr lang="it-IT" sz="2000" b="1" dirty="0" smtClean="0">
                <a:latin typeface="Bookman Old Style" pitchFamily="18" charset="0"/>
              </a:rPr>
              <a:t>  1</a:t>
            </a:r>
            <a:r>
              <a:rPr lang="it-IT" sz="2000" b="1" dirty="0">
                <a:latin typeface="Bookman Old Style" pitchFamily="18" charset="0"/>
              </a:rPr>
              <a:t>. Veer &amp; Wathar Col.     </a:t>
            </a:r>
            <a:r>
              <a:rPr lang="it-IT" sz="2000" b="1" dirty="0" smtClean="0">
                <a:latin typeface="Bookman Old Style" pitchFamily="18" charset="0"/>
              </a:rPr>
              <a:t>   1</a:t>
            </a:r>
            <a:r>
              <a:rPr lang="it-IT" sz="2000" b="1" dirty="0">
                <a:latin typeface="Bookman Old Style" pitchFamily="18" charset="0"/>
              </a:rPr>
              <a:t>.  Hole 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it-IT" sz="2000" b="1" dirty="0">
                <a:latin typeface="Bookman Old Style" pitchFamily="18" charset="0"/>
              </a:rPr>
              <a:t>2.  Pimpalgaon (K)      </a:t>
            </a:r>
            <a:r>
              <a:rPr lang="it-IT" sz="2000" b="1" dirty="0" smtClean="0">
                <a:latin typeface="Bookman Old Style" pitchFamily="18" charset="0"/>
              </a:rPr>
              <a:t>  2</a:t>
            </a:r>
            <a:r>
              <a:rPr lang="it-IT" sz="2000" b="1" dirty="0">
                <a:latin typeface="Bookman Old Style" pitchFamily="18" charset="0"/>
              </a:rPr>
              <a:t>. Kelwade		           </a:t>
            </a:r>
            <a:r>
              <a:rPr lang="it-IT" sz="2000" b="1" dirty="0" smtClean="0">
                <a:latin typeface="Bookman Old Style" pitchFamily="18" charset="0"/>
              </a:rPr>
              <a:t>  2</a:t>
            </a:r>
            <a:r>
              <a:rPr lang="it-IT" sz="2000" b="1" dirty="0">
                <a:latin typeface="Bookman Old Style" pitchFamily="18" charset="0"/>
              </a:rPr>
              <a:t>.  Ramkund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it-IT" sz="2000" b="1" dirty="0">
                <a:latin typeface="Bookman Old Style" pitchFamily="18" charset="0"/>
              </a:rPr>
              <a:t>3.  Bhorwadi		  </a:t>
            </a:r>
            <a:r>
              <a:rPr lang="it-IT" sz="2000" b="1" dirty="0" smtClean="0">
                <a:latin typeface="Bookman Old Style" pitchFamily="18" charset="0"/>
              </a:rPr>
              <a:t>  3</a:t>
            </a:r>
            <a:r>
              <a:rPr lang="it-IT" sz="2000" b="1" dirty="0">
                <a:latin typeface="Bookman Old Style" pitchFamily="18" charset="0"/>
              </a:rPr>
              <a:t>. Bawada	 	           </a:t>
            </a:r>
            <a:r>
              <a:rPr lang="it-IT" sz="2000" b="1" dirty="0" smtClean="0">
                <a:latin typeface="Bookman Old Style" pitchFamily="18" charset="0"/>
              </a:rPr>
              <a:t>  3</a:t>
            </a:r>
            <a:r>
              <a:rPr lang="it-IT" sz="2000" b="1" dirty="0">
                <a:latin typeface="Bookman Old Style" pitchFamily="18" charset="0"/>
              </a:rPr>
              <a:t>.  Phaltan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it-IT" sz="2000" b="1" dirty="0">
                <a:latin typeface="Bookman Old Style" pitchFamily="18" charset="0"/>
              </a:rPr>
              <a:t>4.  Mahalunge Padwal		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762000" y="1600200"/>
            <a:ext cx="693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762000" y="160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4419600" y="160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7696200" y="160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06397" y="3178967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71934" y="314324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358876" y="3143248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2" descr="edite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maharashtra-district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75"/>
            <a:ext cx="3886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6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609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8"/>
          <p:cNvSpPr>
            <a:spLocks noChangeArrowheads="1"/>
          </p:cNvSpPr>
          <p:nvPr/>
        </p:nvSpPr>
        <p:spPr bwMode="auto">
          <a:xfrm>
            <a:off x="8382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Oval 9"/>
          <p:cNvSpPr>
            <a:spLocks noChangeArrowheads="1"/>
          </p:cNvSpPr>
          <p:nvPr/>
        </p:nvSpPr>
        <p:spPr bwMode="auto">
          <a:xfrm>
            <a:off x="2057400" y="3124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10"/>
          <p:cNvSpPr>
            <a:spLocks noChangeArrowheads="1"/>
          </p:cNvSpPr>
          <p:nvPr/>
        </p:nvSpPr>
        <p:spPr bwMode="auto">
          <a:xfrm>
            <a:off x="1752600" y="3200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11"/>
          <p:cNvSpPr>
            <a:spLocks noChangeArrowheads="1"/>
          </p:cNvSpPr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12"/>
          <p:cNvSpPr>
            <a:spLocks noChangeArrowheads="1"/>
          </p:cNvSpPr>
          <p:nvPr/>
        </p:nvSpPr>
        <p:spPr bwMode="auto">
          <a:xfrm>
            <a:off x="1752600" y="3505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3"/>
          <p:cNvSpPr>
            <a:spLocks noChangeArrowheads="1"/>
          </p:cNvSpPr>
          <p:nvPr/>
        </p:nvSpPr>
        <p:spPr bwMode="auto">
          <a:xfrm>
            <a:off x="5572132" y="42862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14"/>
          <p:cNvSpPr>
            <a:spLocks noChangeArrowheads="1"/>
          </p:cNvSpPr>
          <p:nvPr/>
        </p:nvSpPr>
        <p:spPr bwMode="auto">
          <a:xfrm>
            <a:off x="5572132" y="4643446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Oval 15"/>
          <p:cNvSpPr>
            <a:spLocks noChangeArrowheads="1"/>
          </p:cNvSpPr>
          <p:nvPr/>
        </p:nvSpPr>
        <p:spPr bwMode="auto">
          <a:xfrm>
            <a:off x="1295400" y="4191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16"/>
          <p:cNvSpPr>
            <a:spLocks noChangeArrowheads="1"/>
          </p:cNvSpPr>
          <p:nvPr/>
        </p:nvSpPr>
        <p:spPr bwMode="auto">
          <a:xfrm>
            <a:off x="1600200" y="4343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Oval 17"/>
          <p:cNvSpPr>
            <a:spLocks noChangeArrowheads="1"/>
          </p:cNvSpPr>
          <p:nvPr/>
        </p:nvSpPr>
        <p:spPr bwMode="auto">
          <a:xfrm>
            <a:off x="1828800" y="46482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18"/>
          <p:cNvSpPr>
            <a:spLocks noChangeArrowheads="1"/>
          </p:cNvSpPr>
          <p:nvPr/>
        </p:nvSpPr>
        <p:spPr bwMode="auto">
          <a:xfrm>
            <a:off x="5572132" y="5000636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5929322" y="4214818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MPKV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Rahuri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5929322" y="457200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KVK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Baramati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5929322" y="492919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AFPL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Shirval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838200" y="42814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AFPL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1981200" y="1600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MPKV, Rahuri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5867400" y="3429000"/>
            <a:ext cx="3048000" cy="4572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Farmers’ clusters</a:t>
            </a:r>
          </a:p>
        </p:txBody>
      </p:sp>
      <p:sp>
        <p:nvSpPr>
          <p:cNvPr id="35863" name="Rectangle 27"/>
          <p:cNvSpPr>
            <a:spLocks noChangeArrowheads="1"/>
          </p:cNvSpPr>
          <p:nvPr/>
        </p:nvSpPr>
        <p:spPr bwMode="auto">
          <a:xfrm>
            <a:off x="5791200" y="990600"/>
            <a:ext cx="1143000" cy="1295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CONSTRAINTS</a:t>
            </a:r>
            <a:endParaRPr lang="en-I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No variety released only for processing</a:t>
            </a:r>
          </a:p>
          <a:p>
            <a:pPr algn="just"/>
            <a:r>
              <a:rPr lang="en-US" sz="2800" dirty="0" smtClean="0"/>
              <a:t>Seasonable availability</a:t>
            </a:r>
          </a:p>
          <a:p>
            <a:pPr algn="just"/>
            <a:r>
              <a:rPr lang="en-US" sz="2800" dirty="0" smtClean="0"/>
              <a:t>Short harvest period</a:t>
            </a:r>
          </a:p>
          <a:p>
            <a:pPr algn="just"/>
            <a:r>
              <a:rPr lang="en-US" sz="2800" dirty="0" smtClean="0"/>
              <a:t>Wastages</a:t>
            </a:r>
          </a:p>
          <a:p>
            <a:pPr algn="just"/>
            <a:r>
              <a:rPr lang="en-US" sz="2800" dirty="0" smtClean="0"/>
              <a:t>Hand harvested cause of small scattered area</a:t>
            </a:r>
          </a:p>
          <a:p>
            <a:pPr algn="just"/>
            <a:r>
              <a:rPr lang="en-US" sz="2800" dirty="0" smtClean="0"/>
              <a:t>Poor cold chain</a:t>
            </a:r>
          </a:p>
          <a:p>
            <a:pPr algn="just"/>
            <a:r>
              <a:rPr lang="en-US" sz="2800" dirty="0" smtClean="0"/>
              <a:t>Inadequate and costly refrigerated warehousing and transportation facilities</a:t>
            </a:r>
          </a:p>
          <a:p>
            <a:pPr algn="just"/>
            <a:r>
              <a:rPr lang="en-US" sz="2800" dirty="0" smtClean="0"/>
              <a:t>Pricing rate</a:t>
            </a:r>
          </a:p>
          <a:p>
            <a:pPr algn="just"/>
            <a:endParaRPr lang="en-US" sz="2800" dirty="0" smtClean="0"/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42862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omato Harves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n-lt"/>
              </a:rPr>
              <a:t>Way-Forward</a:t>
            </a:r>
            <a:endParaRPr lang="en-IN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6093296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Plant architecture</a:t>
            </a:r>
          </a:p>
          <a:p>
            <a:r>
              <a:rPr lang="en-US" sz="3400" dirty="0" smtClean="0"/>
              <a:t>Pricing Policies </a:t>
            </a:r>
          </a:p>
          <a:p>
            <a:r>
              <a:rPr lang="en-US" sz="3400" dirty="0" smtClean="0"/>
              <a:t>Farmer – processer linkages</a:t>
            </a:r>
          </a:p>
          <a:p>
            <a:r>
              <a:rPr lang="en-US" sz="3400" dirty="0" smtClean="0"/>
              <a:t>Cost effective technology</a:t>
            </a:r>
          </a:p>
          <a:p>
            <a:r>
              <a:rPr lang="en-US" sz="3400" dirty="0" smtClean="0"/>
              <a:t>Contract farming</a:t>
            </a:r>
          </a:p>
          <a:p>
            <a:r>
              <a:rPr lang="en-US" sz="3400" dirty="0" smtClean="0"/>
              <a:t>Self help or common interest groups</a:t>
            </a:r>
          </a:p>
          <a:p>
            <a:r>
              <a:rPr lang="en-US" sz="3400" dirty="0" smtClean="0"/>
              <a:t>Town and Village Enterprises model</a:t>
            </a:r>
          </a:p>
          <a:p>
            <a:r>
              <a:rPr lang="en-US" sz="3400" dirty="0" smtClean="0"/>
              <a:t>Location of food processing units</a:t>
            </a:r>
          </a:p>
          <a:p>
            <a:r>
              <a:rPr lang="en-US" sz="3400" dirty="0" smtClean="0"/>
              <a:t>Mobile processing unit as in china</a:t>
            </a:r>
          </a:p>
          <a:p>
            <a:pPr algn="just"/>
            <a:r>
              <a:rPr lang="en-US" sz="3400" dirty="0" smtClean="0"/>
              <a:t>Likewise National Grapes Processing Board, tomato processing board should be established</a:t>
            </a:r>
          </a:p>
          <a:p>
            <a:endParaRPr lang="en-US" sz="3400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contents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Introduction</a:t>
            </a:r>
          </a:p>
          <a:p>
            <a:r>
              <a:rPr lang="en-US" sz="3000" dirty="0" smtClean="0"/>
              <a:t>Landmarks in processing sectors</a:t>
            </a:r>
          </a:p>
          <a:p>
            <a:r>
              <a:rPr lang="en-US" sz="3000" dirty="0" smtClean="0"/>
              <a:t>Present scenario</a:t>
            </a:r>
          </a:p>
          <a:p>
            <a:r>
              <a:rPr lang="en-US" sz="3000" dirty="0" smtClean="0"/>
              <a:t>Important character for tomato cultivar for processing purpose</a:t>
            </a:r>
          </a:p>
          <a:p>
            <a:r>
              <a:rPr lang="en-US" sz="3000" dirty="0" smtClean="0"/>
              <a:t>Classification of tomato on maturity stages by USDA</a:t>
            </a:r>
          </a:p>
          <a:p>
            <a:r>
              <a:rPr lang="en-US" sz="3000" dirty="0" smtClean="0"/>
              <a:t>Standards for tomato products</a:t>
            </a:r>
          </a:p>
          <a:p>
            <a:r>
              <a:rPr lang="en-US" sz="3000" dirty="0" smtClean="0"/>
              <a:t>Flow chart for general tomato processing</a:t>
            </a:r>
          </a:p>
          <a:p>
            <a:r>
              <a:rPr lang="en-US" sz="3000" dirty="0" smtClean="0"/>
              <a:t>Organizations</a:t>
            </a:r>
          </a:p>
          <a:p>
            <a:r>
              <a:rPr lang="en-US" sz="3000" dirty="0" smtClean="0"/>
              <a:t>Case study</a:t>
            </a:r>
          </a:p>
          <a:p>
            <a:r>
              <a:rPr lang="en-US" sz="3000" dirty="0" smtClean="0"/>
              <a:t>Plan schemes</a:t>
            </a:r>
          </a:p>
          <a:p>
            <a:r>
              <a:rPr lang="en-US" sz="3000" dirty="0" smtClean="0"/>
              <a:t>Constraints</a:t>
            </a:r>
          </a:p>
          <a:p>
            <a:r>
              <a:rPr lang="en-US" sz="3000" dirty="0" smtClean="0"/>
              <a:t>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5D8AF-BE70-4A15-B4BD-669CAF090FA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20728851">
            <a:off x="547764" y="2637138"/>
            <a:ext cx="5472588" cy="1323439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>
                <a:ln w="11430"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Thank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8000" b="1" spc="50" dirty="0">
                <a:ln w="11430"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you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4" name="Picture 6" descr="dovefly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39752" y="1196752"/>
            <a:ext cx="19050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 descr="birdy0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19600"/>
            <a:ext cx="1485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Algerian" pitchFamily="82" charset="0"/>
              </a:rPr>
              <a:t>Introduction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7401"/>
            <a:ext cx="8784976" cy="54005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+mj-lt"/>
              </a:rPr>
              <a:t>Food Processing is branch of manufacturing that starts with raw material &amp; transforms them into intermediate foodstuffs or edible products (</a:t>
            </a:r>
            <a:r>
              <a:rPr lang="en-US" u="sng" dirty="0" smtClean="0">
                <a:latin typeface="+mj-lt"/>
              </a:rPr>
              <a:t>Conner 1988</a:t>
            </a:r>
            <a:r>
              <a:rPr lang="en-US" dirty="0" smtClean="0">
                <a:latin typeface="+mj-lt"/>
              </a:rPr>
              <a:t>).</a:t>
            </a:r>
          </a:p>
          <a:p>
            <a:pPr algn="just"/>
            <a:r>
              <a:rPr lang="en-US" dirty="0" smtClean="0">
                <a:latin typeface="+mj-lt"/>
              </a:rPr>
              <a:t>It offers an opportunity for the creation of sustainable livelihood and economic development for rural communities.</a:t>
            </a:r>
          </a:p>
          <a:p>
            <a:pPr algn="just"/>
            <a:r>
              <a:rPr lang="en-US" dirty="0" smtClean="0">
                <a:latin typeface="+mj-lt"/>
              </a:rPr>
              <a:t> It customized the nutritional requirement of groups like men, women, infants, children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Landmarks in Processing sectors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684076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cs typeface="Arial" pitchFamily="34" charset="0"/>
              </a:rPr>
              <a:t>In world, 1</a:t>
            </a:r>
            <a:r>
              <a:rPr lang="en-US" sz="2800" b="1" baseline="30000" dirty="0" smtClean="0">
                <a:cs typeface="Arial" pitchFamily="34" charset="0"/>
              </a:rPr>
              <a:t>st  </a:t>
            </a:r>
            <a:r>
              <a:rPr lang="en-US" sz="2800" b="1" dirty="0" smtClean="0">
                <a:cs typeface="Arial" pitchFamily="34" charset="0"/>
              </a:rPr>
              <a:t>tomato processing company was established in </a:t>
            </a:r>
            <a:r>
              <a:rPr lang="en-US" sz="2800" b="1" dirty="0" err="1" smtClean="0">
                <a:cs typeface="Arial" pitchFamily="34" charset="0"/>
              </a:rPr>
              <a:t>Felino</a:t>
            </a:r>
            <a:r>
              <a:rPr lang="en-US" sz="2800" b="1" dirty="0" smtClean="0">
                <a:cs typeface="Arial" pitchFamily="34" charset="0"/>
              </a:rPr>
              <a:t>, ITALY by a group of local farmer in </a:t>
            </a:r>
            <a:r>
              <a:rPr lang="en-US" sz="2800" b="1" u="sng" dirty="0" smtClean="0">
                <a:cs typeface="Arial" pitchFamily="34" charset="0"/>
              </a:rPr>
              <a:t>1874</a:t>
            </a:r>
            <a:r>
              <a:rPr lang="en-US" sz="2800" b="1" dirty="0" smtClean="0"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cs typeface="Arial" pitchFamily="34" charset="0"/>
              </a:rPr>
              <a:t>In India, 1</a:t>
            </a:r>
            <a:r>
              <a:rPr lang="en-US" sz="2800" b="1" baseline="30000" dirty="0" smtClean="0">
                <a:cs typeface="Arial" pitchFamily="34" charset="0"/>
              </a:rPr>
              <a:t>st</a:t>
            </a:r>
            <a:r>
              <a:rPr lang="en-US" sz="2800" b="1" dirty="0" smtClean="0">
                <a:cs typeface="Arial" pitchFamily="34" charset="0"/>
              </a:rPr>
              <a:t> fruits &amp; vegetables processing industry was established in </a:t>
            </a:r>
            <a:r>
              <a:rPr lang="en-US" sz="2800" b="1" u="sng" dirty="0" smtClean="0">
                <a:cs typeface="Arial" pitchFamily="34" charset="0"/>
              </a:rPr>
              <a:t>1935</a:t>
            </a:r>
            <a:r>
              <a:rPr lang="en-US" sz="2800" b="1" dirty="0" smtClean="0">
                <a:cs typeface="Arial" pitchFamily="34" charset="0"/>
              </a:rPr>
              <a:t> at Mumbai.</a:t>
            </a:r>
          </a:p>
          <a:p>
            <a:pPr algn="just"/>
            <a:r>
              <a:rPr lang="en-US" sz="2800" b="1" dirty="0" smtClean="0">
                <a:cs typeface="Arial" pitchFamily="34" charset="0"/>
              </a:rPr>
              <a:t>First fruit preservation &amp; canning Institute was established in </a:t>
            </a:r>
            <a:r>
              <a:rPr lang="en-US" sz="2800" b="1" u="sng" dirty="0" smtClean="0">
                <a:cs typeface="Arial" pitchFamily="34" charset="0"/>
              </a:rPr>
              <a:t>1949</a:t>
            </a:r>
            <a:r>
              <a:rPr lang="en-US" sz="2800" b="1" dirty="0" smtClean="0">
                <a:cs typeface="Arial" pitchFamily="34" charset="0"/>
              </a:rPr>
              <a:t> at Lucknow.</a:t>
            </a:r>
          </a:p>
          <a:p>
            <a:pPr algn="just"/>
            <a:r>
              <a:rPr lang="en-US" sz="2800" b="1" dirty="0" smtClean="0">
                <a:cs typeface="Arial" pitchFamily="34" charset="0"/>
              </a:rPr>
              <a:t> In </a:t>
            </a:r>
            <a:r>
              <a:rPr lang="en-US" sz="2800" b="1" u="sng" dirty="0" smtClean="0">
                <a:cs typeface="Arial" pitchFamily="34" charset="0"/>
              </a:rPr>
              <a:t>1950</a:t>
            </a:r>
            <a:r>
              <a:rPr lang="en-US" sz="2800" b="1" dirty="0" smtClean="0">
                <a:cs typeface="Arial" pitchFamily="34" charset="0"/>
              </a:rPr>
              <a:t>, CFTRI was established at Mysore.</a:t>
            </a:r>
          </a:p>
          <a:p>
            <a:pPr algn="just"/>
            <a:r>
              <a:rPr lang="en-US" sz="2800" b="1" dirty="0" smtClean="0">
                <a:cs typeface="Arial" pitchFamily="34" charset="0"/>
              </a:rPr>
              <a:t>FPO was passed by </a:t>
            </a:r>
            <a:r>
              <a:rPr lang="en-US" sz="2800" b="1" dirty="0" err="1" smtClean="0">
                <a:cs typeface="Arial" pitchFamily="34" charset="0"/>
              </a:rPr>
              <a:t>Govt</a:t>
            </a:r>
            <a:r>
              <a:rPr lang="en-US" sz="2800" b="1" dirty="0" smtClean="0">
                <a:cs typeface="Arial" pitchFamily="34" charset="0"/>
              </a:rPr>
              <a:t> of India in </a:t>
            </a:r>
            <a:r>
              <a:rPr lang="en-US" sz="2800" b="1" u="sng" dirty="0" smtClean="0">
                <a:cs typeface="Arial" pitchFamily="34" charset="0"/>
              </a:rPr>
              <a:t>1955</a:t>
            </a:r>
            <a:r>
              <a:rPr lang="en-US" sz="2800" b="1" dirty="0" smtClean="0">
                <a:cs typeface="Arial" pitchFamily="34" charset="0"/>
              </a:rPr>
              <a:t>.</a:t>
            </a:r>
          </a:p>
          <a:p>
            <a:pPr algn="just"/>
            <a:r>
              <a:rPr lang="en-US" sz="2800" b="1" u="sng" dirty="0" smtClean="0">
                <a:solidFill>
                  <a:srgbClr val="FF0000"/>
                </a:solidFill>
                <a:cs typeface="Arial" pitchFamily="34" charset="0"/>
              </a:rPr>
              <a:t>2011</a:t>
            </a:r>
            <a:r>
              <a:rPr lang="en-US" sz="2800" b="1" dirty="0" smtClean="0">
                <a:cs typeface="Arial" pitchFamily="34" charset="0"/>
              </a:rPr>
              <a:t> has declared as “</a:t>
            </a:r>
            <a:r>
              <a:rPr lang="en-US" sz="2800" b="1" dirty="0" smtClean="0">
                <a:solidFill>
                  <a:srgbClr val="FF0000"/>
                </a:solidFill>
                <a:cs typeface="Arial" pitchFamily="34" charset="0"/>
              </a:rPr>
              <a:t>Year of the Tomato</a:t>
            </a:r>
            <a:r>
              <a:rPr lang="en-US" sz="2800" b="1" dirty="0" smtClean="0">
                <a:cs typeface="Arial" pitchFamily="34" charset="0"/>
              </a:rPr>
              <a:t>” by National Garden Bureau, California, US.</a:t>
            </a:r>
          </a:p>
          <a:p>
            <a:pPr algn="just"/>
            <a:endParaRPr lang="en-US" sz="2000" b="1" dirty="0" smtClean="0">
              <a:cs typeface="Arial" pitchFamily="34" charset="0"/>
            </a:endParaRPr>
          </a:p>
          <a:p>
            <a:pPr algn="just"/>
            <a:endParaRPr lang="en-US" sz="2000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Present Scenario 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India’s share in world tomato Production is only </a:t>
            </a:r>
            <a:r>
              <a:rPr lang="en-US" dirty="0" smtClean="0">
                <a:solidFill>
                  <a:srgbClr val="FF0000"/>
                </a:solidFill>
              </a:rPr>
              <a:t>6.8%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11.8 %</a:t>
            </a:r>
            <a:r>
              <a:rPr lang="en-US" dirty="0" smtClean="0"/>
              <a:t> in area.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u="sng" dirty="0" smtClean="0"/>
              <a:t>Indian tomato processing industry</a:t>
            </a:r>
            <a:r>
              <a:rPr lang="en-US" dirty="0" smtClean="0"/>
              <a:t> prides itself as being the </a:t>
            </a:r>
            <a:r>
              <a:rPr lang="en-US" u="sng" dirty="0" smtClean="0">
                <a:solidFill>
                  <a:srgbClr val="FF0000"/>
                </a:solidFill>
              </a:rPr>
              <a:t>largest</a:t>
            </a:r>
            <a:r>
              <a:rPr lang="en-US" u="sng" dirty="0" smtClean="0"/>
              <a:t>  in South Asia.</a:t>
            </a:r>
          </a:p>
          <a:p>
            <a:pPr algn="just"/>
            <a:r>
              <a:rPr lang="en-US" dirty="0" smtClean="0"/>
              <a:t>Indian industry is more than twice that of Japan and considerably greater than Taiwan.</a:t>
            </a:r>
          </a:p>
          <a:p>
            <a:pPr algn="just"/>
            <a:r>
              <a:rPr lang="en-US" dirty="0" smtClean="0"/>
              <a:t>In world, USA and Italy accounts tomato processing for 42.2% and 16% respectively.</a:t>
            </a:r>
          </a:p>
          <a:p>
            <a:pPr lvl="8" algn="just">
              <a:buNone/>
            </a:pPr>
            <a:endParaRPr lang="en-US" dirty="0" smtClean="0"/>
          </a:p>
          <a:p>
            <a:pPr lvl="8">
              <a:buNone/>
            </a:pPr>
            <a:r>
              <a:rPr lang="en-US" dirty="0" smtClean="0"/>
              <a:t>Source: </a:t>
            </a:r>
            <a:r>
              <a:rPr lang="en-US" dirty="0" err="1" smtClean="0"/>
              <a:t>Malaisamy</a:t>
            </a:r>
            <a:r>
              <a:rPr lang="en-US" dirty="0" smtClean="0"/>
              <a:t> and </a:t>
            </a:r>
            <a:r>
              <a:rPr lang="en-US" dirty="0" err="1" smtClean="0"/>
              <a:t>Parimalarangan</a:t>
            </a:r>
            <a:r>
              <a:rPr lang="en-US" dirty="0" smtClean="0"/>
              <a:t>    		 (June 2007)</a:t>
            </a:r>
            <a:r>
              <a:rPr lang="en-US" sz="1600" dirty="0" smtClean="0"/>
              <a:t>	</a:t>
            </a:r>
            <a:endParaRPr lang="en-IN" dirty="0"/>
          </a:p>
        </p:txBody>
      </p:sp>
      <p:pic>
        <p:nvPicPr>
          <p:cNvPr id="4" name="Picture 2" descr="tomatoketch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4437112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matoketch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Structure of Indian Food Processing Industry</a:t>
            </a:r>
            <a:endParaRPr lang="en-IN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7952" y="4208512"/>
            <a:ext cx="1882552" cy="467544"/>
          </a:xfrm>
        </p:spPr>
        <p:txBody>
          <a:bodyPr>
            <a:noAutofit/>
          </a:bodyPr>
          <a:lstStyle/>
          <a:p>
            <a:endParaRPr lang="en-IN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IN" dirty="0" smtClean="0"/>
              <a:t>                                                         </a:t>
            </a:r>
            <a:r>
              <a:rPr lang="en-IN" b="1" dirty="0"/>
              <a:t>2009           2010              2011                  </a:t>
            </a:r>
            <a:r>
              <a:rPr lang="en-IN" b="1" dirty="0" smtClean="0"/>
              <a:t>    </a:t>
            </a:r>
            <a:r>
              <a:rPr lang="en-IN" b="1" dirty="0"/>
              <a:t>2012           </a:t>
            </a:r>
            <a:r>
              <a:rPr lang="en-IN" b="1" dirty="0" smtClean="0"/>
              <a:t>    AVERAGE           </a:t>
            </a:r>
            <a:r>
              <a:rPr lang="en-IN" b="1" dirty="0"/>
              <a:t>VARIATION</a:t>
            </a:r>
          </a:p>
          <a:p>
            <a:pPr>
              <a:buNone/>
            </a:pPr>
            <a:r>
              <a:rPr lang="en-IN" b="1" dirty="0" smtClean="0"/>
              <a:t>                                                         FINAL          </a:t>
            </a:r>
            <a:r>
              <a:rPr lang="en-IN" b="1" dirty="0" err="1"/>
              <a:t>FINAL</a:t>
            </a:r>
            <a:r>
              <a:rPr lang="en-IN" b="1" dirty="0"/>
              <a:t>      PRELIMINARY  </a:t>
            </a:r>
            <a:r>
              <a:rPr lang="en-IN" b="1" dirty="0" smtClean="0"/>
              <a:t>  </a:t>
            </a:r>
            <a:r>
              <a:rPr lang="en-IN" b="1" dirty="0" err="1" smtClean="0"/>
              <a:t>PRELIMINARY</a:t>
            </a:r>
            <a:r>
              <a:rPr lang="en-IN" b="1" dirty="0" smtClean="0"/>
              <a:t>  2008-2010      2011 </a:t>
            </a:r>
            <a:r>
              <a:rPr lang="en-IN" b="1" dirty="0" err="1" smtClean="0"/>
              <a:t>vs</a:t>
            </a:r>
            <a:r>
              <a:rPr lang="en-IN" b="1" dirty="0" smtClean="0"/>
              <a:t> 2010</a:t>
            </a:r>
            <a:endParaRPr lang="en-IN" b="1" dirty="0"/>
          </a:p>
          <a:p>
            <a:pPr>
              <a:buNone/>
            </a:pPr>
            <a:r>
              <a:rPr lang="en-IN" b="1" dirty="0"/>
              <a:t>	</a:t>
            </a:r>
            <a:r>
              <a:rPr lang="en-IN" b="1" dirty="0" smtClean="0"/>
              <a:t>		                                                        RESULT               FORECAST</a:t>
            </a:r>
          </a:p>
          <a:p>
            <a:pPr>
              <a:buNone/>
            </a:pPr>
            <a:r>
              <a:rPr lang="en-IN" dirty="0" smtClean="0"/>
              <a:t>             Argentina                           450               390                355                      400                     397                     -9,0%</a:t>
            </a:r>
          </a:p>
          <a:p>
            <a:pPr>
              <a:buNone/>
            </a:pPr>
            <a:r>
              <a:rPr lang="en-IN" dirty="0" smtClean="0"/>
              <a:t>             Australia                             270               265                 87                       245                     229                    -67,2%</a:t>
            </a:r>
          </a:p>
          <a:p>
            <a:pPr>
              <a:buNone/>
            </a:pPr>
            <a:r>
              <a:rPr lang="en-IN" dirty="0" smtClean="0"/>
              <a:t>             Brazil                                 1 150            1 796             1 590                 1 500                  1 382                   -11,5%</a:t>
            </a:r>
          </a:p>
          <a:p>
            <a:pPr>
              <a:buNone/>
            </a:pPr>
            <a:r>
              <a:rPr lang="en-IN" dirty="0" smtClean="0"/>
              <a:t>             </a:t>
            </a:r>
            <a:r>
              <a:rPr lang="en-IN" dirty="0"/>
              <a:t>Chile                                    619               864               </a:t>
            </a:r>
            <a:r>
              <a:rPr lang="en-IN" dirty="0" smtClean="0"/>
              <a:t> 794                     700                     </a:t>
            </a:r>
            <a:r>
              <a:rPr lang="en-IN" dirty="0"/>
              <a:t>664        </a:t>
            </a:r>
            <a:r>
              <a:rPr lang="en-IN" dirty="0" smtClean="0"/>
              <a:t>              </a:t>
            </a:r>
            <a:r>
              <a:rPr lang="en-IN" dirty="0"/>
              <a:t>-8,1%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</a:t>
            </a:r>
            <a:r>
              <a:rPr lang="en-IN" dirty="0"/>
              <a:t>South Africa                        167               140                </a:t>
            </a:r>
            <a:r>
              <a:rPr lang="en-IN" dirty="0" smtClean="0"/>
              <a:t>115                     152                       -                        </a:t>
            </a:r>
            <a:r>
              <a:rPr lang="en-IN" dirty="0"/>
              <a:t>-17,9%</a:t>
            </a:r>
          </a:p>
          <a:p>
            <a:pPr>
              <a:buNone/>
            </a:pPr>
            <a:r>
              <a:rPr lang="en-IN" b="1" dirty="0" smtClean="0"/>
              <a:t>        Subtotal </a:t>
            </a:r>
            <a:r>
              <a:rPr lang="en-IN" b="1" dirty="0"/>
              <a:t>WPTC members </a:t>
            </a:r>
            <a:r>
              <a:rPr lang="en-IN" b="1" dirty="0" smtClean="0"/>
              <a:t>  2656             3455              2941                  2824                      -                        -</a:t>
            </a:r>
            <a:r>
              <a:rPr lang="en-IN" b="1" dirty="0"/>
              <a:t>14,9%</a:t>
            </a:r>
            <a:endParaRPr lang="en-IN" dirty="0"/>
          </a:p>
          <a:p>
            <a:pPr>
              <a:buNone/>
            </a:pPr>
            <a:r>
              <a:rPr lang="en-IN" dirty="0"/>
              <a:t>    </a:t>
            </a:r>
            <a:r>
              <a:rPr lang="en-IN" dirty="0" smtClean="0"/>
              <a:t>        </a:t>
            </a:r>
            <a:r>
              <a:rPr lang="en-IN" sz="3500" dirty="0" smtClean="0">
                <a:solidFill>
                  <a:srgbClr val="FF0000"/>
                </a:solidFill>
              </a:rPr>
              <a:t> </a:t>
            </a:r>
            <a:r>
              <a:rPr lang="en-IN" sz="3500" dirty="0">
                <a:solidFill>
                  <a:srgbClr val="FF0000"/>
                </a:solidFill>
              </a:rPr>
              <a:t>India                          </a:t>
            </a:r>
            <a:r>
              <a:rPr lang="en-IN" sz="3500" dirty="0" smtClean="0">
                <a:solidFill>
                  <a:srgbClr val="FF0000"/>
                </a:solidFill>
              </a:rPr>
              <a:t>    130             </a:t>
            </a:r>
            <a:r>
              <a:rPr lang="en-IN" sz="3500" dirty="0">
                <a:solidFill>
                  <a:srgbClr val="FF0000"/>
                </a:solidFill>
              </a:rPr>
              <a:t>130         </a:t>
            </a:r>
            <a:r>
              <a:rPr lang="en-IN" sz="3500" dirty="0" smtClean="0">
                <a:solidFill>
                  <a:srgbClr val="FF0000"/>
                </a:solidFill>
              </a:rPr>
              <a:t>    </a:t>
            </a:r>
            <a:r>
              <a:rPr lang="en-IN" sz="3500" dirty="0">
                <a:solidFill>
                  <a:srgbClr val="FF0000"/>
                </a:solidFill>
              </a:rPr>
              <a:t>130 </a:t>
            </a:r>
            <a:r>
              <a:rPr lang="en-IN" sz="3500" dirty="0" smtClean="0">
                <a:solidFill>
                  <a:srgbClr val="FF0000"/>
                </a:solidFill>
              </a:rPr>
              <a:t>                   -                    130                   0,0</a:t>
            </a:r>
            <a:r>
              <a:rPr lang="en-IN" sz="3500" dirty="0">
                <a:solidFill>
                  <a:srgbClr val="FF0000"/>
                </a:solidFill>
              </a:rPr>
              <a:t>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 </a:t>
            </a:r>
            <a:r>
              <a:rPr lang="en-IN" dirty="0"/>
              <a:t>Mexico                               </a:t>
            </a:r>
            <a:r>
              <a:rPr lang="en-IN" dirty="0" smtClean="0"/>
              <a:t>   </a:t>
            </a:r>
            <a:r>
              <a:rPr lang="en-IN" dirty="0"/>
              <a:t>18                 90                 </a:t>
            </a:r>
            <a:r>
              <a:rPr lang="en-IN" dirty="0" smtClean="0"/>
              <a:t> 30                         -                         42                     </a:t>
            </a:r>
            <a:r>
              <a:rPr lang="en-IN" dirty="0"/>
              <a:t>-66,7%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 </a:t>
            </a:r>
            <a:r>
              <a:rPr lang="en-IN" dirty="0"/>
              <a:t>New Zealand                   </a:t>
            </a:r>
            <a:r>
              <a:rPr lang="en-IN" dirty="0" smtClean="0"/>
              <a:t>     </a:t>
            </a:r>
            <a:r>
              <a:rPr lang="en-IN" dirty="0"/>
              <a:t>65                 58                  </a:t>
            </a:r>
            <a:r>
              <a:rPr lang="en-IN" dirty="0" smtClean="0"/>
              <a:t>68                         -                         63                      17,2</a:t>
            </a:r>
            <a:r>
              <a:rPr lang="en-IN" dirty="0"/>
              <a:t>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 </a:t>
            </a:r>
            <a:r>
              <a:rPr lang="en-IN" dirty="0"/>
              <a:t>Peru                             </a:t>
            </a:r>
            <a:r>
              <a:rPr lang="en-IN" dirty="0" smtClean="0"/>
              <a:t>          </a:t>
            </a:r>
            <a:r>
              <a:rPr lang="en-IN" dirty="0"/>
              <a:t>70                  56                 </a:t>
            </a:r>
            <a:r>
              <a:rPr lang="en-IN" dirty="0" smtClean="0"/>
              <a:t>56                         -                         65                       </a:t>
            </a:r>
            <a:r>
              <a:rPr lang="en-IN" dirty="0"/>
              <a:t>0,0%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 </a:t>
            </a:r>
            <a:r>
              <a:rPr lang="en-IN" dirty="0"/>
              <a:t>Senegal                  </a:t>
            </a:r>
            <a:r>
              <a:rPr lang="en-IN" dirty="0" smtClean="0"/>
              <a:t>               70                 </a:t>
            </a:r>
            <a:r>
              <a:rPr lang="en-IN" dirty="0"/>
              <a:t>55                 </a:t>
            </a:r>
            <a:r>
              <a:rPr lang="en-IN" dirty="0" smtClean="0"/>
              <a:t> 90                          -                         59                      63,6</a:t>
            </a:r>
            <a:r>
              <a:rPr lang="en-IN" dirty="0"/>
              <a:t>%</a:t>
            </a:r>
          </a:p>
          <a:p>
            <a:pPr>
              <a:buNone/>
            </a:pPr>
            <a:r>
              <a:rPr lang="en-IN" dirty="0" smtClean="0"/>
              <a:t>             Taiwan                                   20                 20                  20                         -                         20                        0,0%</a:t>
            </a:r>
          </a:p>
          <a:p>
            <a:pPr>
              <a:buNone/>
            </a:pPr>
            <a:r>
              <a:rPr lang="en-IN" dirty="0" smtClean="0"/>
              <a:t>             </a:t>
            </a:r>
            <a:r>
              <a:rPr lang="en-IN" dirty="0"/>
              <a:t>Thailand                </a:t>
            </a:r>
            <a:r>
              <a:rPr lang="en-IN" dirty="0" smtClean="0"/>
              <a:t>               </a:t>
            </a:r>
            <a:r>
              <a:rPr lang="en-IN" dirty="0"/>
              <a:t>260               260                </a:t>
            </a:r>
            <a:r>
              <a:rPr lang="en-IN" dirty="0" smtClean="0"/>
              <a:t>260                       -                        260                       </a:t>
            </a:r>
            <a:r>
              <a:rPr lang="en-IN" dirty="0"/>
              <a:t>0,0%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    </a:t>
            </a:r>
            <a:r>
              <a:rPr lang="en-IN" dirty="0"/>
              <a:t>Venezuela             </a:t>
            </a:r>
            <a:r>
              <a:rPr lang="en-IN" dirty="0" smtClean="0"/>
              <a:t>                40                 </a:t>
            </a:r>
            <a:r>
              <a:rPr lang="en-IN" dirty="0"/>
              <a:t>40                  </a:t>
            </a:r>
            <a:r>
              <a:rPr lang="en-IN" dirty="0" smtClean="0"/>
              <a:t> 40                        -                         40                        </a:t>
            </a:r>
            <a:r>
              <a:rPr lang="en-IN" dirty="0"/>
              <a:t>0,0%</a:t>
            </a:r>
          </a:p>
          <a:p>
            <a:pPr>
              <a:buNone/>
            </a:pPr>
            <a:r>
              <a:rPr lang="en-IN" b="1" dirty="0" smtClean="0"/>
              <a:t>        Subtotal </a:t>
            </a:r>
            <a:r>
              <a:rPr lang="en-IN" b="1" dirty="0"/>
              <a:t>non-members     </a:t>
            </a:r>
            <a:r>
              <a:rPr lang="en-IN" b="1" dirty="0" smtClean="0"/>
              <a:t>     673              </a:t>
            </a:r>
            <a:r>
              <a:rPr lang="en-IN" b="1" dirty="0"/>
              <a:t>709               694             </a:t>
            </a:r>
            <a:r>
              <a:rPr lang="en-IN" b="1" dirty="0" smtClean="0"/>
              <a:t>           -                        679                      </a:t>
            </a:r>
            <a:r>
              <a:rPr lang="en-IN" b="1" dirty="0"/>
              <a:t>-2,1%</a:t>
            </a:r>
            <a:endParaRPr lang="en-IN" dirty="0"/>
          </a:p>
          <a:p>
            <a:pPr>
              <a:buNone/>
            </a:pPr>
            <a:r>
              <a:rPr lang="en-IN" dirty="0"/>
              <a:t>  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Total </a:t>
            </a:r>
            <a:r>
              <a:rPr lang="en-IN" b="1" dirty="0"/>
              <a:t>Southern Hemisphere </a:t>
            </a:r>
            <a:r>
              <a:rPr lang="en-IN" b="1" dirty="0" smtClean="0"/>
              <a:t> 3329            </a:t>
            </a:r>
            <a:r>
              <a:rPr lang="en-IN" b="1" dirty="0"/>
              <a:t>4164            </a:t>
            </a:r>
            <a:r>
              <a:rPr lang="en-IN" b="1" dirty="0" smtClean="0"/>
              <a:t>  </a:t>
            </a:r>
            <a:r>
              <a:rPr lang="en-IN" b="1" dirty="0"/>
              <a:t>3635      </a:t>
            </a:r>
            <a:r>
              <a:rPr lang="en-IN" b="1" dirty="0" smtClean="0"/>
              <a:t>                -                       3503                   </a:t>
            </a:r>
            <a:r>
              <a:rPr lang="en-IN" b="1" dirty="0"/>
              <a:t>-12,7%</a:t>
            </a:r>
            <a:endParaRPr lang="en-IN" dirty="0"/>
          </a:p>
          <a:p>
            <a:pPr>
              <a:buNone/>
            </a:pPr>
            <a:r>
              <a:rPr lang="en-IN" dirty="0"/>
              <a:t> 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Note: All figures in 1000 metric </a:t>
            </a:r>
            <a:r>
              <a:rPr lang="en-US" dirty="0" err="1" smtClean="0"/>
              <a:t>tonnes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85203" y="2209539"/>
            <a:ext cx="109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Members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lgerian" pitchFamily="82" charset="0"/>
              </a:rPr>
              <a:t>Share of Southern-Hemisphere in world tomato processing</a:t>
            </a:r>
            <a:endParaRPr lang="en-IN" sz="2400" dirty="0"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537321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0032" y="6211669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World Processing Tomato Council 	        21 Oct 2011</a:t>
            </a:r>
            <a:endParaRPr lang="en-IN" b="1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18174" y="3694638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Non-Member</a:t>
            </a:r>
            <a:endParaRPr lang="en-IN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1340</TotalTime>
  <Words>1152</Words>
  <Application>Microsoft Office PowerPoint</Application>
  <PresentationFormat>On-screen Show (4:3)</PresentationFormat>
  <Paragraphs>227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Foundry</vt:lpstr>
      <vt:lpstr>Office Theme</vt:lpstr>
      <vt:lpstr>Trek</vt:lpstr>
      <vt:lpstr>Paper</vt:lpstr>
      <vt:lpstr>Flow</vt:lpstr>
      <vt:lpstr>1_Flow</vt:lpstr>
      <vt:lpstr>2_Flow</vt:lpstr>
      <vt:lpstr>PowerPoint Presentation</vt:lpstr>
      <vt:lpstr>Seminar  on</vt:lpstr>
      <vt:lpstr>contents</vt:lpstr>
      <vt:lpstr>Introduction</vt:lpstr>
      <vt:lpstr>Landmarks in Processing sectors</vt:lpstr>
      <vt:lpstr>Present Scenario </vt:lpstr>
      <vt:lpstr>Structure of Indian Food Processing Industry</vt:lpstr>
      <vt:lpstr>PowerPoint Presentation</vt:lpstr>
      <vt:lpstr>PowerPoint Presentation</vt:lpstr>
      <vt:lpstr>PowerPoint Presentation</vt:lpstr>
      <vt:lpstr>QUALITY PARAMETERS FOR tomato processing</vt:lpstr>
      <vt:lpstr>Important wild species and variety released for processing purpose</vt:lpstr>
      <vt:lpstr>Reason for Creating GM tomato</vt:lpstr>
      <vt:lpstr>GM IN TOMATO</vt:lpstr>
      <vt:lpstr>PowerPoint Presentation</vt:lpstr>
      <vt:lpstr>Standards for Tomato product by FAO</vt:lpstr>
      <vt:lpstr>Flow diagram for tomato processing</vt:lpstr>
      <vt:lpstr>PowerPoint Presentation</vt:lpstr>
      <vt:lpstr>PowerPoint Presentation</vt:lpstr>
      <vt:lpstr>Organization’s</vt:lpstr>
      <vt:lpstr>CASE  STUDy</vt:lpstr>
      <vt:lpstr>PowerPoint Presentation</vt:lpstr>
      <vt:lpstr>PowerPoint Presentation</vt:lpstr>
      <vt:lpstr>PowerPoint Presentation</vt:lpstr>
      <vt:lpstr>PowerPoint Presentation</vt:lpstr>
      <vt:lpstr>CONSTRAINTS</vt:lpstr>
      <vt:lpstr>PowerPoint Presentation</vt:lpstr>
      <vt:lpstr>PowerPoint Presentation</vt:lpstr>
      <vt:lpstr>Way-Forward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Megha</dc:creator>
  <cp:lastModifiedBy>mamaye22</cp:lastModifiedBy>
  <cp:revision>217</cp:revision>
  <dcterms:created xsi:type="dcterms:W3CDTF">2012-04-23T17:24:37Z</dcterms:created>
  <dcterms:modified xsi:type="dcterms:W3CDTF">2020-05-15T12:04:17Z</dcterms:modified>
</cp:coreProperties>
</file>