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95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96" r:id="rId26"/>
    <p:sldId id="397" r:id="rId27"/>
    <p:sldId id="360" r:id="rId28"/>
    <p:sldId id="361" r:id="rId29"/>
    <p:sldId id="362" r:id="rId30"/>
    <p:sldId id="363" r:id="rId31"/>
    <p:sldId id="364" r:id="rId32"/>
    <p:sldId id="365" r:id="rId33"/>
    <p:sldId id="367" r:id="rId34"/>
    <p:sldId id="368" r:id="rId35"/>
    <p:sldId id="369" r:id="rId36"/>
    <p:sldId id="370" r:id="rId37"/>
    <p:sldId id="399" r:id="rId38"/>
    <p:sldId id="400" r:id="rId39"/>
    <p:sldId id="401" r:id="rId40"/>
    <p:sldId id="402" r:id="rId41"/>
    <p:sldId id="403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404" r:id="rId50"/>
    <p:sldId id="307" r:id="rId51"/>
    <p:sldId id="308" r:id="rId52"/>
    <p:sldId id="371" r:id="rId53"/>
    <p:sldId id="372" r:id="rId54"/>
    <p:sldId id="309" r:id="rId55"/>
    <p:sldId id="310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73" r:id="rId65"/>
    <p:sldId id="405" r:id="rId66"/>
    <p:sldId id="374" r:id="rId67"/>
    <p:sldId id="375" r:id="rId68"/>
    <p:sldId id="376" r:id="rId69"/>
    <p:sldId id="377" r:id="rId70"/>
    <p:sldId id="393" r:id="rId71"/>
    <p:sldId id="378" r:id="rId72"/>
    <p:sldId id="379" r:id="rId73"/>
    <p:sldId id="394" r:id="rId74"/>
    <p:sldId id="380" r:id="rId75"/>
    <p:sldId id="381" r:id="rId76"/>
    <p:sldId id="382" r:id="rId77"/>
    <p:sldId id="383" r:id="rId78"/>
    <p:sldId id="406" r:id="rId79"/>
    <p:sldId id="384" r:id="rId80"/>
    <p:sldId id="385" r:id="rId81"/>
    <p:sldId id="407" r:id="rId82"/>
    <p:sldId id="386" r:id="rId83"/>
    <p:sldId id="392" r:id="rId84"/>
    <p:sldId id="387" r:id="rId85"/>
    <p:sldId id="333" r:id="rId86"/>
    <p:sldId id="334" r:id="rId87"/>
    <p:sldId id="340" r:id="rId88"/>
    <p:sldId id="335" r:id="rId89"/>
    <p:sldId id="341" r:id="rId90"/>
    <p:sldId id="336" r:id="rId91"/>
    <p:sldId id="339" r:id="rId92"/>
    <p:sldId id="337" r:id="rId93"/>
    <p:sldId id="389" r:id="rId94"/>
    <p:sldId id="343" r:id="rId95"/>
    <p:sldId id="344" r:id="rId96"/>
    <p:sldId id="345" r:id="rId97"/>
    <p:sldId id="346" r:id="rId98"/>
    <p:sldId id="347" r:id="rId99"/>
    <p:sldId id="348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107-5BDC-4437-9A97-67F53D18D37D}" type="datetimeFigureOut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0752-5FFF-4ED5-8257-A59D76D7A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Gill Sans MT" pitchFamily="34" charset="0"/>
              </a:rPr>
              <a:t>Chapter 5: Introduction to Herbicides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>
            <a:noAutofit/>
          </a:bodyPr>
          <a:lstStyle/>
          <a:p>
            <a:pPr marL="282575" marR="0" indent="-2825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5.1. Classification of herbicides 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2575" indent="-282575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A) Based on chemical nature</a:t>
            </a:r>
          </a:p>
          <a:p>
            <a:pPr marL="571500" indent="-571500" algn="just">
              <a:lnSpc>
                <a:spcPct val="150000"/>
              </a:lnSpc>
              <a:buAutoNum type="romanLcParenR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Inorganic herbicides: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 not contain carbon atoms in their molecules. May be either:</a:t>
            </a:r>
          </a:p>
          <a:p>
            <a:pPr marL="284163" marR="0" indent="-284163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Acid type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e.g.: Arsenic acid(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arsonous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acid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HAs(OH)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sulphuric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acid etc. </a:t>
            </a:r>
          </a:p>
          <a:p>
            <a:pPr marL="282575" marR="0" indent="-2825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Inorganic salts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sodium arsenate, sodium chlorate, copper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sulphate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etc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5.2. Mode of action of herbicides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398463" indent="-3984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sum total of anatomical, physiological and biochemical effects of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chemical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on the growth and development of weeds.</a:t>
            </a:r>
          </a:p>
          <a:p>
            <a:pPr marL="398463" indent="-3984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effects may be: chlorosis, defoliation, stunting, necrosis etc.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 are seven major modes of actions of herbicide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Growth regulation:</a:t>
            </a:r>
          </a:p>
          <a:p>
            <a:pPr marL="349250" indent="-34925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Disrupt hormone balance and protein synthesis and thereby cause a variety of plant growth abnormalities.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Amino acid synthesis inhibition: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Inhibit specific plant enzymes involved in the synthesis of amino acids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are readily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translocated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to areas of high metabolic activity (e.g., meristematic tissues).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bind with enzymes and result in deficiency of critical amino acids.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This leads in turn to a gradual depletion of proteins vital for normal plant growth and development.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Lipid synthesis inhibition: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Prevent the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formation of fatty acids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components essential for the production of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plant lipids. </a:t>
            </a:r>
            <a:endParaRPr lang="en-US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Lipids are vital to the integrity of cell membranes and to new plant growth.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inhibit a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single key enzyme involved in fatty acid biosynthesis.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Sethoxydim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Quizalofop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diclofop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fluazifop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Seedling growth inhibition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seedlings to develop normally in the soil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must be soil-applied.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Plants can take up these herbicides after germination until the seedling emerges from the soil. 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are active at two main sites,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shoot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and the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root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Inhibitors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Pendimethalin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trifluralin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Shoot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Alachlor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acetochlor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metolachlor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Photosynthesis inhibition: 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Photosynthesis inhibitors block the light reactions of photosynthesis.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bind to specific sites within the plant's chloroplasts and shut down the photosynthetic (food producing) process.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triazines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phenylureas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uracils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benzothiadiazoles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and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nitriles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Cell membrane disruption: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post-emergence contact herbicides.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are activated by exposure to sunlight to form oxygen compounds such as hydrogen peroxide.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These oxygen compounds destroy plant tissue by rupturing plant cell membranes.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Paraquat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Difenzoquat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Pigment inhibition: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prevent plants from forming photosynthetic pigments.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affected plant parts become white to translucent.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Clomazone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and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Pyridazinones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292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5.3. Fate of Herbicides in Soil: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All applied herbicides eventually end up in soil through: 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Drip from the sprayed vegetation 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ii)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Spray falling in spaces between weeds and crop plants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iii)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Decay of sprayed vegetation. 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 are two fates of herbicides after reaching the soil: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A) Transfer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involves division of toxicants into two parts (soil colloids and soil solution).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It also includes the movement of herbicides from the site of their application/placement to other zones in the soil.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/>
              <a:t>Transfer </a:t>
            </a:r>
            <a:r>
              <a:rPr lang="en-US" sz="2400" b="1" dirty="0"/>
              <a:t>of herbicides may be </a:t>
            </a:r>
            <a:r>
              <a:rPr lang="en-US" sz="2400" b="1" dirty="0" smtClean="0"/>
              <a:t>through</a:t>
            </a:r>
            <a:r>
              <a:rPr lang="en-US" sz="24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err="1" smtClean="0">
                <a:latin typeface="Gill Sans MT"/>
                <a:ea typeface="Times New Roman"/>
                <a:cs typeface="Times New Roman"/>
              </a:rPr>
              <a:t>i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Adsorption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Movement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iii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Plant removal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2400" b="1" dirty="0" err="1" smtClean="0">
                <a:latin typeface="Gill Sans MT"/>
                <a:ea typeface="Times New Roman"/>
                <a:cs typeface="Times New Roman"/>
              </a:rPr>
              <a:t>i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) </a:t>
            </a: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Adsorption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: accumulation of herbicide molecules and ions at specific soil colloid-water interfaces.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Thus a portion of herbicide, held by soil colloid is called </a:t>
            </a: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adsorbed 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where as present in soil solution is </a:t>
            </a: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free 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herbicide.</a:t>
            </a:r>
          </a:p>
          <a:p>
            <a:pPr>
              <a:lnSpc>
                <a:spcPct val="170000"/>
              </a:lnSpc>
              <a:buNone/>
            </a:pPr>
            <a:r>
              <a:rPr lang="en-US" sz="2600" b="1" dirty="0" smtClean="0">
                <a:latin typeface="Gill Sans MT" pitchFamily="34" charset="0"/>
              </a:rPr>
              <a:t>ii</a:t>
            </a:r>
            <a:r>
              <a:rPr lang="en-US" sz="2600" b="1" dirty="0">
                <a:latin typeface="Gill Sans MT" pitchFamily="34" charset="0"/>
              </a:rPr>
              <a:t>) </a:t>
            </a:r>
            <a:r>
              <a:rPr lang="en-US" sz="2600" b="1" dirty="0" smtClean="0">
                <a:latin typeface="Gill Sans MT" pitchFamily="34" charset="0"/>
              </a:rPr>
              <a:t>Movement: </a:t>
            </a:r>
            <a:r>
              <a:rPr lang="en-US" sz="2600" dirty="0" smtClean="0">
                <a:latin typeface="Gill Sans MT" pitchFamily="34" charset="0"/>
                <a:ea typeface="Times New Roman"/>
                <a:cs typeface="Times New Roman"/>
              </a:rPr>
              <a:t>from the site of application to other zones.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Gill Sans MT" pitchFamily="34" charset="0"/>
                <a:ea typeface="Times New Roman"/>
                <a:cs typeface="Times New Roman"/>
              </a:rPr>
              <a:t>Movement may be through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leaching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,</a:t>
            </a: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                                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Wash off and runoff</a:t>
            </a:r>
            <a:r>
              <a:rPr lang="en-US" sz="2600" dirty="0" smtClean="0">
                <a:latin typeface="Gill Sans MT"/>
                <a:ea typeface="Times New Roman"/>
                <a:cs typeface="Times New Roman"/>
              </a:rPr>
              <a:t>.</a:t>
            </a:r>
            <a:endParaRPr lang="en-US" sz="2600" b="1" dirty="0" smtClean="0">
              <a:latin typeface="Gill Sans MT"/>
              <a:ea typeface="Times New Roman"/>
              <a:cs typeface="Times New Roman"/>
            </a:endParaRP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Gill Sans MT"/>
                <a:ea typeface="Times New Roman"/>
                <a:cs typeface="Times New Roman"/>
              </a:rPr>
              <a:t>volatile movement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,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latin typeface="Gill Sans MT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atin typeface="Gill Sans MT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ii) Organic herbicides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contain carbon atoms in their molecules. They may be oils or non oils.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Oils: e.g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Diesel oil,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xylene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of aromatic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oils 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Non-oils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Majority of present day herbicides (about 150).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differ to each other in their behavior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soil, mode of action etc.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herbicides are grouped into 31 classes as aliphatic acids, amides,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benzoics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carbamates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etc.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Leaching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Downward movement in soil as solutes with soil water.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May be through diffusion or mass flow.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Volatile movement: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Changed from solid or liquid state to vapor state.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Ester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form of herbicides is more volatile than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acid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and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salts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Runoff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Removal of herbicides through heavy rains in solution form out of target area.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On erodible soils runoff may be followed by </a:t>
            </a:r>
            <a:r>
              <a:rPr lang="en-US" sz="2400" b="1" dirty="0" err="1" smtClean="0">
                <a:latin typeface="Gill Sans MT"/>
                <a:ea typeface="Times New Roman"/>
                <a:cs typeface="Times New Roman"/>
              </a:rPr>
              <a:t>washoff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MT"/>
                <a:cs typeface="Times New Roman"/>
              </a:rPr>
              <a:t>Washoff: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Movement of herbicide molecule adsorbed on soil particulate matter that is suspended in run off.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iii) Plant removal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Crops and weeds both remove a portion of herbicides from soil.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B)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Decomposition: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 process by which herbicide structures are altered either biologically or chemically.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Herbicide decomposition may be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</a:t>
            </a:r>
          </a:p>
          <a:p>
            <a:pPr marL="804863" marR="0" indent="-455613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a) Microbial decomposition</a:t>
            </a:r>
            <a:endParaRPr lang="en-US" sz="2400" b="1" dirty="0" smtClean="0">
              <a:latin typeface="Gill Sans MT"/>
              <a:ea typeface="Calibri"/>
              <a:cs typeface="Times New Roman"/>
            </a:endParaRPr>
          </a:p>
          <a:p>
            <a:pPr marL="804863" marR="0" indent="-455613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b) Chemical decomposition</a:t>
            </a:r>
            <a:endParaRPr lang="en-US" sz="2400" b="1" dirty="0" smtClean="0">
              <a:latin typeface="Gill Sans MT"/>
              <a:ea typeface="Calibri"/>
              <a:cs typeface="Times New Roman"/>
            </a:endParaRPr>
          </a:p>
          <a:p>
            <a:pPr marL="804863" marR="0" indent="-455613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c) Photo decomposition (photolysis)</a:t>
            </a:r>
          </a:p>
          <a:p>
            <a:pPr marL="804863" marR="0" indent="-45561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114300" marR="0" indent="-4572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AutoNum type="alphaLcParenR"/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Microbial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: Herbicide Molecules with -OH, -COO, -NH</a:t>
            </a:r>
            <a:r>
              <a:rPr lang="en-US" sz="2400" baseline="-25000" dirty="0" smtClean="0">
                <a:latin typeface="Gill Sans MT" pitchFamily="34" charset="0"/>
                <a:ea typeface="Times New Roman"/>
                <a:cs typeface="Times New Roman"/>
              </a:rPr>
              <a:t>2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 and –NO</a:t>
            </a:r>
            <a:r>
              <a:rPr lang="en-US" sz="2400" baseline="-25000" dirty="0" smtClean="0">
                <a:latin typeface="Gill Sans MT" pitchFamily="34" charset="0"/>
                <a:ea typeface="Times New Roman"/>
                <a:cs typeface="Times New Roman"/>
              </a:rPr>
              <a:t>2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 provide points of attack for the micro-organisms. </a:t>
            </a:r>
          </a:p>
          <a:p>
            <a:pPr marL="114300" marR="0" indent="-4572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Biodegradation may be affected by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>
                <a:latin typeface="Gill Sans MT" pitchFamily="34" charset="0"/>
              </a:rPr>
              <a:t>Soil </a:t>
            </a:r>
            <a:r>
              <a:rPr lang="en-US" sz="2400" b="1" dirty="0" smtClean="0">
                <a:latin typeface="Gill Sans MT" pitchFamily="34" charset="0"/>
              </a:rPr>
              <a:t>temperature: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(activated at 20-30 </a:t>
            </a:r>
            <a:r>
              <a:rPr lang="en-US" sz="2400" baseline="30000" dirty="0" err="1" smtClean="0">
                <a:latin typeface="Gill Sans MT" pitchFamily="34" charset="0"/>
                <a:ea typeface="Times New Roman"/>
                <a:cs typeface="Times New Roman"/>
              </a:rPr>
              <a:t>o</a:t>
            </a:r>
            <a:r>
              <a:rPr lang="en-US" sz="2400" dirty="0" err="1" smtClean="0">
                <a:latin typeface="Gill Sans MT" pitchFamily="34" charset="0"/>
                <a:ea typeface="Times New Roman"/>
                <a:cs typeface="Times New Roman"/>
              </a:rPr>
              <a:t>C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), </a:t>
            </a: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Organic matter: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 which is used as a source of energy. </a:t>
            </a:r>
          </a:p>
          <a:p>
            <a:pPr marL="0" algn="just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latin typeface="Gill Sans MT" pitchFamily="34" charset="0"/>
              </a:rPr>
              <a:t>Extenders</a:t>
            </a:r>
            <a:r>
              <a:rPr lang="en-US" sz="2400" dirty="0" smtClean="0">
                <a:latin typeface="Gill Sans MT" pitchFamily="34" charset="0"/>
              </a:rPr>
              <a:t>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extend persistence of a herbicide.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E.g. </a:t>
            </a:r>
            <a:r>
              <a:rPr lang="en-US" sz="2400" dirty="0">
                <a:latin typeface="Gill Sans MT" pitchFamily="34" charset="0"/>
              </a:rPr>
              <a:t> </a:t>
            </a:r>
            <a:r>
              <a:rPr lang="en-US" sz="2400" dirty="0" err="1" smtClean="0">
                <a:latin typeface="Gill Sans MT" pitchFamily="34" charset="0"/>
                <a:ea typeface="Times New Roman"/>
                <a:cs typeface="Times New Roman"/>
              </a:rPr>
              <a:t>Vorlex</a:t>
            </a:r>
            <a:r>
              <a:rPr lang="en-US" sz="2400" dirty="0">
                <a:latin typeface="Gill Sans MT" pitchFamily="34" charset="0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(fungicide) is extender for </a:t>
            </a:r>
            <a:r>
              <a:rPr lang="en-US" sz="2400" dirty="0" err="1" smtClean="0">
                <a:latin typeface="Gill Sans MT" pitchFamily="34" charset="0"/>
                <a:ea typeface="Times New Roman"/>
                <a:cs typeface="Times New Roman"/>
              </a:rPr>
              <a:t>linuron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.</a:t>
            </a:r>
            <a:endParaRPr lang="en-US" sz="2400" dirty="0">
              <a:latin typeface="Gill Sans M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Boron </a:t>
            </a:r>
            <a:r>
              <a:rPr lang="en-US" sz="2400" dirty="0">
                <a:latin typeface="Gill Sans MT" pitchFamily="34" charset="0"/>
              </a:rPr>
              <a:t>is an extender for 2, 4-D,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 </a:t>
            </a:r>
            <a:endParaRPr lang="en-US" sz="2400" dirty="0" smtClean="0">
              <a:latin typeface="Gill Sans MT" pitchFamily="34" charset="0"/>
              <a:ea typeface="Calibri"/>
              <a:cs typeface="Times New Roman"/>
            </a:endParaRPr>
          </a:p>
          <a:p>
            <a:pPr marL="114300" indent="-4572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sz="2400" dirty="0" smtClean="0">
              <a:latin typeface="Gill Sans MT"/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b) Chemical decomposition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Reaction with different elements in the soil.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Begins as soon as a herbicide is placed in soil.</a:t>
            </a:r>
          </a:p>
          <a:p>
            <a:pPr>
              <a:lnSpc>
                <a:spcPct val="20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c) Photodecomposition (Photolysis):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Decomposition under the direct effect of solar radiation.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1722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herbicide persistence in soil: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approaches to reduce herbicide residues in soil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and direct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dose of herbicide is reduced without losing its weed control effects. This can be achieved by: 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chemical activators and surfactants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most appropriate time and method of application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stimulation of crops to smother weeds 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Supplementing herbicidal control with tillage</a:t>
            </a:r>
          </a:p>
          <a:p>
            <a:pPr algn="just">
              <a:lnSpc>
                <a:spcPct val="16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975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method involves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approach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than the other types of structure.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mobility approach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approach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Herbicidal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triazines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degraded faster when soil pH is lowered by application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sulphur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approach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Adsorbents and antidotes can be used to protect crops residues.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 approach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sugarcane, maize and sorghum are good trap crops for residues of atrazine </a:t>
            </a:r>
          </a:p>
        </p:txBody>
      </p:sp>
    </p:spTree>
    <p:extLst>
      <p:ext uri="{BB962C8B-B14F-4D97-AF65-F5344CB8AC3E}">
        <p14:creationId xmlns:p14="http://schemas.microsoft.com/office/powerpoint/2010/main" val="16698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itchFamily="34" charset="0"/>
              </a:rPr>
              <a:t>Chapter 5: Introduction to Herbicides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Herbicide selectivity:</a:t>
            </a:r>
          </a:p>
          <a:p>
            <a:pPr marL="233363" indent="-233363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More toxicant reaches the site of action inside the target plants (weeds) than in the non-target species (crops).</a:t>
            </a:r>
          </a:p>
          <a:p>
            <a:pPr marL="233363" indent="-233363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This may be due to: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buFont typeface="+mj-lt"/>
              <a:buAutoNum type="romanU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Differential absorption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buFont typeface="+mj-lt"/>
              <a:buAutoNum type="romanU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Differential translocation </a:t>
            </a:r>
          </a:p>
          <a:p>
            <a:pPr marL="514350" indent="-514350" algn="just">
              <a:lnSpc>
                <a:spcPct val="150000"/>
              </a:lnSpc>
              <a:spcBef>
                <a:spcPts val="1200"/>
              </a:spcBef>
              <a:buFont typeface="+mj-lt"/>
              <a:buAutoNum type="romanU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Differential deactivation of applied herbicide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233363" indent="-233363" algn="just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I) Differential absorption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It </a:t>
            </a:r>
            <a:r>
              <a:rPr lang="en-US" sz="2400" dirty="0">
                <a:latin typeface="Gill Sans MT" pitchFamily="34" charset="0"/>
              </a:rPr>
              <a:t>may occur due to many reasons</a:t>
            </a:r>
            <a:r>
              <a:rPr lang="en-US" sz="2400" dirty="0" smtClean="0">
                <a:latin typeface="Gill Sans MT" pitchFamily="34" charset="0"/>
              </a:rPr>
              <a:t>:</a:t>
            </a:r>
          </a:p>
          <a:p>
            <a:pPr marL="400050" lvl="1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Differences in morphology </a:t>
            </a:r>
          </a:p>
          <a:p>
            <a:pPr marL="400050" lvl="1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Differences in growth habit,</a:t>
            </a:r>
          </a:p>
          <a:p>
            <a:pPr marL="400050" lvl="1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Use of adsorbents and antidotes </a:t>
            </a:r>
          </a:p>
          <a:p>
            <a:pPr marL="400050" lvl="1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Granular formulation of herbicides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sz="2400" dirty="0">
              <a:latin typeface="Gill Sans MT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Differences in morphology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Certain plant morphology may allow limited retention of aqueous sprays of herbicides on their foliage. Like;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Narrow upright leaves,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Corrugated or finely ridged leaf surfaces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Waxy surfaces,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Pubescent leaves.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>
            <a:normAutofit/>
          </a:bodyPr>
          <a:lstStyle/>
          <a:p>
            <a:pPr marL="398463" marR="0" indent="-398463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B) Based on methods of application:</a:t>
            </a:r>
          </a:p>
          <a:p>
            <a:pPr marL="398463" indent="-398463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Soil-Active Herbicide: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applied primarily to the soil rather than to the vegetation.</a:t>
            </a:r>
          </a:p>
          <a:p>
            <a:pPr marL="398463" indent="-398463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ii) Foliage-Active Herbicides: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applied to weeds after their emergence from the soil.</a:t>
            </a:r>
          </a:p>
          <a:p>
            <a:pPr marL="398463" indent="-3984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 may be some herbicides that are both soil-active and foliage-active, for example, 2,4-D,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picloram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and atrazine.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1200"/>
              </a:spcBef>
              <a:buNone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marL="349250" indent="-349250">
              <a:lnSpc>
                <a:spcPct val="150000"/>
              </a:lnSpc>
              <a:buNone/>
            </a:pPr>
            <a:r>
              <a:rPr lang="en-US" sz="2600" b="1" dirty="0" smtClean="0">
                <a:latin typeface="Gill Sans MT" pitchFamily="34" charset="0"/>
              </a:rPr>
              <a:t>Differences </a:t>
            </a:r>
            <a:r>
              <a:rPr lang="en-US" sz="2600" b="1" dirty="0">
                <a:latin typeface="Gill Sans MT" pitchFamily="34" charset="0"/>
              </a:rPr>
              <a:t>in growth </a:t>
            </a:r>
            <a:r>
              <a:rPr lang="en-US" sz="2600" b="1" dirty="0" smtClean="0">
                <a:latin typeface="Gill Sans MT" pitchFamily="34" charset="0"/>
              </a:rPr>
              <a:t>habit:</a:t>
            </a:r>
            <a:endParaRPr lang="en-US" sz="2600" b="1" dirty="0" smtClean="0">
              <a:solidFill>
                <a:srgbClr val="000000"/>
              </a:solidFill>
              <a:latin typeface="Gill Sans MT" pitchFamily="34" charset="0"/>
              <a:ea typeface="Calibri"/>
              <a:cs typeface="Times New Roman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600" b="1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Times New Roman"/>
              </a:rPr>
              <a:t>Differences in shoot growth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Times New Roman"/>
              </a:rPr>
              <a:t>:</a:t>
            </a:r>
          </a:p>
          <a:p>
            <a:pPr marL="349250" indent="-349250">
              <a:lnSpc>
                <a:spcPct val="15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Times New Roman"/>
              </a:rPr>
              <a:t>When crop rows have a clear advantage in height over the inter row weeds.</a:t>
            </a:r>
          </a:p>
          <a:p>
            <a:pPr marL="749300" lvl="1" indent="-349250">
              <a:lnSpc>
                <a:spcPct val="1500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Times New Roman"/>
              </a:rPr>
              <a:t>Directed spraying </a:t>
            </a:r>
            <a:r>
              <a:rPr lang="en-US" sz="260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Times New Roman"/>
              </a:rPr>
              <a:t>of herbicides is a common method</a:t>
            </a: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</a:pPr>
            <a:r>
              <a:rPr lang="en-US" sz="2600" dirty="0" smtClean="0">
                <a:latin typeface="Gill Sans MT" pitchFamily="34" charset="0"/>
                <a:ea typeface="Times New Roman"/>
                <a:cs typeface="Times New Roman"/>
              </a:rPr>
              <a:t>In slow germinating crops, weeds emerge before crop emergence; </a:t>
            </a:r>
          </a:p>
          <a:p>
            <a:pPr marL="749300" lvl="1" indent="-349250" algn="just">
              <a:lnSpc>
                <a:spcPct val="150000"/>
              </a:lnSpc>
              <a:spcBef>
                <a:spcPts val="1200"/>
              </a:spcBef>
            </a:pPr>
            <a:r>
              <a:rPr lang="en-US" sz="2600" dirty="0" smtClean="0">
                <a:latin typeface="Gill Sans MT" pitchFamily="34" charset="0"/>
                <a:ea typeface="Times New Roman"/>
                <a:cs typeface="Times New Roman"/>
              </a:rPr>
              <a:t>by spraying a contact herbicide before more than 10% of the crop is emerged.</a:t>
            </a:r>
            <a:endParaRPr lang="en-US" sz="2600" dirty="0" smtClean="0">
              <a:latin typeface="Gill Sans MT" pitchFamily="34" charset="0"/>
              <a:ea typeface="Calibri"/>
              <a:cs typeface="Times New Roman"/>
            </a:endParaRPr>
          </a:p>
          <a:p>
            <a:pPr marL="349250" indent="-349250"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  <a:latin typeface="Gill Sans MT"/>
              <a:ea typeface="Calibri"/>
              <a:cs typeface="Times New Roman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ii) Differences in root growth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Weed seeds germinate from top 1.25 to 1.5 cm of soil.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Most of the crop seeds are planted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5 to 7.5 cm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deep.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After the herbicide is applied: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Soil moisture conditions are suitable to leach it to about 2.5 to 3.0 cm soil depth.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Therefore, herbicide absorption will be by germinating weeds.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 principle of selectivity for most pre emergence herbicides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816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Use of adsorbents and </a:t>
            </a:r>
            <a:r>
              <a:rPr lang="en-US" sz="2400" b="1" dirty="0" err="1" smtClean="0">
                <a:latin typeface="Gill Sans MT"/>
                <a:ea typeface="Times New Roman"/>
                <a:cs typeface="Times New Roman"/>
              </a:rPr>
              <a:t>safeners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:</a:t>
            </a:r>
          </a:p>
          <a:p>
            <a:pPr marL="349250" marR="0" indent="-34925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Adsorbents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materials having ability to adsorb herbicides which are placed near crop seed. </a:t>
            </a:r>
          </a:p>
          <a:p>
            <a:pPr marL="349250" marR="0" indent="-34925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Achieved by surrounding the germinating crop seed by a layer of adsorbents.</a:t>
            </a:r>
          </a:p>
          <a:p>
            <a:pPr marL="349250" lvl="0" indent="-349250"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Safeners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 (Antidotes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): chemicals which antagonize </a:t>
            </a:r>
            <a:r>
              <a:rPr lang="en-US" sz="2400" dirty="0" err="1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phytotoxicity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 of specific herbicides.</a:t>
            </a:r>
          </a:p>
          <a:p>
            <a:pPr marL="349250" lvl="0" indent="-34925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Gill Sans MT" pitchFamily="34" charset="0"/>
              </a:rPr>
              <a:t>Safeners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 prove successful 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against herbicides which </a:t>
            </a: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</a:rPr>
              <a:t>inhibit cell division.</a:t>
            </a:r>
          </a:p>
          <a:p>
            <a:pPr marL="349250" indent="-349250">
              <a:lnSpc>
                <a:spcPct val="160000"/>
              </a:lnSpc>
              <a:spcBef>
                <a:spcPts val="0"/>
              </a:spcBef>
            </a:pPr>
            <a:endParaRPr lang="en-US" sz="2400" dirty="0"/>
          </a:p>
          <a:p>
            <a:pPr marL="349250" indent="-349250">
              <a:lnSpc>
                <a:spcPct val="150000"/>
              </a:lnSpc>
              <a:spcBef>
                <a:spcPts val="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>
            <a:noAutofit/>
          </a:bodyPr>
          <a:lstStyle/>
          <a:p>
            <a:pPr marL="398463" indent="-398463">
              <a:lnSpc>
                <a:spcPct val="16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Granular formulations:</a:t>
            </a:r>
          </a:p>
          <a:p>
            <a:pPr marL="398463" indent="-398463">
              <a:lnSpc>
                <a:spcPct val="16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Granules filter through the crop foliage, leaving little herbicide for absorption.</a:t>
            </a:r>
          </a:p>
          <a:p>
            <a:pPr marL="398463" indent="-398463">
              <a:lnSpc>
                <a:spcPct val="16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The granules settle on the moist surface where germinating weeds absorb the herbicide.</a:t>
            </a:r>
          </a:p>
          <a:p>
            <a:pPr marL="398463" marR="0" indent="-398463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II) Differential translocation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the rate of translocation of herbicides varies depending on plant species.</a:t>
            </a:r>
          </a:p>
          <a:p>
            <a:pPr marL="398463" marR="0" indent="-398463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The more toxicant translocated, the more damage occurs.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III) Differential rates of deactivation:</a:t>
            </a: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Deactivation may result from processes of:</a:t>
            </a:r>
          </a:p>
          <a:p>
            <a:pPr marL="457200" indent="-4572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Metabolism</a:t>
            </a:r>
          </a:p>
          <a:p>
            <a:pPr marL="457200" indent="-4572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Reverse metabolism</a:t>
            </a:r>
          </a:p>
          <a:p>
            <a:pPr marL="457200" indent="-4572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Conjugation.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 tolerant plant species deactivates the herbicide molecule (ion) rapidly where as susceptible species slowly.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 algn="just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50" indent="-349250"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Metabolism: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change of molecular structures of the applied herbicide inside the plant to yield a </a:t>
            </a:r>
            <a:r>
              <a:rPr lang="en-US" sz="2400" u="sng" dirty="0" smtClean="0">
                <a:latin typeface="Gill Sans MT"/>
                <a:ea typeface="Times New Roman"/>
                <a:cs typeface="Times New Roman"/>
              </a:rPr>
              <a:t>non- </a:t>
            </a:r>
            <a:r>
              <a:rPr lang="en-US" sz="2400" u="sng" dirty="0" err="1" smtClean="0">
                <a:latin typeface="Gill Sans MT"/>
                <a:ea typeface="Times New Roman"/>
                <a:cs typeface="Times New Roman"/>
              </a:rPr>
              <a:t>phytotoxic</a:t>
            </a:r>
            <a:r>
              <a:rPr lang="en-US" sz="2400" u="sng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product.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smtClean="0">
                <a:latin typeface="Gill Sans MT"/>
                <a:ea typeface="Times New Roman"/>
                <a:cs typeface="Times New Roman"/>
              </a:rPr>
              <a:t>Eg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. </a:t>
            </a:r>
            <a:r>
              <a:rPr lang="en-US" sz="2400" i="1" dirty="0" err="1" smtClean="0">
                <a:latin typeface="Gill Sans MT"/>
                <a:ea typeface="Times New Roman"/>
                <a:cs typeface="Times New Roman"/>
              </a:rPr>
              <a:t>Ribes</a:t>
            </a:r>
            <a:r>
              <a:rPr lang="en-US" sz="2400" i="1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Gill Sans MT"/>
                <a:ea typeface="Times New Roman"/>
                <a:cs typeface="Times New Roman"/>
              </a:rPr>
              <a:t>nigrum</a:t>
            </a:r>
            <a:r>
              <a:rPr lang="en-US" sz="2400" i="1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is susceptible to 2,4-D. (It metabolizes 2% of applied herbicide in 96 hours). 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Whereas </a:t>
            </a:r>
            <a:r>
              <a:rPr lang="en-US" sz="2400" i="1" dirty="0" err="1" smtClean="0">
                <a:latin typeface="Gill Sans MT"/>
                <a:ea typeface="Times New Roman"/>
                <a:cs typeface="Times New Roman"/>
              </a:rPr>
              <a:t>Ribes</a:t>
            </a:r>
            <a:r>
              <a:rPr lang="en-US" sz="2400" i="1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Gill Sans MT"/>
                <a:ea typeface="Times New Roman"/>
                <a:cs typeface="Times New Roman"/>
              </a:rPr>
              <a:t>sativum</a:t>
            </a:r>
            <a:r>
              <a:rPr lang="en-US" sz="2400" i="1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is tolerant to 2,4-D (metabolizes 50% of applied herbicide within 96 hours).</a:t>
            </a:r>
          </a:p>
          <a:p>
            <a:pPr marL="349250" marR="0" indent="-3492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410200"/>
          </a:xfrm>
        </p:spPr>
        <p:txBody>
          <a:bodyPr>
            <a:normAutofit fontScale="25000" lnSpcReduction="20000"/>
          </a:bodyPr>
          <a:lstStyle/>
          <a:p>
            <a:pPr marR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9600" b="1" dirty="0" smtClean="0">
                <a:latin typeface="Gill Sans MT" pitchFamily="34" charset="0"/>
                <a:ea typeface="Times New Roman"/>
                <a:cs typeface="Times New Roman"/>
              </a:rPr>
              <a:t>Reverse metabolism</a:t>
            </a: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: </a:t>
            </a:r>
          </a:p>
          <a:p>
            <a:pPr marR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Change from inactive (less </a:t>
            </a:r>
            <a:r>
              <a:rPr lang="en-US" sz="9600" dirty="0" err="1" smtClean="0">
                <a:latin typeface="Gill Sans MT" pitchFamily="34" charset="0"/>
                <a:ea typeface="Times New Roman"/>
                <a:cs typeface="Times New Roman"/>
              </a:rPr>
              <a:t>phytotoxic</a:t>
            </a: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) parent compounds into active (more </a:t>
            </a:r>
            <a:r>
              <a:rPr lang="en-US" sz="9600" dirty="0" err="1" smtClean="0">
                <a:latin typeface="Gill Sans MT" pitchFamily="34" charset="0"/>
                <a:ea typeface="Times New Roman"/>
                <a:cs typeface="Times New Roman"/>
              </a:rPr>
              <a:t>phytotoxic</a:t>
            </a: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) intermediate ones. </a:t>
            </a:r>
            <a:endParaRPr lang="en-US" sz="9600" dirty="0" smtClean="0">
              <a:latin typeface="Gill Sans MT" pitchFamily="34" charset="0"/>
              <a:ea typeface="Calibri"/>
              <a:cs typeface="Times New Roman"/>
            </a:endParaRPr>
          </a:p>
          <a:p>
            <a:pPr algn="just">
              <a:lnSpc>
                <a:spcPct val="160000"/>
              </a:lnSpc>
            </a:pP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It is an enzymatic beta oxidation process</a:t>
            </a:r>
          </a:p>
          <a:p>
            <a:pPr marR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It occurs in many leguminous plants like pea, bean and some clovers. </a:t>
            </a:r>
          </a:p>
          <a:p>
            <a:pPr marL="398463" marR="0" indent="-39846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latin typeface="Gill Sans MT" pitchFamily="34" charset="0"/>
                <a:ea typeface="Times New Roman"/>
                <a:cs typeface="Times New Roman"/>
              </a:rPr>
              <a:t>Conjugation</a:t>
            </a: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: </a:t>
            </a:r>
          </a:p>
          <a:p>
            <a:pPr marL="398463" marR="0" indent="-39846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Coupling of intact herbicide molecules with some plant cell constituents in living plants.</a:t>
            </a:r>
            <a:endParaRPr lang="en-US" sz="9600" dirty="0" smtClean="0">
              <a:latin typeface="Gill Sans MT" pitchFamily="34" charset="0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They conjugate it with glucose and form </a:t>
            </a:r>
            <a:r>
              <a:rPr lang="en-US" sz="9600" dirty="0" err="1" smtClean="0">
                <a:latin typeface="Gill Sans MT" pitchFamily="34" charset="0"/>
                <a:ea typeface="Times New Roman"/>
                <a:cs typeface="Times New Roman"/>
              </a:rPr>
              <a:t>glucoside</a:t>
            </a:r>
            <a:r>
              <a:rPr lang="en-US" sz="9600" dirty="0" smtClean="0">
                <a:latin typeface="Gill Sans MT" pitchFamily="34" charset="0"/>
                <a:ea typeface="Times New Roman"/>
                <a:cs typeface="Times New Roman"/>
              </a:rPr>
              <a:t>.</a:t>
            </a:r>
            <a:endParaRPr lang="en-US" sz="9600" dirty="0" smtClean="0">
              <a:latin typeface="Gill Sans MT" pitchFamily="34" charset="0"/>
            </a:endParaRPr>
          </a:p>
          <a:p>
            <a:pPr marR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400" dirty="0" smtClean="0">
              <a:latin typeface="Gill Sans MT" pitchFamily="34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715000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5.4. </a:t>
            </a:r>
            <a:r>
              <a:rPr lang="en-US" sz="2400" b="1" dirty="0" smtClean="0"/>
              <a:t>Herbicide formulation and application</a:t>
            </a:r>
            <a:endParaRPr lang="en-US" sz="2400" b="1" dirty="0" smtClean="0">
              <a:latin typeface="Gill Sans MT"/>
              <a:ea typeface="Times New Roman"/>
              <a:cs typeface="Times New Roman"/>
            </a:endParaRPr>
          </a:p>
          <a:p>
            <a:pPr marL="233363" indent="-233363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Nomenclature </a:t>
            </a:r>
          </a:p>
          <a:p>
            <a:pPr marL="633413" lvl="1" indent="-233363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Any recommended herbicide is known by three names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633413" lvl="1" indent="-233363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Common name: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which is technically accepted abbreviation of its chemical name  E.g.: Common name: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2,4 –D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633413" lvl="1" indent="-233363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Chemical name: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is full molecular structure; 2, 4-dichlorophenoxy acetic acid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633413" lvl="1" indent="-233363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Trade name: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is formulation for the consumers by the company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400050"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E.g.: Trade name: </a:t>
            </a:r>
            <a:r>
              <a:rPr lang="en-US" sz="2400" dirty="0" err="1" smtClean="0">
                <a:latin typeface="Gill Sans MT"/>
                <a:ea typeface="Times New Roman"/>
                <a:cs typeface="Times New Roman"/>
              </a:rPr>
              <a:t>Knok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weed, Weed kill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233363" indent="-233363">
              <a:lnSpc>
                <a:spcPct val="150000"/>
              </a:lnSpc>
              <a:spcBef>
                <a:spcPts val="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233363" indent="-233363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Herbicide formulation:</a:t>
            </a:r>
          </a:p>
          <a:p>
            <a:pPr marL="349250" indent="-349250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Definition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blending of toxicants (active ingredient) with adjuvants to make suitable and safe for field use.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Active ingredients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are the toxic substances that have a herbicidal effect on the target vegetation.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Adjuvants: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Materials or chemicals which are added to herbicides in order to improve herbicidal effects.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Kinds of adjuvants may be solvents, </a:t>
            </a:r>
            <a:r>
              <a:rPr lang="en-US" sz="2400" dirty="0" err="1" smtClean="0">
                <a:latin typeface="Gill Sans MT"/>
                <a:ea typeface="Times New Roman"/>
                <a:cs typeface="Times New Roman"/>
              </a:rPr>
              <a:t>humicants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, surfactants, antifoaming agents, stickers, stabilizers, etc. 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349250" indent="-349250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Gill Sans MT"/>
              <a:ea typeface="Times New Roman"/>
              <a:cs typeface="Times New Roman"/>
            </a:endParaRPr>
          </a:p>
          <a:p>
            <a:pPr marL="349250" indent="-349250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Gill Sans MT"/>
              <a:ea typeface="Times New Roman"/>
              <a:cs typeface="Times New Roman"/>
            </a:endParaRPr>
          </a:p>
          <a:p>
            <a:pPr marL="349250" indent="-349250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Autofit/>
          </a:bodyPr>
          <a:lstStyle/>
          <a:p>
            <a:pPr marL="282575" marR="0" indent="-2825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Uses of adjuvants: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282575" marR="0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To improve the selectivity to non target plants. </a:t>
            </a:r>
          </a:p>
          <a:p>
            <a:pPr marL="282575" marR="0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To render herbicide safer to user. </a:t>
            </a:r>
          </a:p>
          <a:p>
            <a:pPr marL="282575" marR="0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To prolong shelf life of herbicide concentration. </a:t>
            </a:r>
          </a:p>
          <a:p>
            <a:pPr marL="282575" marR="0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To reduce drift hazards.</a:t>
            </a:r>
          </a:p>
          <a:p>
            <a:pPr marL="282575" indent="-282575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Some of the forms of herbicide formulation include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(reading Assignmen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 )</a:t>
            </a:r>
          </a:p>
          <a:p>
            <a:pPr marL="282575" indent="-282575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Emulsifiable Concentrates (EC), </a:t>
            </a:r>
            <a:r>
              <a:rPr lang="en-US" sz="2400" dirty="0" smtClean="0">
                <a:latin typeface="Gill Sans MT" pitchFamily="34" charset="0"/>
              </a:rPr>
              <a:t>Soluble granules (SG),</a:t>
            </a:r>
            <a:endParaRPr lang="en-US" sz="2400" dirty="0" smtClean="0">
              <a:latin typeface="Gill Sans MT" pitchFamily="34" charset="0"/>
              <a:ea typeface="Times New Roman"/>
              <a:cs typeface="Times New Roman"/>
            </a:endParaRPr>
          </a:p>
          <a:p>
            <a:pPr marL="282575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Soluble liquids (SL), Soluble powder (SP)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and Granules (G)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etc..</a:t>
            </a:r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129937"/>
            <a:ext cx="8229600" cy="5029200"/>
          </a:xfrm>
        </p:spPr>
        <p:txBody>
          <a:bodyPr/>
          <a:lstStyle/>
          <a:p>
            <a:pPr marL="515938" marR="0" indent="-515938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C) Based on time of application:</a:t>
            </a:r>
          </a:p>
          <a:p>
            <a:pPr marL="515938" indent="-515938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Pre-plant: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applied any time before the crop is planted.</a:t>
            </a:r>
          </a:p>
          <a:p>
            <a:pPr marL="515938" indent="-515938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Bef>
                <a:spcPts val="1200"/>
              </a:spcBef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5" y="3048000"/>
            <a:ext cx="4932152" cy="356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18" y="2743200"/>
            <a:ext cx="4986554" cy="372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282575" marR="0" indent="-2825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Emulsifiable Concentrates (EC)</a:t>
            </a: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  <a:ea typeface="Times New Roman"/>
                <a:cs typeface="Times New Roman"/>
              </a:rPr>
              <a:t>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An emulsifying agent that is added for uniform distribution of chemicals in water. </a:t>
            </a:r>
          </a:p>
          <a:p>
            <a:pPr marL="282575" indent="-282575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err="1" smtClean="0">
                <a:latin typeface="Gill Sans MT" pitchFamily="34" charset="0"/>
                <a:ea typeface="Times New Roman"/>
                <a:cs typeface="Times New Roman"/>
              </a:rPr>
              <a:t>Eg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: 2,4-D-Ester,</a:t>
            </a:r>
          </a:p>
          <a:p>
            <a:pPr marL="282575" indent="-282575" algn="just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latin typeface="Gill Sans MT" pitchFamily="34" charset="0"/>
              </a:rPr>
              <a:t>Soluble granules (SG)</a:t>
            </a: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dry and larger particle size than soluble powder.</a:t>
            </a:r>
          </a:p>
          <a:p>
            <a:pPr marL="282575" indent="-282575" algn="just"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latin typeface="Gill Sans MT" pitchFamily="34" charset="0"/>
              </a:rPr>
              <a:t> </a:t>
            </a:r>
            <a:r>
              <a:rPr lang="en-US" sz="2400" b="1" dirty="0">
                <a:latin typeface="Gill Sans MT" pitchFamily="34" charset="0"/>
              </a:rPr>
              <a:t>Soluble powder (SP): </a:t>
            </a:r>
            <a:r>
              <a:rPr lang="en-US" sz="2400" dirty="0">
                <a:latin typeface="Gill Sans MT" pitchFamily="34" charset="0"/>
              </a:rPr>
              <a:t>formulated as fine a particle (powder) that dissolve and form a true solution when mixed with water.</a:t>
            </a:r>
          </a:p>
          <a:p>
            <a:pPr marL="282575" indent="-282575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latin typeface="Gill Sans MT" pitchFamily="34" charset="0"/>
              <a:ea typeface="Times New Roman"/>
              <a:cs typeface="Times New Roman"/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2575" indent="-282575" algn="just">
              <a:lnSpc>
                <a:spcPct val="170000"/>
              </a:lnSpc>
              <a:spcBef>
                <a:spcPts val="1200"/>
              </a:spcBef>
            </a:pPr>
            <a:r>
              <a:rPr lang="en-US" sz="3100" b="1" dirty="0" smtClean="0">
                <a:latin typeface="Gill Sans MT" pitchFamily="34" charset="0"/>
                <a:ea typeface="Times New Roman"/>
                <a:cs typeface="Times New Roman"/>
              </a:rPr>
              <a:t>Granules (G)</a:t>
            </a:r>
            <a:r>
              <a:rPr lang="en-US" sz="3100" dirty="0" smtClean="0">
                <a:latin typeface="Gill Sans MT" pitchFamily="34" charset="0"/>
                <a:ea typeface="Times New Roman"/>
                <a:cs typeface="Times New Roman"/>
              </a:rPr>
              <a:t>:made by loading the toxicant on some dry, inert material. </a:t>
            </a:r>
          </a:p>
          <a:p>
            <a:pPr marL="282575" indent="-282575" algn="just">
              <a:lnSpc>
                <a:spcPct val="170000"/>
              </a:lnSpc>
              <a:spcBef>
                <a:spcPts val="1200"/>
              </a:spcBef>
            </a:pPr>
            <a:r>
              <a:rPr lang="en-US" sz="3100" dirty="0" smtClean="0">
                <a:latin typeface="Gill Sans MT" pitchFamily="34" charset="0"/>
                <a:ea typeface="Times New Roman"/>
                <a:cs typeface="Times New Roman"/>
              </a:rPr>
              <a:t>Granules vary in size from 0.04 mm to 1.0 mm in diameter. </a:t>
            </a:r>
            <a:endParaRPr lang="en-US" sz="3100" dirty="0" smtClean="0">
              <a:latin typeface="Gill Sans MT" pitchFamily="34" charset="0"/>
              <a:ea typeface="Calibri"/>
              <a:cs typeface="Times New Roman"/>
            </a:endParaRPr>
          </a:p>
          <a:p>
            <a:pPr marL="282575" indent="-282575" algn="just">
              <a:lnSpc>
                <a:spcPct val="170000"/>
              </a:lnSpc>
              <a:spcBef>
                <a:spcPts val="1200"/>
              </a:spcBef>
            </a:pPr>
            <a:r>
              <a:rPr lang="en-US" sz="3100" dirty="0" smtClean="0">
                <a:latin typeface="Gill Sans MT" pitchFamily="34" charset="0"/>
                <a:ea typeface="Calibri"/>
                <a:cs typeface="Times New Roman"/>
              </a:rPr>
              <a:t> </a:t>
            </a:r>
            <a:r>
              <a:rPr lang="en-US" sz="3100" dirty="0" err="1" smtClean="0">
                <a:latin typeface="Gill Sans MT" pitchFamily="34" charset="0"/>
              </a:rPr>
              <a:t>Eg</a:t>
            </a:r>
            <a:r>
              <a:rPr lang="en-US" sz="3100" dirty="0" smtClean="0">
                <a:latin typeface="Gill Sans MT" pitchFamily="34" charset="0"/>
              </a:rPr>
              <a:t>: </a:t>
            </a:r>
            <a:r>
              <a:rPr lang="en-US" sz="3100" dirty="0" err="1" smtClean="0">
                <a:latin typeface="Gill Sans MT" pitchFamily="34" charset="0"/>
              </a:rPr>
              <a:t>Butachlor</a:t>
            </a:r>
            <a:r>
              <a:rPr lang="en-US" sz="3100" dirty="0" smtClean="0">
                <a:latin typeface="Gill Sans MT" pitchFamily="34" charset="0"/>
              </a:rPr>
              <a:t>, 2,4-D</a:t>
            </a:r>
          </a:p>
          <a:p>
            <a:pPr marL="282575" indent="-282575" algn="just">
              <a:lnSpc>
                <a:spcPct val="170000"/>
              </a:lnSpc>
              <a:spcBef>
                <a:spcPts val="1200"/>
              </a:spcBef>
            </a:pPr>
            <a:r>
              <a:rPr lang="en-US" sz="3100" dirty="0" smtClean="0">
                <a:latin typeface="Gill Sans MT" pitchFamily="34" charset="0"/>
                <a:ea typeface="Times New Roman"/>
                <a:cs typeface="Times New Roman"/>
              </a:rPr>
              <a:t>Herbicides are not used in dust forms for fear of their drift hazards</a:t>
            </a:r>
            <a:endParaRPr lang="en-US" sz="3100" dirty="0" smtClean="0">
              <a:latin typeface="Gill Sans MT" pitchFamily="34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562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5.5. Method and time of herbicide application:</a:t>
            </a:r>
          </a:p>
          <a:p>
            <a:pPr marL="0" marR="0" algn="just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1) Methods of herbicide application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</a:t>
            </a:r>
          </a:p>
          <a:p>
            <a:pPr marL="282575" indent="-282575" algn="just">
              <a:lnSpc>
                <a:spcPct val="16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A) Soil application methods: </a:t>
            </a:r>
          </a:p>
          <a:p>
            <a:pPr marL="282575" indent="-282575" algn="just">
              <a:lnSpc>
                <a:spcPct val="16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Soil application methods include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:</a:t>
            </a:r>
          </a:p>
          <a:p>
            <a:pPr marL="282575" indent="-282575" algn="just">
              <a:lnSpc>
                <a:spcPct val="160000"/>
              </a:lnSpc>
              <a:spcBef>
                <a:spcPts val="1200"/>
              </a:spcBef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Surface application, subsurface layering, band application, soil fumigation and </a:t>
            </a:r>
            <a:r>
              <a:rPr lang="en-US" sz="2400" dirty="0" err="1" smtClean="0">
                <a:latin typeface="Gill Sans MT"/>
                <a:ea typeface="Calibri"/>
                <a:cs typeface="Times New Roman"/>
              </a:rPr>
              <a:t>herbigation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b="1" dirty="0" smtClean="0">
              <a:latin typeface="Gill Sans MT"/>
              <a:ea typeface="Times New Roman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err="1" smtClean="0">
                <a:latin typeface="Gill Sans MT" pitchFamily="34" charset="0"/>
                <a:ea typeface="Times New Roman"/>
                <a:cs typeface="Times New Roman"/>
              </a:rPr>
              <a:t>i</a:t>
            </a: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) Surface application: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applied uniformly on the surface of the soil either by spraying or by broadcasting.</a:t>
            </a:r>
            <a:endParaRPr lang="en-US" sz="2400" b="1" dirty="0" smtClean="0">
              <a:latin typeface="Gill Sans MT" pitchFamily="34" charset="0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They may be either left undisturbed or incorporated into the soil physically.</a:t>
            </a:r>
            <a:endParaRPr lang="en-US" sz="2400" b="1" dirty="0" smtClean="0">
              <a:latin typeface="Gill Sans MT" pitchFamily="34" charset="0"/>
              <a:ea typeface="Times New Roman"/>
              <a:cs typeface="Times New Roman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ii) Sub-Surface Layering: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It is the application of a herbicide in about 7-10 cm below the soil surface.</a:t>
            </a:r>
          </a:p>
          <a:p>
            <a:pPr marL="349250" marR="0" indent="-3492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iii) </a:t>
            </a:r>
            <a:r>
              <a:rPr lang="en-US" sz="2400" b="1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Herbigation: </a:t>
            </a:r>
            <a:r>
              <a:rPr lang="en-US" sz="2400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Application of herbicides with irrigation water both by surface and sprinkler systems.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latin typeface="Gill Sans MT" pitchFamily="34" charset="0"/>
              <a:ea typeface="Times New Roman"/>
              <a:cs typeface="Times New Roman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Gill Sans MT" pitchFamily="34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Gill Sans MT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iv) Band application: </a:t>
            </a:r>
            <a:r>
              <a:rPr lang="en-US" sz="2600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application to a restricted band along the crop rows, leaving an untreated band in the inter-rows.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It is primarily a </a:t>
            </a:r>
            <a:r>
              <a:rPr lang="en-US" sz="2600" b="1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cost saving device </a:t>
            </a:r>
            <a:r>
              <a:rPr lang="en-US" sz="2600" dirty="0" smtClean="0">
                <a:solidFill>
                  <a:srgbClr val="000000"/>
                </a:solidFill>
                <a:latin typeface="Gill Sans MT"/>
                <a:ea typeface="Calibri"/>
                <a:cs typeface="Times New Roman"/>
              </a:rPr>
              <a:t>since it reduces the quantity of the applied herbicide.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v) Soil fumigation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Herbicides used for fumigation are called  fumigants. They can be applied either by:</a:t>
            </a: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(1)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Soil injection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(chloropicrin) </a:t>
            </a:r>
          </a:p>
          <a:p>
            <a:pPr marL="349250" marR="0" indent="-34925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(2)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Releasing it under sealed, plastic covers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(methyl bromide) </a:t>
            </a: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(3)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Direct soil surface application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(</a:t>
            </a:r>
            <a:r>
              <a:rPr lang="en-US" sz="2400" dirty="0" err="1" smtClean="0">
                <a:latin typeface="Gill Sans MT"/>
                <a:ea typeface="Times New Roman"/>
                <a:cs typeface="Times New Roman"/>
              </a:rPr>
              <a:t>Metham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).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sz="2400" dirty="0" smtClean="0">
              <a:solidFill>
                <a:srgbClr val="000000"/>
              </a:solidFill>
              <a:latin typeface="Gill Sans MT"/>
              <a:ea typeface="Calibri"/>
              <a:cs typeface="Times New Roman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B) Methods of application of foliage-active herbicides: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a) Blanket (over-the-top)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Application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 marL="349250" marR="0" indent="-3492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It is uniform application of herbicides to standing crops disregard to the location of the crop plants.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b) Directed Spraying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: 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Is the application of herbicide to weeds in the inter-rows of crop, </a:t>
            </a: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avoiding the crop foliage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as much as possible.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c) Spot treatment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: is the application of herbicides to small patches of weeds, leaving the weed-free gaps untreated. </a:t>
            </a: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latin typeface="Gill Sans MT" pitchFamily="34" charset="0"/>
              </a:rPr>
              <a:t>d) Protected Spraying</a:t>
            </a:r>
            <a:r>
              <a:rPr lang="en-US" sz="2400" dirty="0" smtClean="0">
                <a:latin typeface="Gill Sans MT" pitchFamily="34" charset="0"/>
              </a:rPr>
              <a:t>: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by covering the non-target plants with plastic or metallic covers before herbicide application.</a:t>
            </a: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dirty="0" smtClean="0">
                <a:latin typeface="Gill Sans MT" pitchFamily="34" charset="0"/>
                <a:ea typeface="Calibri"/>
                <a:cs typeface="Times New Roman"/>
              </a:rPr>
              <a:t>2) </a:t>
            </a:r>
            <a:r>
              <a:rPr lang="en-US" sz="2400" b="1" dirty="0" smtClean="0">
                <a:latin typeface="Gill Sans MT" pitchFamily="34" charset="0"/>
              </a:rPr>
              <a:t>Time of application of herbicides: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Herbicides are applied to the crop field </a:t>
            </a: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pre-plant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, </a:t>
            </a: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pre-emergence </a:t>
            </a:r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or</a:t>
            </a:r>
            <a:r>
              <a:rPr lang="en-US" sz="2400" b="1" dirty="0" smtClean="0">
                <a:latin typeface="Gill Sans MT" pitchFamily="34" charset="0"/>
                <a:ea typeface="Times New Roman"/>
                <a:cs typeface="Times New Roman"/>
              </a:rPr>
              <a:t> post-emergence.</a:t>
            </a:r>
            <a:endParaRPr lang="en-US" sz="2400" b="1" dirty="0" smtClean="0">
              <a:latin typeface="Gill Sans MT" pitchFamily="34" charset="0"/>
              <a:ea typeface="Calibri"/>
              <a:cs typeface="Times New Roman"/>
            </a:endParaRP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latin typeface="Gill Sans MT" pitchFamily="34" charset="0"/>
            </a:endParaRPr>
          </a:p>
          <a:p>
            <a:pPr marL="349250" indent="-349250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latin typeface="Gill Sans MT" pitchFamily="34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err="1" smtClean="0">
                <a:latin typeface="Gill Sans MT" pitchFamily="34" charset="0"/>
              </a:rPr>
              <a:t>i</a:t>
            </a:r>
            <a:r>
              <a:rPr lang="en-US" sz="2400" b="1" dirty="0" smtClean="0">
                <a:latin typeface="Gill Sans MT" pitchFamily="34" charset="0"/>
              </a:rPr>
              <a:t>) Pre-Plant: </a:t>
            </a:r>
            <a:r>
              <a:rPr lang="en-US" sz="2400" dirty="0" smtClean="0">
                <a:latin typeface="Gill Sans MT" pitchFamily="34" charset="0"/>
              </a:rPr>
              <a:t>sprayed before planting a crop and incorporated in to soil in case of volatile herbicides.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 pitchFamily="34" charset="0"/>
              </a:rPr>
              <a:t>ii) Pre-emergence:</a:t>
            </a:r>
            <a:r>
              <a:rPr lang="en-US" sz="2400" dirty="0" smtClean="0">
                <a:latin typeface="Gill Sans MT" pitchFamily="34" charset="0"/>
              </a:rPr>
              <a:t> sprayed immediately after planting within two days, but before the emergence of crop.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 pitchFamily="34" charset="0"/>
              </a:rPr>
              <a:t>iii) Post-emergence</a:t>
            </a:r>
            <a:r>
              <a:rPr lang="en-US" sz="2400" dirty="0" smtClean="0">
                <a:latin typeface="Gill Sans MT" pitchFamily="34" charset="0"/>
              </a:rPr>
              <a:t>: Spray the herbicide when the weeds are in 3-4 leaf stage.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Materials required for spray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: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Tank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Nozzle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Chemical,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Spray equipment,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100-200 liter capacity vessel,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3-4 buckets (15-20L capacity),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Two-1L capacity Jug,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Soap,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Shaving blade,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Match box, </a:t>
            </a:r>
          </a:p>
          <a:p>
            <a:r>
              <a:rPr lang="en-US" sz="2400" dirty="0" smtClean="0">
                <a:latin typeface="Gill Sans MT"/>
                <a:ea typeface="Calibri"/>
                <a:cs typeface="Times New Roman"/>
              </a:rPr>
              <a:t>pins (paper)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9" y="1219200"/>
            <a:ext cx="1743075" cy="2628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64" y="914400"/>
            <a:ext cx="4114800" cy="3473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8288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58" y="4267200"/>
            <a:ext cx="64669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/>
          </a:bodyPr>
          <a:lstStyle/>
          <a:p>
            <a:pPr marL="515938" indent="-515938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ii)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Pre-emergence: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Applied soon after planting of a crop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15938" marR="0" indent="-515938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iii)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Post-emergence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applied after the emergence of both the crops and the weeds. </a:t>
            </a: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438400"/>
            <a:ext cx="5410200" cy="40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Gill Sans MT" pitchFamily="34" charset="0"/>
              </a:rPr>
              <a:t>5.6. Calibrating sprayers </a:t>
            </a:r>
            <a:endParaRPr lang="en-US" sz="2400" dirty="0" smtClean="0">
              <a:latin typeface="Gill Sans MT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Gill Sans MT" pitchFamily="34" charset="0"/>
              </a:rPr>
              <a:t>It is done to </a:t>
            </a:r>
            <a:r>
              <a:rPr lang="en-US" sz="2400" dirty="0" smtClean="0">
                <a:solidFill>
                  <a:srgbClr val="FF0000"/>
                </a:solidFill>
                <a:latin typeface="Gill Sans MT" pitchFamily="34" charset="0"/>
              </a:rPr>
              <a:t>estimate</a:t>
            </a:r>
            <a:r>
              <a:rPr lang="en-US" sz="2400" dirty="0" smtClean="0">
                <a:latin typeface="Gill Sans MT" pitchFamily="34" charset="0"/>
              </a:rPr>
              <a:t> the required amount of spray in a unit area.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Measure the small area. Final out its area in </a:t>
            </a:r>
            <a:r>
              <a:rPr lang="en-US" sz="2400" dirty="0" err="1" smtClean="0">
                <a:latin typeface="Gill Sans MT" pitchFamily="34" charset="0"/>
              </a:rPr>
              <a:t>sqm</a:t>
            </a:r>
            <a:r>
              <a:rPr lang="en-US" sz="2400" dirty="0" smtClean="0">
                <a:latin typeface="Gill Sans MT" pitchFamily="34" charset="0"/>
              </a:rPr>
              <a:t> (L x W) = X </a:t>
            </a:r>
            <a:r>
              <a:rPr lang="en-US" sz="2400" dirty="0" err="1" smtClean="0">
                <a:latin typeface="Gill Sans MT" pitchFamily="34" charset="0"/>
              </a:rPr>
              <a:t>sqm</a:t>
            </a:r>
            <a:endParaRPr lang="en-US" sz="2400" dirty="0" smtClean="0">
              <a:latin typeface="Gill Sans MT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Pour measured quantity of water in a lank of sprayer (Water) = AL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Spray the area uniformly with pump and nozzle to be used for spray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Gill Sans MT" pitchFamily="34" charset="0"/>
              </a:rPr>
              <a:t>Measure the left over water in tank (Water) =B L.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Gill Sans MT" pitchFamily="34" charset="0"/>
              </a:rPr>
              <a:t>Calculate the amount of water actually used for spraying the plot by subtracting (A-B) = Water used (C liters) </a:t>
            </a:r>
          </a:p>
          <a:p>
            <a:pPr lvl="0">
              <a:lnSpc>
                <a:spcPct val="150000"/>
              </a:lnSpc>
            </a:pPr>
            <a:endParaRPr lang="en-US" sz="2400" dirty="0" smtClean="0">
              <a:latin typeface="Gill Sans MT" pitchFamily="34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For X </a:t>
            </a:r>
            <a:r>
              <a:rPr lang="en-US" sz="2400" dirty="0" err="1" smtClean="0">
                <a:latin typeface="Gill Sans MT" pitchFamily="34" charset="0"/>
              </a:rPr>
              <a:t>sqm</a:t>
            </a:r>
            <a:r>
              <a:rPr lang="en-US" sz="2400" dirty="0" smtClean="0">
                <a:latin typeface="Gill Sans MT" pitchFamily="34" charset="0"/>
              </a:rPr>
              <a:t>. water needed = C liters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Spray liquid for1ha =    x 10, 000 (because 1 ha is=10000 </a:t>
            </a:r>
            <a:r>
              <a:rPr lang="en-US" sz="2400" dirty="0" err="1" smtClean="0">
                <a:latin typeface="Gill Sans MT" pitchFamily="34" charset="0"/>
              </a:rPr>
              <a:t>sqm</a:t>
            </a:r>
            <a:r>
              <a:rPr lang="en-US" sz="2400" dirty="0" smtClean="0">
                <a:latin typeface="Gill Sans MT" pitchFamily="34" charset="0"/>
              </a:rPr>
              <a:t>)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C= Amount of water used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X = Area in which used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Gill Sans MT" pitchFamily="34" charset="0"/>
              </a:rPr>
              <a:t>Calculate the delivery rate of the spray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Area treated = 0.01ha, time taken 50 sec/min how many area is sprayed for 60 sec/min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Volume rate of the sprayer 2 litter = 50 sec/min, how much of the volume of water for 60 sec/min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en-US" sz="2400" dirty="0">
              <a:latin typeface="Gill Sans MT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702837"/>
            <a:ext cx="304800" cy="98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Gill Sans MT" pitchFamily="34" charset="0"/>
              </a:rPr>
              <a:t>Terms used in connection with herbicide application are: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Gill Sans MT" pitchFamily="34" charset="0"/>
              </a:rPr>
              <a:t>Nozzle height: </a:t>
            </a:r>
            <a:r>
              <a:rPr lang="en-US" sz="2400" dirty="0" smtClean="0">
                <a:latin typeface="Gill Sans MT" pitchFamily="34" charset="0"/>
              </a:rPr>
              <a:t>from nozzle tip to target sprayed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b="1" dirty="0" smtClean="0">
                <a:latin typeface="Gill Sans MT" pitchFamily="34" charset="0"/>
              </a:rPr>
              <a:t>Swath width: </a:t>
            </a:r>
            <a:r>
              <a:rPr lang="en-US" sz="2400" dirty="0" smtClean="0">
                <a:latin typeface="Gill Sans MT" pitchFamily="34" charset="0"/>
              </a:rPr>
              <a:t>width of the sprayed area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Gill Sans MT" pitchFamily="34" charset="0"/>
              </a:rPr>
              <a:t> Flow rate: </a:t>
            </a:r>
            <a:r>
              <a:rPr lang="en-US" sz="2400" dirty="0" smtClean="0">
                <a:latin typeface="Gill Sans MT" pitchFamily="34" charset="0"/>
              </a:rPr>
              <a:t>the rate of the liquid droplet from the nozzle </a:t>
            </a:r>
            <a:endParaRPr lang="en-US" sz="2400" b="1" dirty="0" smtClean="0">
              <a:latin typeface="Gill Sans M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Gill Sans MT" pitchFamily="34" charset="0"/>
              </a:rPr>
              <a:t>Walking speed: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Gill Sans MT" pitchFamily="34" charset="0"/>
              </a:rPr>
              <a:t>Application rate: </a:t>
            </a:r>
            <a:r>
              <a:rPr lang="en-US" sz="2400" dirty="0" smtClean="0">
                <a:latin typeface="Gill Sans MT" pitchFamily="34" charset="0"/>
              </a:rPr>
              <a:t>liquid volume which covers a unit area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Three steps to be determined before application are;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Dosage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Sprayer calibration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latin typeface="Gill Sans MT" pitchFamily="34" charset="0"/>
              </a:rPr>
              <a:t>amount</a:t>
            </a:r>
            <a:r>
              <a:rPr lang="en-US" sz="2400" dirty="0" smtClean="0">
                <a:latin typeface="Gill Sans MT" pitchFamily="34" charset="0"/>
              </a:rPr>
              <a:t> of herbicide formulation to be added in the tank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Varies with weed, relative humidity, soil, crop and T</a:t>
            </a:r>
            <a:r>
              <a:rPr lang="en-US" u="sng" dirty="0" smtClean="0">
                <a:solidFill>
                  <a:srgbClr val="FF0000"/>
                </a:solidFill>
                <a:latin typeface="Gill Sans MT" pitchFamily="34" charset="0"/>
              </a:rPr>
              <a:t>o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Dosage 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expressed in the form of formulation or AI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Gill Sans MT" pitchFamily="34" charset="0"/>
              </a:rPr>
              <a:t>If it is give in AI, it has to changed in formulation 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Spray drift: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It is a movement of water particles from their site of application to the adjoining field with wind.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It is very harmful to sensitive crops growing nearby.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should be done on </a:t>
            </a:r>
            <a:r>
              <a:rPr lang="en-US" sz="2400" dirty="0" smtClean="0">
                <a:solidFill>
                  <a:srgbClr val="C00000"/>
                </a:solidFill>
                <a:latin typeface="Gill Sans MT"/>
                <a:ea typeface="Calibri"/>
                <a:cs typeface="Times New Roman"/>
              </a:rPr>
              <a:t>calm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 days.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In windy, strong sunshine time spray should not be done.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tabLst>
                <a:tab pos="1800225" algn="l"/>
              </a:tabLst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Spray drift is mainly dependent upon </a:t>
            </a: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drop let size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, </a:t>
            </a: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nozzle type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, </a:t>
            </a: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pressure at the time of operation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.   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To minimize spray drift, different manufacturers may keep different formulations (WP/EC) in the same chemical.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cs typeface="Times New Roman"/>
              </a:rPr>
              <a:t>E.g. </a:t>
            </a:r>
            <a:r>
              <a:rPr lang="en-US" sz="2400" dirty="0" err="1" smtClean="0">
                <a:latin typeface="Gill Sans MT"/>
                <a:ea typeface="Times New Roman"/>
                <a:cs typeface="Times New Roman"/>
              </a:rPr>
              <a:t>atrazine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is available as 50 WP/EC (trade name </a:t>
            </a:r>
            <a:r>
              <a:rPr lang="en-US" sz="2400" b="1" dirty="0" err="1" smtClean="0">
                <a:latin typeface="Gill Sans MT"/>
                <a:ea typeface="Times New Roman"/>
                <a:cs typeface="Times New Roman"/>
              </a:rPr>
              <a:t>atrataf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cs typeface="Times New Roman"/>
              </a:rPr>
              <a:t>Sometimes,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the same chemical may have different concentrations of active ingredient.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Gill Sans MT"/>
                <a:cs typeface="Times New Roman"/>
              </a:rPr>
              <a:t>E.g. </a:t>
            </a:r>
            <a:r>
              <a:rPr lang="en-US" sz="2400" dirty="0" err="1" smtClean="0">
                <a:latin typeface="Gill Sans MT"/>
                <a:cs typeface="Times New Roman"/>
              </a:rPr>
              <a:t>atrazine</a:t>
            </a:r>
            <a:r>
              <a:rPr lang="en-US" sz="2400" dirty="0" smtClean="0">
                <a:latin typeface="Gill Sans MT"/>
                <a:cs typeface="Times New Roman"/>
              </a:rPr>
              <a:t>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50 WP/75 WP, 50 EC/55 EC etc.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ill Sans MT"/>
                <a:cs typeface="Times New Roman"/>
              </a:rPr>
              <a:t>Therefore, it is very important to note the recommendation before application.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Preparation of solution: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lvl="0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Gill Sans MT"/>
                <a:ea typeface="Times New Roman"/>
                <a:cs typeface="Times New Roman"/>
              </a:rPr>
              <a:t>Liquid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and </a:t>
            </a:r>
            <a:r>
              <a:rPr lang="en-US" sz="2400" dirty="0" smtClean="0">
                <a:solidFill>
                  <a:srgbClr val="C00000"/>
                </a:solidFill>
                <a:latin typeface="Gill Sans MT"/>
                <a:ea typeface="Times New Roman"/>
                <a:cs typeface="Times New Roman"/>
              </a:rPr>
              <a:t>wettable powder 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formulations are sprayed with carrier water.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lvl="0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Granules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are broadcasted by uniformly mixing with dry soil or sand.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lvl="0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The herbicide rate/dose is recommended on the bases of common name, active ingredient/acid equivalent.</a:t>
            </a:r>
          </a:p>
          <a:p>
            <a:pPr lvl="0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  <a:tabLst>
                <a:tab pos="495300" algn="l"/>
              </a:tabLs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Because herbicides are available with their trade names in the market.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Gill Sans MT"/>
                <a:ea typeface="Times New Roman"/>
                <a:cs typeface="Times New Roman"/>
              </a:rPr>
              <a:t>Example: - if the recommendation of a particular herbicide in a crop is 1.25 kg/ha then how Much commercial product is needed to spray in one ha, if it contains 45 EC or 75 WP.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Formula: </a:t>
            </a:r>
            <a:r>
              <a:rPr lang="en-US" sz="2400" u="sng" dirty="0" smtClean="0">
                <a:latin typeface="Gill Sans MT"/>
                <a:ea typeface="Times New Roman"/>
                <a:cs typeface="Times New Roman"/>
              </a:rPr>
              <a:t>recommended quantity of </a:t>
            </a:r>
            <a:r>
              <a:rPr lang="en-US" sz="2400" u="sng" dirty="0" err="1" smtClean="0">
                <a:latin typeface="Gill Sans MT"/>
                <a:ea typeface="Times New Roman"/>
                <a:cs typeface="Times New Roman"/>
              </a:rPr>
              <a:t>a.i</a:t>
            </a:r>
            <a:r>
              <a:rPr lang="en-US" sz="2400" u="sng" dirty="0" smtClean="0">
                <a:latin typeface="Gill Sans MT"/>
                <a:ea typeface="Times New Roman"/>
                <a:cs typeface="Times New Roman"/>
              </a:rPr>
              <a:t>/ha   x 100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                    [</a:t>
            </a:r>
            <a:r>
              <a:rPr lang="en-US" sz="2400" dirty="0" err="1" smtClean="0">
                <a:latin typeface="Gill Sans MT"/>
                <a:ea typeface="Times New Roman"/>
                <a:cs typeface="Times New Roman"/>
              </a:rPr>
              <a:t>a.i</a:t>
            </a:r>
            <a:r>
              <a:rPr lang="en-US" sz="2400" dirty="0" smtClean="0">
                <a:latin typeface="Gill Sans MT"/>
                <a:ea typeface="Times New Roman"/>
                <a:cs typeface="Times New Roman"/>
              </a:rPr>
              <a:t>] in formulation </a:t>
            </a: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5.7. Evaluation of herbicide effects: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2200" b="1" dirty="0" smtClean="0">
                <a:latin typeface="Gill Sans MT"/>
                <a:ea typeface="Calibri"/>
                <a:cs typeface="Times New Roman"/>
              </a:rPr>
              <a:t>Weed Control Efficiency/Weed Susceptibility Index (WSI):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Gill Sans MT" pitchFamily="34" charset="0"/>
              </a:rPr>
              <a:t>WSI = </a:t>
            </a:r>
            <a:r>
              <a:rPr lang="en-US" sz="2400" u="sng" dirty="0" smtClean="0">
                <a:latin typeface="Gill Sans MT" pitchFamily="34" charset="0"/>
              </a:rPr>
              <a:t>WC - WT</a:t>
            </a:r>
            <a:r>
              <a:rPr lang="en-US" sz="2400" dirty="0" smtClean="0">
                <a:latin typeface="Gill Sans MT" pitchFamily="34" charset="0"/>
              </a:rPr>
              <a:t> x 100%</a:t>
            </a:r>
          </a:p>
          <a:p>
            <a:pPr>
              <a:buNone/>
            </a:pPr>
            <a:r>
              <a:rPr lang="en-US" sz="2400" dirty="0" smtClean="0">
                <a:latin typeface="Gill Sans MT" pitchFamily="34" charset="0"/>
              </a:rPr>
              <a:t>                     WC  </a:t>
            </a:r>
          </a:p>
          <a:p>
            <a:pPr marL="233363" marR="0" indent="-233363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Where WC are average weed count or dry weight per unit area in unwedded check plot and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WT is weed count or weight in treated plot per unit area.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Gill Sans MT"/>
                <a:ea typeface="Calibri"/>
                <a:cs typeface="Times New Roman"/>
              </a:rPr>
              <a:t>Expressed in percent </a:t>
            </a:r>
          </a:p>
          <a:p>
            <a:pPr marL="282575" indent="-282575" algn="just"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The Higher the weed control efficiency the better is the herbicide</a:t>
            </a:r>
            <a:r>
              <a:rPr lang="en-US" sz="2400" dirty="0" smtClean="0">
                <a:latin typeface="Gill Sans MT"/>
                <a:ea typeface="Calibri"/>
                <a:cs typeface="Times New Roman"/>
              </a:rPr>
              <a:t>.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 smtClean="0">
              <a:latin typeface="Gill Sans MT"/>
              <a:ea typeface="Calibri"/>
              <a:cs typeface="Times New Roman"/>
            </a:endParaRPr>
          </a:p>
          <a:p>
            <a:pPr marL="0" marR="0" algn="ctr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pPr marL="0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Gill Sans M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Gill Sans MT"/>
                <a:ea typeface="Calibri"/>
                <a:cs typeface="Times New Roman"/>
              </a:rPr>
              <a:t>Ex: - In a weed control experiment in Groundnut, dry weight of weeds in control plot was 620 kg/ha whereas in herbicide treated plots x and y, the dry weight was 230 and 360 kg/ha respectively. Find out which herbicide is better amongst two?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51816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D) Based on selectivity: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Selective: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kill some plant species when applied to a mixed plant population, without causing serious injury to the other species.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e.g. 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2,4-D,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atrazine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EPTC,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trifluralin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alachlor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butachlor</a:t>
            </a:r>
            <a:r>
              <a:rPr lang="en-US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etc.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ii) Non-selective herbicide: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one that kills plants without regard to species</a:t>
            </a:r>
          </a:p>
          <a:p>
            <a:pPr marL="865188" lvl="1" indent="-465138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Employed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general vegetation control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industrial sites, fallow land, and in aquatics.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65138" indent="-465138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Gill Sans MT"/>
                <a:ea typeface="Calibri"/>
                <a:cs typeface="Times New Roman"/>
              </a:rPr>
              <a:t>1. W.C.E for X 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= </a:t>
            </a:r>
            <a:r>
              <a:rPr lang="en-US" u="sng" dirty="0" smtClean="0">
                <a:latin typeface="Gill Sans MT"/>
                <a:ea typeface="Calibri"/>
                <a:cs typeface="Times New Roman"/>
              </a:rPr>
              <a:t>620 – 230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x 100 = 62.9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                              620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Gill Sans MT"/>
                <a:ea typeface="Calibri"/>
                <a:cs typeface="Times New Roman"/>
              </a:rPr>
              <a:t>2. W.C.E. for Y 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= </a:t>
            </a:r>
            <a:r>
              <a:rPr lang="en-US" u="sng" dirty="0" smtClean="0">
                <a:latin typeface="Gill Sans MT"/>
                <a:ea typeface="Calibri"/>
                <a:cs typeface="Times New Roman"/>
              </a:rPr>
              <a:t>620-360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x 100 = 41.9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                                620</a:t>
            </a:r>
          </a:p>
          <a:p>
            <a:pPr marL="349250" marR="0" indent="-3492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The weed control efficiency is higher with x; hence it is better than 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Gill Sans MT"/>
                <a:ea typeface="Calibri"/>
                <a:cs typeface="Times New Roman"/>
              </a:rPr>
              <a:t>ii) Weed Index</a:t>
            </a:r>
            <a:r>
              <a:rPr lang="en-US" sz="2600" dirty="0" smtClean="0">
                <a:latin typeface="Gill Sans MT"/>
                <a:ea typeface="Calibri"/>
                <a:cs typeface="Times New Roman"/>
              </a:rPr>
              <a:t> (WI) = </a:t>
            </a:r>
            <a:r>
              <a:rPr lang="en-US" sz="2600" u="sng" dirty="0" smtClean="0">
                <a:latin typeface="Gill Sans MT"/>
                <a:ea typeface="Calibri"/>
                <a:cs typeface="Times New Roman"/>
              </a:rPr>
              <a:t>YHW-Y </a:t>
            </a:r>
            <a:r>
              <a:rPr lang="en-US" sz="2600" dirty="0" smtClean="0">
                <a:latin typeface="Gill Sans MT"/>
                <a:ea typeface="Calibri"/>
                <a:cs typeface="Times New Roman"/>
              </a:rPr>
              <a:t>x100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>
                <a:latin typeface="Gill Sans MT"/>
                <a:ea typeface="Calibri"/>
                <a:cs typeface="Times New Roman"/>
              </a:rPr>
              <a:t>                                       YHW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 smtClean="0">
                <a:latin typeface="Gill Sans MT"/>
                <a:ea typeface="Calibri"/>
                <a:cs typeface="Times New Roman"/>
              </a:rPr>
              <a:t>YHW = Average crop yield in hand weeded plot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sz="2600" dirty="0" smtClean="0">
                <a:latin typeface="Gill Sans MT"/>
                <a:ea typeface="Calibri"/>
                <a:cs typeface="Times New Roman"/>
              </a:rPr>
              <a:t>Y= Average Crop yield in treated plot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sz="2600" b="1" dirty="0" smtClean="0">
                <a:latin typeface="Gill Sans MT"/>
                <a:ea typeface="Calibri"/>
                <a:cs typeface="Times New Roman"/>
              </a:rPr>
              <a:t>Lesser the W.I. better is the efficiency of that herbicide.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sz="2600" b="1" dirty="0" smtClean="0">
                <a:latin typeface="Gill Sans MT"/>
                <a:ea typeface="Calibri"/>
                <a:cs typeface="Times New Roman"/>
              </a:rPr>
              <a:t>We can also compare the efficacy of 2 herbicides with the help of weed index.</a:t>
            </a:r>
            <a:endParaRPr lang="en-US" sz="26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b="1" dirty="0" smtClean="0">
                <a:latin typeface="Gill Sans MT"/>
                <a:ea typeface="Calibri"/>
                <a:cs typeface="Times New Roman"/>
              </a:rPr>
              <a:t>Ex:- A weed free plot of Sorghum has given yields of 1500 kg/ha whereas </a:t>
            </a:r>
            <a:r>
              <a:rPr lang="en-US" b="1" dirty="0" err="1" smtClean="0">
                <a:latin typeface="Gill Sans MT"/>
                <a:ea typeface="Calibri"/>
                <a:cs typeface="Times New Roman"/>
              </a:rPr>
              <a:t>atrazine</a:t>
            </a:r>
            <a:r>
              <a:rPr lang="en-US" b="1" dirty="0" smtClean="0">
                <a:latin typeface="Gill Sans MT"/>
                <a:ea typeface="Calibri"/>
                <a:cs typeface="Times New Roman"/>
              </a:rPr>
              <a:t> and </a:t>
            </a:r>
            <a:r>
              <a:rPr lang="en-US" b="1" dirty="0" err="1" smtClean="0">
                <a:latin typeface="Gill Sans MT"/>
                <a:ea typeface="Calibri"/>
                <a:cs typeface="Times New Roman"/>
              </a:rPr>
              <a:t>simazine</a:t>
            </a:r>
            <a:r>
              <a:rPr lang="en-US" b="1" dirty="0" smtClean="0">
                <a:latin typeface="Gill Sans MT"/>
                <a:ea typeface="Calibri"/>
                <a:cs typeface="Times New Roman"/>
              </a:rPr>
              <a:t> treated plots have given yields of 1400 kg and 1450 kg/ha respectively, Calculate the weed index and give which herbicide is better amongst the two?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057400" algn="l"/>
              </a:tabLst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1. W.I for </a:t>
            </a:r>
            <a:r>
              <a:rPr lang="en-US" dirty="0" err="1" smtClean="0">
                <a:latin typeface="Gill Sans MT"/>
                <a:ea typeface="Calibri"/>
                <a:cs typeface="Times New Roman"/>
              </a:rPr>
              <a:t>atrazine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= </a:t>
            </a:r>
            <a:r>
              <a:rPr lang="en-US" u="sng" dirty="0" smtClean="0">
                <a:latin typeface="Gill Sans MT"/>
                <a:ea typeface="Calibri"/>
                <a:cs typeface="Times New Roman"/>
              </a:rPr>
              <a:t>1500 – 1400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x 100 = 6.66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                                      1500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057400" algn="l"/>
              </a:tabLst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2. W.I. for </a:t>
            </a:r>
            <a:r>
              <a:rPr lang="en-US" dirty="0" err="1" smtClean="0">
                <a:latin typeface="Gill Sans MT"/>
                <a:ea typeface="Calibri"/>
                <a:cs typeface="Times New Roman"/>
              </a:rPr>
              <a:t>simazine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= </a:t>
            </a:r>
            <a:r>
              <a:rPr lang="en-US" u="sng" dirty="0" smtClean="0">
                <a:latin typeface="Gill Sans MT"/>
                <a:ea typeface="Calibri"/>
                <a:cs typeface="Times New Roman"/>
              </a:rPr>
              <a:t>1500-1450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> x 100 = 3.33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057400" algn="l"/>
              </a:tabLst>
            </a:pPr>
            <a:r>
              <a:rPr lang="en-US" dirty="0" smtClean="0">
                <a:latin typeface="Gill Sans MT"/>
                <a:ea typeface="Calibri"/>
                <a:cs typeface="Times New Roman"/>
              </a:rPr>
              <a:t>                                    1500</a:t>
            </a:r>
          </a:p>
          <a:p>
            <a:r>
              <a:rPr lang="en-US" b="1" dirty="0" smtClean="0">
                <a:latin typeface="Gill Sans MT"/>
                <a:ea typeface="Calibri"/>
                <a:cs typeface="Times New Roman"/>
              </a:rPr>
              <a:t>Since the weed index is less for </a:t>
            </a:r>
            <a:r>
              <a:rPr lang="en-US" b="1" dirty="0" err="1" smtClean="0">
                <a:latin typeface="Gill Sans MT"/>
                <a:ea typeface="Calibri"/>
                <a:cs typeface="Times New Roman"/>
              </a:rPr>
              <a:t>simazine</a:t>
            </a:r>
            <a:r>
              <a:rPr lang="en-US" b="1" dirty="0" smtClean="0">
                <a:latin typeface="Gill Sans MT"/>
                <a:ea typeface="Calibri"/>
                <a:cs typeface="Times New Roman"/>
              </a:rPr>
              <a:t>; it is better than </a:t>
            </a:r>
            <a:r>
              <a:rPr lang="en-US" b="1" dirty="0" err="1" smtClean="0">
                <a:latin typeface="Gill Sans MT"/>
                <a:ea typeface="Calibri"/>
                <a:cs typeface="Times New Roman"/>
              </a:rPr>
              <a:t>atrazine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Chapter six: Weed Count and Weed Dry Matter Weight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weed science data is recorded by population and accumulated dry matter in the weed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Population recorded;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different time at different growth stage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Placing a quadrant in the plot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Count a weed in it</a:t>
            </a:r>
          </a:p>
          <a:p>
            <a:pPr lvl="2" algn="just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Number of weed in the quadrant is vary in the plot size and the weed density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7068406" cy="32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Chapter six: Weed Count and Weed Dry Matter Weight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weed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be counted separately based on the interest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Their may be large variation in weed population and its dry matter accumulation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√x + 0.5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√x + 1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used to reduce variation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Dry matter of a weed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quadrant is used and taken periodically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Dried in sun and then oven till it dried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Chapter six: Weed Count and Weed Dry Matter Weight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3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Relative Weed Density (RWD):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calculated by the following formula; RWD=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NPW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 100%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NPTW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Where NPW is population of a single spp. In per unit area and NPTW  is the total population of all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per unit area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E.g. If the population of grassy, broad   leaved weeds and sedges is  92, 135 and 20 per square meter respectively. Find the relative weed density for each weed species.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Chapter six: Weed Count and Weed Dry Matter Weight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Relative Dry weed weight (RDW)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RDW =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DWS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 100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DWTS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DWS is dry weight of a single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DWTS is dry weight of total spp.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E.g. The dry weights of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Amaranthus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viridis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u="sng" dirty="0" err="1" smtClean="0">
                <a:latin typeface="Arial" pitchFamily="34" charset="0"/>
                <a:cs typeface="Arial" pitchFamily="34" charset="0"/>
              </a:rPr>
              <a:t>Cyperus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r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otundas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Chenopodium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album,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Eleusine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indica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Bidens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pilosa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10, 2, 15, 20and 12g respectively in 1 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area. Find the RDW for all the species.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Chapter six: Weed Count and Weed Dry Matter Weight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Weed Smothering Efficacy: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know the efficiency of intercropping to suppress a weed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WSE = 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Mdw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Idw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x100         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Mdw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Where MDW is for the sole cropping and IDW is for intercropping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E) Based on mode of action:</a:t>
            </a:r>
          </a:p>
          <a:p>
            <a:pPr marL="233363" marR="0" indent="-233363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Contact herbicide: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kills plants by coming in contact with the plant tissue rather than as a result of its translocation. </a:t>
            </a:r>
          </a:p>
          <a:p>
            <a:pPr marL="233363" indent="-233363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ii) 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ranslocated (systemic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): moves within the plant from the point of treatment to its other parts,</a:t>
            </a:r>
          </a:p>
          <a:p>
            <a:pPr marL="633413" lvl="1" indent="-233363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 often kills the entire plant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Glyphosate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633413" lvl="1" indent="-233363" algn="just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They are important in controlling perennial weeds.</a:t>
            </a:r>
          </a:p>
          <a:p>
            <a:pPr marL="633413" lvl="1" indent="-233363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33413" lvl="1" indent="-233363" algn="just">
              <a:lnSpc>
                <a:spcPct val="150000"/>
              </a:lnSpc>
              <a:spcBef>
                <a:spcPts val="1200"/>
              </a:spcBef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33413" lvl="1" indent="-233363" algn="just">
              <a:lnSpc>
                <a:spcPct val="150000"/>
              </a:lnSpc>
              <a:spcBef>
                <a:spcPts val="1200"/>
              </a:spcBef>
            </a:pP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Importance value index :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important to know the succession and dominance of  a weed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Formula: sum of RD, RF,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RDo</a:t>
            </a:r>
            <a:endParaRPr lang="en-US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Relative frequency:  </a:t>
            </a:r>
            <a:r>
              <a:rPr lang="en-US" sz="9600" u="sng" dirty="0" smtClean="0">
                <a:latin typeface="Arial" pitchFamily="34" charset="0"/>
                <a:cs typeface="Arial" pitchFamily="34" charset="0"/>
              </a:rPr>
              <a:t>Frequency of a species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x100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                                     Sum frequency of all species</a:t>
            </a:r>
          </a:p>
          <a:p>
            <a:pPr algn="just">
              <a:lnSpc>
                <a:spcPct val="170000"/>
              </a:lnSpc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frequency of a species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9600" u="sng" dirty="0" smtClean="0">
                <a:latin typeface="Arial" pitchFamily="34" charset="0"/>
                <a:cs typeface="Arial" pitchFamily="34" charset="0"/>
              </a:rPr>
              <a:t>No. of quadrates in which a species   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                                                       Total   no. of quadrants 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Relative dominance: </a:t>
            </a:r>
            <a:r>
              <a:rPr lang="en-US" sz="9600" u="sng" dirty="0" smtClean="0">
                <a:latin typeface="Arial" pitchFamily="34" charset="0"/>
                <a:cs typeface="Arial" pitchFamily="34" charset="0"/>
              </a:rPr>
              <a:t>Dominance of a species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x 100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                                      Dominance of all species</a:t>
            </a:r>
          </a:p>
          <a:p>
            <a:pPr algn="just">
              <a:lnSpc>
                <a:spcPct val="170000"/>
              </a:lnSpc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Where: Dominance (Do)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9600" u="sng" dirty="0" smtClean="0">
                <a:latin typeface="Arial" pitchFamily="34" charset="0"/>
                <a:cs typeface="Arial" pitchFamily="34" charset="0"/>
              </a:rPr>
              <a:t>Absolute density of a species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X 100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                                  No of quadrates in which the spp. occurred</a:t>
            </a:r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Invasive weed biology and control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INA weeds are common problem in Ethiopia and the most common ones are;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parthenium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weed 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Parthenium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hysterophorus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prosopis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Prosopis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juliflora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water hyacinth (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Eichhornia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crassipes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lvl="1" algn="just">
              <a:lnSpc>
                <a:spcPct val="150000"/>
              </a:lnSpc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cuscuta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Euphorbia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stricta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and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lantana weed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Lantana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camara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lnSpcReduction="10000"/>
          </a:bodyPr>
          <a:lstStyle/>
          <a:p>
            <a:pPr marL="342900" lvl="2" indent="-342900" algn="just">
              <a:lnSpc>
                <a:spcPct val="150000"/>
              </a:lnSpc>
              <a:buNone/>
            </a:pP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Parthenium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hysterophrous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Originated in tropical America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serious weed in both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arable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grazing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land in Ethiopia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Competitive and do have Allelopatic effect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 have a health hazard for animal and human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is the second frequent weed in eastern Ethiopia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Depending on the year and season causes for 47-90% of grain yield of sorghum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ostro 2520\Pictures\orobanch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Potential damage: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Reduce a reliability of improved pastures establishment and its production due to,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Vigor's nature it can colonize weak pastures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Can cause a serious allergic reaction when there is contact with a the plant or the pollen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Control method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Prevention and weed seed spread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Pasture management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Sown pasture establishment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Overgrazing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Herbicide control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Biological control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Biology and ecology of major parasitic weeds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Biology and ecology of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orebanche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spp.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(Broomrapes)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Are root parasitic; attack broad leaf plants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Obligate parasite; damage before the parasite emerges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Its seed can survive up to 20 years in the soil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 not have chlorophyll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parasite do affect the host by;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Drought stress and wilting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Damage the crop before the parasite is emerges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Reduce the host ability in water and nutrient absorption and photosynthesis by closing a stomata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3" y="1074164"/>
            <a:ext cx="2514600" cy="3357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10011"/>
            <a:ext cx="173355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752600"/>
            <a:ext cx="3967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57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18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Biology and ecology of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striga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spp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Witchweeds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Ethiopia it is found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Hareghe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Tigray,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wollo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,,,,, most common in semi arid areas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maize, sorghum, millet,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teff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main hosts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seed can survive more than 20 years 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Witch weeds are hemi parasitic and affecting sugarcane, corn and other grass like crops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by attaching its root in the host and causes for the death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715000"/>
          </a:xfrm>
        </p:spPr>
        <p:txBody>
          <a:bodyPr>
            <a:normAutofit/>
          </a:bodyPr>
          <a:lstStyle/>
          <a:p>
            <a:pPr marL="349250" indent="-34925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F) Based on persistence in the soil:</a:t>
            </a:r>
          </a:p>
          <a:p>
            <a:pPr marL="571500" indent="-571500" algn="just">
              <a:lnSpc>
                <a:spcPct val="150000"/>
              </a:lnSpc>
              <a:buAutoNum type="romanLcParenR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Residual (long persistence):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maintains its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phytotoxic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effects in soil for considerable time. (few weeks to several months)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AutoNum type="romanLcParenR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Non-residual (short persistence)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is inactivated in soil immediately, or within a few days, after it reaches the soil.</a:t>
            </a: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AutoNum type="romanLcParenR"/>
            </a:pP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33363" indent="-233363" algn="just">
              <a:lnSpc>
                <a:spcPct val="150000"/>
              </a:lnSpc>
              <a:spcBef>
                <a:spcPts val="1200"/>
              </a:spcBef>
              <a:buNone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Striga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spp. Are obligate parasite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seed needs stimulant which exudates from a root of host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radicle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stop elongation immediately after a contact with he host root and develop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haustorium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Sticky hair develop on the surface 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haustorium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It reduce the growth by depleting the nitrogen and carbon from the shoot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Best in erratic or limited rainfall areas and under a wide range of soil type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526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133600"/>
            <a:ext cx="3976688" cy="29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37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Biology and ecology of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cuscuta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spp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(dodder)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stem and obligate parasite 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Cuscuta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campestris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main spp. In Ethiopia.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Seed does not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 stimulant for germination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Seeds survive for 5o years in the soil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Infected crops become yellow, reduced their vegetative growth as well as flowers and fruits.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favored by low soil fertility combined with drought stress.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776" y="1429291"/>
            <a:ext cx="3880224" cy="2440565"/>
          </a:xfrm>
          <a:prstGeom prst="rect">
            <a:avLst/>
          </a:prstGeom>
        </p:spPr>
      </p:pic>
      <p:pic>
        <p:nvPicPr>
          <p:cNvPr id="4" name="Picture 3" descr="C:\Users\Vostro 2520\Documents\Bluetooth Folder\cuscuta-californica-vinetang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76" y="6858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Chapter Seven:  Aquatic, parasitic and other invasive weeds and their control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Management of parasitic weeds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Hand puling or hoeing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Crop rotation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 trap (false hosts), and catch crops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Fertilization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Solarization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Land preparation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 resistant variety, biological and chemical control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3100" dirty="0" smtClean="0">
                <a:latin typeface="Gill Sans MT"/>
                <a:ea typeface="Times New Roman"/>
                <a:cs typeface="Times New Roman"/>
              </a:rPr>
            </a:br>
            <a:r>
              <a:rPr lang="en-US" sz="3100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3100" dirty="0" smtClean="0">
                <a:latin typeface="Gill Sans MT"/>
                <a:ea typeface="Times New Roman"/>
                <a:cs typeface="Times New Roman"/>
              </a:rPr>
            </a:br>
            <a:r>
              <a:rPr lang="en-US" sz="3100" dirty="0" smtClean="0">
                <a:latin typeface="Gill Sans MT"/>
                <a:ea typeface="Times New Roman"/>
                <a:cs typeface="Times New Roman"/>
              </a:rPr>
              <a:t>Chapter Seven:  Aquatic, parasitic and other invasive weeds and their control</a:t>
            </a:r>
            <a:r>
              <a:rPr lang="en-US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dirty="0" smtClean="0">
                <a:latin typeface="Gill Sans MT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25000" lnSpcReduction="20000"/>
          </a:bodyPr>
          <a:lstStyle/>
          <a:p>
            <a:pPr marL="346075" marR="0" indent="-3460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9600" b="1" dirty="0" smtClean="0">
                <a:latin typeface="Arial" pitchFamily="34" charset="0"/>
                <a:ea typeface="Times New Roman"/>
                <a:cs typeface="Arial" pitchFamily="34" charset="0"/>
              </a:rPr>
              <a:t>Aquatic weeds</a:t>
            </a: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: those plants that normally grow and complete at least a part of their life cycle in water.</a:t>
            </a:r>
          </a:p>
          <a:p>
            <a:pPr marL="346075" marR="0" indent="-34607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9600" b="1" dirty="0" smtClean="0">
                <a:latin typeface="Arial" pitchFamily="34" charset="0"/>
                <a:ea typeface="Times New Roman"/>
                <a:cs typeface="Arial" pitchFamily="34" charset="0"/>
              </a:rPr>
              <a:t>Based on their relation ship/ botanical classification;</a:t>
            </a:r>
          </a:p>
          <a:p>
            <a:pPr marL="746125" lvl="1" indent="-346075" algn="just">
              <a:lnSpc>
                <a:spcPct val="150000"/>
              </a:lnSpc>
              <a:spcBef>
                <a:spcPts val="1200"/>
              </a:spcBef>
            </a:pP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Algae, Ferns, Mosses and Vascular flowering plant </a:t>
            </a: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9600" b="1" dirty="0" smtClean="0">
                <a:latin typeface="Arial" pitchFamily="34" charset="0"/>
                <a:ea typeface="Times New Roman"/>
                <a:cs typeface="Arial" pitchFamily="34" charset="0"/>
              </a:rPr>
              <a:t>Based on their growth habit they are Classification as:</a:t>
            </a:r>
            <a:endParaRPr lang="en-US" sz="9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9600" dirty="0" err="1" smtClean="0">
                <a:latin typeface="Arial" pitchFamily="34" charset="0"/>
                <a:ea typeface="Times New Roman"/>
                <a:cs typeface="Arial" pitchFamily="34" charset="0"/>
              </a:rPr>
              <a:t>i</a:t>
            </a: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) Emerged </a:t>
            </a:r>
          </a:p>
          <a:p>
            <a:pPr>
              <a:lnSpc>
                <a:spcPct val="150000"/>
              </a:lnSpc>
              <a:buNone/>
            </a:pP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ii) Submerged  </a:t>
            </a:r>
          </a:p>
          <a:p>
            <a:pPr>
              <a:lnSpc>
                <a:spcPct val="150000"/>
              </a:lnSpc>
              <a:buNone/>
            </a:pP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iii) Free- floating  and </a:t>
            </a:r>
          </a:p>
          <a:p>
            <a:pPr>
              <a:lnSpc>
                <a:spcPct val="150000"/>
              </a:lnSpc>
              <a:buNone/>
            </a:pPr>
            <a:r>
              <a:rPr lang="en-US" sz="9600" dirty="0" smtClean="0">
                <a:latin typeface="Arial" pitchFamily="34" charset="0"/>
                <a:ea typeface="Times New Roman"/>
                <a:cs typeface="Arial" pitchFamily="34" charset="0"/>
              </a:rPr>
              <a:t>iv) Marginal weeds </a:t>
            </a:r>
            <a:endParaRPr lang="en-US" sz="9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en-US" sz="2400" dirty="0" smtClean="0">
              <a:latin typeface="Gill Sans MT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dirty="0" smtClean="0">
                <a:latin typeface="Gill Sans MT"/>
                <a:ea typeface="Times New Roman"/>
                <a:cs typeface="Times New Roman"/>
              </a:rPr>
              <a:t>Chapter 7. Aquatic, parasitic and other invasive weeds and their control</a:t>
            </a:r>
            <a:r>
              <a:rPr lang="en-US" sz="2800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Emerged weeds: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Rooted in the bottom sediments at depths of 30 to150cm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Have floating or erect leaves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With colored flowers that extend well above the water surface.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Reproduction can be both vegetative and sexual.</a:t>
            </a:r>
          </a:p>
          <a:p>
            <a:pPr marL="0" marR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E.g. Water lily, alligator weed etc.</a:t>
            </a:r>
            <a:endParaRPr lang="en-US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48400" y="838201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Emerged weeds: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e.g.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Nelumbo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lutea</a:t>
            </a:r>
            <a:r>
              <a:rPr lang="en-US" sz="2400" b="1" i="1" dirty="0" smtClean="0">
                <a:solidFill>
                  <a:schemeClr val="bg1"/>
                </a:solidFill>
              </a:rPr>
              <a:t/>
            </a:r>
            <a:br>
              <a:rPr lang="en-US" sz="2400" b="1" i="1" dirty="0" smtClean="0">
                <a:solidFill>
                  <a:schemeClr val="bg1"/>
                </a:solidFill>
              </a:rPr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>Chapter 7. Aquatic, parasitic and other invasive weeds and their control</a:t>
            </a:r>
            <a:r>
              <a:rPr lang="en-US" sz="2800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Submerged plants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Found below the water surface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May be rooted in bottom sediments or free-floating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Flowers are usually produced above the surface of water.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Have poorly developed vascular systems depend on the buoyancy (prevent from sinking) of water to support.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e.g. </a:t>
            </a:r>
            <a:r>
              <a:rPr lang="en-US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hydrilla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myriophyllum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 spp., filamentous algae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38600" y="0"/>
            <a:ext cx="510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ill Sans MT" pitchFamily="34" charset="0"/>
              </a:rPr>
              <a:t>Submerged weeds: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Gill Sans MT" pitchFamily="34" charset="0"/>
              </a:rPr>
              <a:t>e.g. </a:t>
            </a:r>
            <a:r>
              <a:rPr lang="en-US" sz="2800" b="1" i="1" dirty="0" err="1" smtClean="0">
                <a:solidFill>
                  <a:schemeClr val="bg1"/>
                </a:solidFill>
                <a:latin typeface="Gill Sans MT" pitchFamily="34" charset="0"/>
              </a:rPr>
              <a:t>Ceratophyllum</a:t>
            </a:r>
            <a:r>
              <a:rPr lang="en-US" sz="2800" b="1" i="1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Gill Sans MT" pitchFamily="34" charset="0"/>
              </a:rPr>
              <a:t>demersum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ill Sans MT" pitchFamily="34" charset="0"/>
              </a:rPr>
              <a:t>Chapter 5: Introduction to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7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G) Based on range of control (spectrum):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 spectrum: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application to a mixed population of weeds,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proves active on one, or a very limited number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species.</a:t>
            </a:r>
          </a:p>
          <a:p>
            <a:pPr marL="749300" lvl="1" indent="-349250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very useful against specific noxious weeds. </a:t>
            </a:r>
          </a:p>
          <a:p>
            <a:pPr marL="398463" indent="-3984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Broad spectrum: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controls a wide-spectrum of weedy flora at a time.</a:t>
            </a:r>
          </a:p>
          <a:p>
            <a:pPr marL="798513" lvl="1" indent="-3984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Most of the present day herbicides belong to this group.</a:t>
            </a: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9250" marR="0" indent="-3492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>Chapter 7. Aquatic, parasitic and other invasive weeds and their control</a:t>
            </a:r>
            <a:r>
              <a:rPr lang="en-US" sz="2800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Free floating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Found on water surface and may lie flat on the water or have tissue well above the surface.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Have well developed vascular system and true roots except </a:t>
            </a: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duckweed, water meal 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and</a:t>
            </a:r>
            <a:r>
              <a:rPr lang="en-US" sz="2400" b="1" dirty="0" smtClean="0">
                <a:latin typeface="Arial" pitchFamily="34" charset="0"/>
                <a:ea typeface="Times New Roman"/>
                <a:cs typeface="Arial" pitchFamily="34" charset="0"/>
              </a:rPr>
              <a:t> mosquito ferns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Flowers extend above the water surface.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e.g. water lettuce and duckweed.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53000" y="5349895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Gill Sans MT" pitchFamily="34" charset="0"/>
              </a:rPr>
              <a:t>Free floating weeds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Gill Sans MT" pitchFamily="34" charset="0"/>
              </a:rPr>
              <a:t>e.g. </a:t>
            </a:r>
            <a:r>
              <a:rPr lang="en-US" sz="2800" b="1" i="1" dirty="0" err="1" smtClean="0">
                <a:solidFill>
                  <a:srgbClr val="002060"/>
                </a:solidFill>
                <a:latin typeface="Gill Sans MT" pitchFamily="34" charset="0"/>
              </a:rPr>
              <a:t>Pistia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b="1" dirty="0" smtClean="0">
                <a:latin typeface="Gill Sans MT"/>
                <a:ea typeface="Times New Roman"/>
                <a:cs typeface="Times New Roman"/>
              </a:rPr>
              <a:t>Chapter 7. Aquatic, parasitic and other invasive weeds and their control</a:t>
            </a:r>
            <a:r>
              <a:rPr lang="en-US" sz="2800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harmful effects of aquatic weeds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Obstruct water flow in irrigation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ii) Interfere with navigation, boating, fishing, swimming etc.  </a:t>
            </a:r>
          </a:p>
          <a:p>
            <a:pPr marL="346075" indent="-346075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iii) Cause undesirable odor and flavors and discoloration of water and fish.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iv) Create health hazards such as mosquito out breaks and blue green algae toxicity to livestock.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Times New Roman"/>
                <a:cs typeface="Times New Roman"/>
              </a:rPr>
            </a:br>
            <a:r>
              <a:rPr lang="en-US" sz="2800" dirty="0" smtClean="0">
                <a:latin typeface="Gill Sans MT"/>
                <a:ea typeface="Times New Roman"/>
                <a:cs typeface="Times New Roman"/>
              </a:rPr>
              <a:t>Chapter 7. Aquatic, parasitic and other invasive weeds and their control</a:t>
            </a:r>
            <a:r>
              <a:rPr lang="en-US" sz="2800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sz="2800" dirty="0" smtClean="0">
                <a:latin typeface="Gill Sans MT"/>
                <a:ea typeface="Calibri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Beneficial effect of aquatic weeds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Source of food and shelter for aquatic organisms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Used as soil additive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Source of feed when the moisture is extracted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Used as waste treatment through extraction of mineral elements from a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0"/>
            <a:ext cx="431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38862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Gill Sans MT" pitchFamily="34" charset="0"/>
              </a:rPr>
              <a:t>e.g. </a:t>
            </a:r>
            <a:r>
              <a:rPr lang="en-US" sz="2800" b="1" i="1" dirty="0" err="1" smtClean="0">
                <a:latin typeface="Gill Sans MT" pitchFamily="34" charset="0"/>
              </a:rPr>
              <a:t>Typha</a:t>
            </a:r>
            <a:r>
              <a:rPr lang="en-US" sz="2800" b="1" i="1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angustata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Gill Sans MT" pitchFamily="34" charset="0"/>
              </a:rPr>
              <a:t>e.g. </a:t>
            </a:r>
            <a:r>
              <a:rPr lang="en-US" sz="2800" b="1" i="1" dirty="0" err="1" smtClean="0">
                <a:solidFill>
                  <a:srgbClr val="FFFF00"/>
                </a:solidFill>
                <a:latin typeface="Gill Sans MT" pitchFamily="34" charset="0"/>
              </a:rPr>
              <a:t>Eichhornea</a:t>
            </a:r>
            <a:r>
              <a:rPr lang="en-US" sz="2800" b="1" i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Gill Sans MT" pitchFamily="34" charset="0"/>
              </a:rPr>
              <a:t>crassipes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861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FF00"/>
                </a:solidFill>
                <a:latin typeface="Gill Sans MT" pitchFamily="34" charset="0"/>
              </a:rPr>
              <a:t>Marginal weeds :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Weeds that can grow on saturated soil above the water surface.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They can grow from moist shore line area into water </a:t>
            </a:r>
            <a:r>
              <a:rPr lang="en-US" sz="2400" dirty="0" err="1" smtClean="0">
                <a:solidFill>
                  <a:schemeClr val="bg1"/>
                </a:solidFill>
                <a:latin typeface="Gill Sans MT" pitchFamily="34" charset="0"/>
              </a:rPr>
              <a:t>upto</a:t>
            </a:r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 60-90cm depth.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1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31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31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31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3100" b="1" dirty="0" smtClean="0">
                <a:latin typeface="Gill Sans MT"/>
                <a:ea typeface="Times New Roman"/>
                <a:cs typeface="Times New Roman"/>
              </a:rPr>
              <a:t/>
            </a:r>
            <a:br>
              <a:rPr lang="en-US" sz="3100" b="1" dirty="0" smtClean="0">
                <a:latin typeface="Gill Sans MT"/>
                <a:ea typeface="Times New Roman"/>
                <a:cs typeface="Times New Roman"/>
              </a:rPr>
            </a:br>
            <a:r>
              <a:rPr lang="en-US" sz="3100" b="1" dirty="0" smtClean="0">
                <a:solidFill>
                  <a:srgbClr val="000000"/>
                </a:solidFill>
                <a:latin typeface="Gill Sans MT" pitchFamily="34" charset="0"/>
              </a:rPr>
              <a:t>Management of Aquatic weeds</a:t>
            </a:r>
            <a:r>
              <a:rPr lang="en-US" sz="3100" dirty="0" smtClean="0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sz="31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3100" dirty="0" smtClean="0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sz="31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dirty="0" smtClean="0">
                <a:latin typeface="Gill Sans MT"/>
                <a:ea typeface="Calibri"/>
                <a:cs typeface="Times New Roman"/>
              </a:rPr>
              <a:t/>
            </a:r>
            <a:br>
              <a:rPr lang="en-US" dirty="0" smtClean="0">
                <a:latin typeface="Gill Sans MT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Many aquatic weeds are desirable for fish and other aquatic fauna,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But their rapid and excessive growth poses various problems.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Eradication of aquatic weeds is therefore desirable only in certain situations.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Generally only their excessive growth is to be controlled.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>Preventive measures:</a:t>
            </a:r>
            <a:r>
              <a:rPr lang="en-US" b="1" dirty="0" smtClean="0">
                <a:latin typeface="Gill Sans MT" pitchFamily="34" charset="0"/>
              </a:rPr>
              <a:t/>
            </a:r>
            <a:br>
              <a:rPr lang="en-US" b="1" dirty="0" smtClean="0">
                <a:latin typeface="Gill Sans MT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 fontScale="25000" lnSpcReduction="20000"/>
          </a:bodyPr>
          <a:lstStyle/>
          <a:p>
            <a:pPr marL="693738" indent="-347663"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tabLst>
                <a:tab pos="346075" algn="l"/>
              </a:tabLs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Legislative Measures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: prohibiting their introduction from one area to another with in the country.</a:t>
            </a:r>
          </a:p>
          <a:p>
            <a:pPr marL="693738" indent="-347663"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tabLst>
                <a:tab pos="346075" algn="l"/>
              </a:tabLs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Prevent re-infestation: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monitoring major water bodies once cleared from infestation.</a:t>
            </a:r>
          </a:p>
          <a:p>
            <a:pPr marL="693738" indent="-347663"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tabLst>
                <a:tab pos="346075" algn="l"/>
              </a:tabLs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Installation of sieves: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at the entry points of water from canals into paddy fields.</a:t>
            </a:r>
          </a:p>
          <a:p>
            <a:pPr marL="693738" indent="-347663"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tabLst>
                <a:tab pos="346075" algn="l"/>
              </a:tabLst>
            </a:pPr>
            <a:r>
              <a:rPr lang="en-US" sz="9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Desiccation:</a:t>
            </a:r>
            <a:r>
              <a:rPr lang="en-US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ponds and tanks heavily infested with aquatic weeds by draining out water during summer.</a:t>
            </a:r>
            <a:r>
              <a:rPr lang="en-US" sz="4400" dirty="0" smtClean="0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sz="4400" dirty="0" smtClean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r>
              <a:rPr lang="en-US" sz="2600" b="1" dirty="0" smtClean="0">
                <a:latin typeface="Gill Sans MT" pitchFamily="34" charset="0"/>
              </a:rPr>
              <a:t/>
            </a:r>
            <a:br>
              <a:rPr lang="en-US" sz="2600" b="1" dirty="0" smtClean="0">
                <a:latin typeface="Gill Sans MT" pitchFamily="34" charset="0"/>
              </a:rPr>
            </a:br>
            <a:endParaRPr lang="en-US" sz="2600" b="1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>Mechanical control measures:</a:t>
            </a:r>
            <a:r>
              <a:rPr lang="en-US" sz="3100" dirty="0" smtClean="0">
                <a:latin typeface="Gill Sans MT" pitchFamily="34" charset="0"/>
              </a:rPr>
              <a:t/>
            </a:r>
            <a:br>
              <a:rPr lang="en-US" sz="3100" dirty="0" smtClean="0">
                <a:latin typeface="Gill Sans MT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Manual removal: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when infestation is limited.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Cutting: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for submerged and emerged static weeds under-water weed cutters are used.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Chaining: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dragging of heavy chain in canals or lakes by means of a pair of tractors or boats (as the situation may be) to break submersed weeds into fragments.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Netting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Small floating weeds like duck-weed (Lemma) </a:t>
            </a:r>
            <a:br>
              <a:rPr lang="en-US" sz="9600" dirty="0" smtClean="0">
                <a:latin typeface="Arial" pitchFamily="34" charset="0"/>
                <a:cs typeface="Arial" pitchFamily="34" charset="0"/>
              </a:rPr>
            </a:br>
            <a:r>
              <a:rPr lang="en-US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600" dirty="0" smtClean="0">
                <a:latin typeface="Arial" pitchFamily="34" charset="0"/>
                <a:cs typeface="Arial" pitchFamily="34" charset="0"/>
              </a:rPr>
            </a:b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>Chemical control: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Control of aquatic weeds with herbicides is efficient, easier, faster and even less expensive.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However, it could prove hazardous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After chemical application usually there should be minimum 7 days waiting period for using water for various purposes.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600" dirty="0" smtClean="0">
                <a:latin typeface="Arial" pitchFamily="34" charset="0"/>
                <a:cs typeface="Arial" pitchFamily="34" charset="0"/>
              </a:rPr>
            </a:br>
            <a:r>
              <a:rPr lang="en-US" sz="7400" dirty="0" smtClean="0">
                <a:latin typeface="Gill Sans MT" pitchFamily="34" charset="0"/>
              </a:rPr>
              <a:t/>
            </a:r>
            <a:br>
              <a:rPr lang="en-US" sz="7400" dirty="0" smtClean="0">
                <a:latin typeface="Gill Sans MT" pitchFamily="34" charset="0"/>
              </a:rPr>
            </a:br>
            <a:r>
              <a:rPr lang="en-US" sz="7400" dirty="0" smtClean="0">
                <a:latin typeface="Gill Sans MT" pitchFamily="34" charset="0"/>
              </a:rPr>
              <a:t/>
            </a:r>
            <a:br>
              <a:rPr lang="en-US" sz="7400" dirty="0" smtClean="0">
                <a:latin typeface="Gill Sans MT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/>
            </a:r>
            <a:br>
              <a:rPr lang="en-US" sz="3100" b="1" dirty="0" smtClean="0">
                <a:latin typeface="Gill Sans MT" pitchFamily="34" charset="0"/>
              </a:rPr>
            </a:br>
            <a:r>
              <a:rPr lang="en-US" sz="3100" b="1" dirty="0" smtClean="0">
                <a:latin typeface="Gill Sans MT" pitchFamily="34" charset="0"/>
              </a:rPr>
              <a:t>Biological control:</a:t>
            </a:r>
            <a:r>
              <a:rPr lang="en-US" sz="3100" dirty="0" smtClean="0">
                <a:latin typeface="Gill Sans MT" pitchFamily="34" charset="0"/>
              </a:rPr>
              <a:t/>
            </a:r>
            <a:br>
              <a:rPr lang="en-US" sz="3100" dirty="0" smtClean="0">
                <a:latin typeface="Gill Sans MT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486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is one of the most promising forms of aquatic weed control.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Carp fish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: Certain fresh water carp fishes consume large quantities of aquatic weeds.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9600" i="1" dirty="0" err="1" smtClean="0">
                <a:latin typeface="Arial" pitchFamily="34" charset="0"/>
                <a:cs typeface="Arial" pitchFamily="34" charset="0"/>
              </a:rPr>
              <a:t>Ctenopharyngodon</a:t>
            </a: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i="1" dirty="0" err="1" smtClean="0">
                <a:latin typeface="Arial" pitchFamily="34" charset="0"/>
                <a:cs typeface="Arial" pitchFamily="34" charset="0"/>
              </a:rPr>
              <a:t>idella</a:t>
            </a:r>
            <a:r>
              <a:rPr lang="en-US" sz="9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Chines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grass carp) is promising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for aquatic weed control.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Even quite a number of water fowls, like geese, ducks, swans etc. feed on aquatic vegetation and filamentous algae.</a:t>
            </a:r>
            <a:r>
              <a:rPr lang="en-US" sz="9600" dirty="0" smtClean="0">
                <a:latin typeface="Gill Sans MT" pitchFamily="34" charset="0"/>
              </a:rPr>
              <a:t/>
            </a:r>
            <a:br>
              <a:rPr lang="en-US" sz="9600" dirty="0" smtClean="0">
                <a:latin typeface="Gill Sans MT" pitchFamily="34" charset="0"/>
              </a:rPr>
            </a:br>
            <a:r>
              <a:rPr lang="en-US" sz="3800" dirty="0" smtClean="0">
                <a:latin typeface="Gill Sans MT" pitchFamily="34" charset="0"/>
              </a:rPr>
              <a:t/>
            </a:r>
            <a:br>
              <a:rPr lang="en-US" sz="3800" dirty="0" smtClean="0">
                <a:latin typeface="Gill Sans MT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5510</Words>
  <Application>Microsoft Office PowerPoint</Application>
  <PresentationFormat>On-screen Show (4:3)</PresentationFormat>
  <Paragraphs>603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PowerPoint Presentation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PowerPoint Presentation</vt:lpstr>
      <vt:lpstr>PowerPoint Presentation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PowerPoint Presentation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5: Introduction to Herbicides</vt:lpstr>
      <vt:lpstr>Chapter six: Weed Count and Weed Dry Matter Weight </vt:lpstr>
      <vt:lpstr>PowerPoint Presentation</vt:lpstr>
      <vt:lpstr>Chapter six: Weed Count and Weed Dry Matter Weight </vt:lpstr>
      <vt:lpstr>Chapter six: Weed Count and Weed Dry Matter Weight </vt:lpstr>
      <vt:lpstr>Chapter six: Weed Count and Weed Dry Matter Weight </vt:lpstr>
      <vt:lpstr>Chapter six: Weed Count and Weed Dry Matter Weight </vt:lpstr>
      <vt:lpstr>PowerPoint Presentation</vt:lpstr>
      <vt:lpstr> Chapter Seven:  Aquatic, parasitic and other invasive weeds and their control </vt:lpstr>
      <vt:lpstr> Chapter Seven:  Aquatic, parasitic and other invasive weeds and their control </vt:lpstr>
      <vt:lpstr>PowerPoint Presentation</vt:lpstr>
      <vt:lpstr> Chapter Seven:  Aquatic, parasitic and other invasive weeds and their control </vt:lpstr>
      <vt:lpstr> Chapter Seven:  Aquatic, parasitic and other invasive weeds and their control </vt:lpstr>
      <vt:lpstr> Chapter Seven:  Aquatic, parasitic and other invasive weeds and their control </vt:lpstr>
      <vt:lpstr> Chapter Seven:  Aquatic, parasitic and other invasive weeds and their control </vt:lpstr>
      <vt:lpstr>PowerPoint Presentation</vt:lpstr>
      <vt:lpstr> Chapter Seven:  Aquatic, parasitic and other invasive weeds and their control </vt:lpstr>
      <vt:lpstr> Chapter Seven:  Aquatic, parasitic and other invasive weeds and their control </vt:lpstr>
      <vt:lpstr>PowerPoint Presentation</vt:lpstr>
      <vt:lpstr> Chapter Seven:  Aquatic, parasitic and other invasive weeds and their control </vt:lpstr>
      <vt:lpstr>PowerPoint Presentation</vt:lpstr>
      <vt:lpstr> Chapter Seven:  Aquatic, parasitic and other invasive weeds and their control </vt:lpstr>
      <vt:lpstr>  Chapter Seven:  Aquatic, parasitic and other invasive weeds and their control </vt:lpstr>
      <vt:lpstr>  Chapter 7. Aquatic, parasitic and other invasive weeds and their control </vt:lpstr>
      <vt:lpstr>PowerPoint Presentation</vt:lpstr>
      <vt:lpstr>  Chapter 7. Aquatic, parasitic and other invasive weeds and their control </vt:lpstr>
      <vt:lpstr>PowerPoint Presentation</vt:lpstr>
      <vt:lpstr> Chapter 7. Aquatic, parasitic and other invasive weeds and their control </vt:lpstr>
      <vt:lpstr>PowerPoint Presentation</vt:lpstr>
      <vt:lpstr> Chapter 7. Aquatic, parasitic and other invasive weeds and their control </vt:lpstr>
      <vt:lpstr> Chapter 7. Aquatic, parasitic and other invasive weeds and their control </vt:lpstr>
      <vt:lpstr>PowerPoint Presentation</vt:lpstr>
      <vt:lpstr>   Management of Aquatic weeds   </vt:lpstr>
      <vt:lpstr>  Preventive measures: </vt:lpstr>
      <vt:lpstr>    Mechanical control measures:  </vt:lpstr>
      <vt:lpstr>   Chemical control:  </vt:lpstr>
      <vt:lpstr>   Biological control: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Introduction to Herbicides</dc:title>
  <dc:creator>Vostro 2520</dc:creator>
  <cp:lastModifiedBy>HP</cp:lastModifiedBy>
  <cp:revision>190</cp:revision>
  <dcterms:created xsi:type="dcterms:W3CDTF">2014-08-06T11:43:15Z</dcterms:created>
  <dcterms:modified xsi:type="dcterms:W3CDTF">2019-06-05T14:12:39Z</dcterms:modified>
</cp:coreProperties>
</file>