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7" r:id="rId16"/>
    <p:sldId id="271" r:id="rId17"/>
    <p:sldId id="272" r:id="rId18"/>
    <p:sldId id="306" r:id="rId19"/>
    <p:sldId id="273" r:id="rId20"/>
    <p:sldId id="278" r:id="rId21"/>
    <p:sldId id="274" r:id="rId22"/>
    <p:sldId id="275" r:id="rId23"/>
    <p:sldId id="276" r:id="rId24"/>
    <p:sldId id="279" r:id="rId25"/>
    <p:sldId id="280" r:id="rId26"/>
    <p:sldId id="281" r:id="rId27"/>
    <p:sldId id="282" r:id="rId28"/>
    <p:sldId id="283" r:id="rId29"/>
    <p:sldId id="307" r:id="rId30"/>
    <p:sldId id="308" r:id="rId31"/>
    <p:sldId id="309" r:id="rId32"/>
    <p:sldId id="310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319" r:id="rId48"/>
    <p:sldId id="318" r:id="rId49"/>
    <p:sldId id="312" r:id="rId50"/>
    <p:sldId id="311" r:id="rId51"/>
    <p:sldId id="313" r:id="rId52"/>
    <p:sldId id="298" r:id="rId53"/>
    <p:sldId id="315" r:id="rId54"/>
    <p:sldId id="314" r:id="rId55"/>
    <p:sldId id="299" r:id="rId56"/>
    <p:sldId id="300" r:id="rId57"/>
    <p:sldId id="301" r:id="rId58"/>
    <p:sldId id="302" r:id="rId59"/>
    <p:sldId id="303" r:id="rId60"/>
    <p:sldId id="304" r:id="rId61"/>
    <p:sldId id="320" r:id="rId62"/>
    <p:sldId id="316" r:id="rId63"/>
    <p:sldId id="317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7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0B209-EE18-4D37-BD4E-4AF5E8C722EE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F0832-B869-48EF-915A-5FC6762D89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8050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F0832-B869-48EF-915A-5FC6762D89E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067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956E-C391-4A5D-B31C-6C88A7DC34AB}" type="datetimeFigureOut">
              <a:rPr lang="en-US" smtClean="0"/>
              <a:pPr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F99E-41B7-40BD-B327-30EF023020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956E-C391-4A5D-B31C-6C88A7DC34AB}" type="datetimeFigureOut">
              <a:rPr lang="en-US" smtClean="0"/>
              <a:pPr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F99E-41B7-40BD-B327-30EF023020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956E-C391-4A5D-B31C-6C88A7DC34AB}" type="datetimeFigureOut">
              <a:rPr lang="en-US" smtClean="0"/>
              <a:pPr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F99E-41B7-40BD-B327-30EF023020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956E-C391-4A5D-B31C-6C88A7DC34AB}" type="datetimeFigureOut">
              <a:rPr lang="en-US" smtClean="0"/>
              <a:pPr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F99E-41B7-40BD-B327-30EF023020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956E-C391-4A5D-B31C-6C88A7DC34AB}" type="datetimeFigureOut">
              <a:rPr lang="en-US" smtClean="0"/>
              <a:pPr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F99E-41B7-40BD-B327-30EF023020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956E-C391-4A5D-B31C-6C88A7DC34AB}" type="datetimeFigureOut">
              <a:rPr lang="en-US" smtClean="0"/>
              <a:pPr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F99E-41B7-40BD-B327-30EF023020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956E-C391-4A5D-B31C-6C88A7DC34AB}" type="datetimeFigureOut">
              <a:rPr lang="en-US" smtClean="0"/>
              <a:pPr/>
              <a:t>5/15/2019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F99E-41B7-40BD-B327-30EF023020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956E-C391-4A5D-B31C-6C88A7DC34AB}" type="datetimeFigureOut">
              <a:rPr lang="en-US" smtClean="0"/>
              <a:pPr/>
              <a:t>5/15/2019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F99E-41B7-40BD-B327-30EF023020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956E-C391-4A5D-B31C-6C88A7DC34AB}" type="datetimeFigureOut">
              <a:rPr lang="en-US" smtClean="0"/>
              <a:pPr/>
              <a:t>5/15/2019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F99E-41B7-40BD-B327-30EF023020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956E-C391-4A5D-B31C-6C88A7DC34AB}" type="datetimeFigureOut">
              <a:rPr lang="en-US" smtClean="0"/>
              <a:pPr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F99E-41B7-40BD-B327-30EF023020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956E-C391-4A5D-B31C-6C88A7DC34AB}" type="datetimeFigureOut">
              <a:rPr lang="en-US" smtClean="0"/>
              <a:pPr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F99E-41B7-40BD-B327-30EF023020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F956E-C391-4A5D-B31C-6C88A7DC34AB}" type="datetimeFigureOut">
              <a:rPr lang="en-US" smtClean="0"/>
              <a:pPr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6F99E-41B7-40BD-B327-30EF023020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pictures/emmerced%20weeda.jpeg" TargetMode="External"/><Relationship Id="rId2" Type="http://schemas.openxmlformats.org/officeDocument/2006/relationships/hyperlink" Target="pictures/submerged%20weeeds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pictures/floating.jpg" TargetMode="External"/><Relationship Id="rId4" Type="http://schemas.openxmlformats.org/officeDocument/2006/relationships/hyperlink" Target="pictures/marginalized%20weeds.jp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143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mtClean="0">
                <a:latin typeface="Agency FB" pitchFamily="34" charset="0"/>
              </a:rPr>
              <a:t>Weed and its management in Horticultural crops </a:t>
            </a:r>
            <a:br>
              <a:rPr lang="en-US" smtClean="0">
                <a:latin typeface="Agency FB" pitchFamily="34" charset="0"/>
              </a:rPr>
            </a:br>
            <a:endParaRPr lang="en-US" dirty="0">
              <a:latin typeface="Agency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gency FB" pitchFamily="34" charset="0"/>
              </a:rPr>
              <a:t>Prepared by Tadesu W. </a:t>
            </a:r>
            <a:endParaRPr lang="en-US" dirty="0">
              <a:solidFill>
                <a:schemeClr val="tx1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Harmful effect of weed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Yield loss, less efficient use of land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Provide shelter for disease and pests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Competition</a:t>
            </a:r>
          </a:p>
          <a:p>
            <a:pPr lvl="1" algn="just"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High population of weed in horticultural crops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Limit crop choose to grow</a:t>
            </a:r>
          </a:p>
          <a:p>
            <a:pPr lvl="2"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Harvesting cost</a:t>
            </a:r>
          </a:p>
          <a:p>
            <a:pPr lvl="2"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Crop and root damage may occurred</a:t>
            </a:r>
          </a:p>
          <a:p>
            <a:pPr lvl="2"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Soil disturbance 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Cont,,,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25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Added costs from losses due to insect and disease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Erosion of crop quality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Vegetables become spindly, poorly developed and colored “leafy crops;” 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root crops can become poorly formed; 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fruits undersized, low quality, and poorly shaped; and, 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foreign matter originating from weeds occurring in crop products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Cont,,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More problems in water management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Reduction of water delivery and drainage system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Less human efficiency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Difficult to control weeds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Human health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Forest and pasture lands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0762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Beneficial effect of weeds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534400" cy="5791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In scientific studies </a:t>
            </a:r>
          </a:p>
          <a:p>
            <a:pPr lvl="1">
              <a:lnSpc>
                <a:spcPct val="15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Chlorella for photosynthesis of higher plants and Datura for inheritance and other…</a:t>
            </a:r>
          </a:p>
          <a:p>
            <a:pPr>
              <a:lnSpc>
                <a:spcPct val="15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To check soil erosion: have mat structure that reduces soil erosion </a:t>
            </a:r>
          </a:p>
          <a:p>
            <a:pPr>
              <a:lnSpc>
                <a:spcPct val="15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Food security and animal feed: Cactus pear in Tigray region </a:t>
            </a:r>
          </a:p>
          <a:p>
            <a:pPr>
              <a:lnSpc>
                <a:spcPct val="15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As mulch</a:t>
            </a:r>
          </a:p>
          <a:p>
            <a:pPr>
              <a:lnSpc>
                <a:spcPct val="15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In cottage industry</a:t>
            </a:r>
          </a:p>
          <a:p>
            <a:pPr lvl="1">
              <a:lnSpc>
                <a:spcPct val="15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Leaves of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Typha latifolia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are used for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preparing mats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Improve soil fertility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Chapter 2: classification of weeds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 need of classification;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Planning, Interpreting and recording control measures</a:t>
            </a:r>
          </a:p>
          <a:p>
            <a:pPr>
              <a:lnSpc>
                <a:spcPct val="150000"/>
              </a:lnSpc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Two method of classification are used;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Scientific and common system of classification 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Scientific classification is universality accepted called botanical classification</a:t>
            </a:r>
          </a:p>
          <a:p>
            <a:pPr lvl="2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Binomial (genus and species)</a:t>
            </a:r>
          </a:p>
          <a:p>
            <a:pPr lvl="2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Minimize confusion 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Cont,,,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287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Based on life cycle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Annual, Biennale and perennial</a:t>
            </a:r>
          </a:p>
          <a:p>
            <a:pPr lvl="3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Simple annual weeds- can not grow once removed but some able to grow like that of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Parthenium and Lantana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Perennial weeds reproduce vegetatively (underground specialized organ)</a:t>
            </a:r>
          </a:p>
          <a:p>
            <a:pPr lvl="2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Difficult perennials called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pernicious</a:t>
            </a:r>
            <a:r>
              <a:rPr lang="en-US" b="1" dirty="0" smtClean="0"/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weeds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Cont,,,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991600" cy="5943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Habitat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Based on their occurrence weeds classified as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terrestrial and aquatic 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Terrestrial weeds are classified in to; </a:t>
            </a:r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2895600"/>
          <a:ext cx="8534400" cy="37947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67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649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Categories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Characteristics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3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Crop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land weeds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In field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Non crop land weeds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In waste 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14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Grass land weeds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With grasses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29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Orchard or garden weeds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Fruit and vegetable fields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95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Plantation crop weeds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Weeds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of large tree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24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Parasitic weeds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Attached to a host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62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Road side weeds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Located in the road side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Cont,,,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Aquatic weeds: grown in water body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Complete at least some parts of their life cycle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Classified in to four;</a:t>
            </a:r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2438400"/>
          <a:ext cx="8077200" cy="34762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Categories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Characteristics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400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Submersed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Vascular,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produce vegetative growth beneath the water surface, have true roots, leaves and stems 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400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  <a:hlinkClick r:id="rId3" action="ppaction://hlinkfile"/>
                        </a:rPr>
                        <a:t>Emersed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Rooted in the bottom mud, with areal stem and leaves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at or above,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400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  <a:hlinkClick r:id="rId4" action="ppaction://hlinkfile"/>
                        </a:rPr>
                        <a:t>Marginal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Emerged weeds grown in moist condition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400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  <a:hlinkClick r:id="rId5" action="ppaction://hlinkfile"/>
                        </a:rPr>
                        <a:t>Floating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Have leaves that float on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the water, some are free floating and some are rooted in the mud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315738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Cont,,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4906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Depends on host 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Parasite: an organ used for attachment and penetration of host called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haustorium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Total parasite : total dependent on host and not preparing food                     lack of chlorophyll</a:t>
            </a:r>
          </a:p>
          <a:p>
            <a:pPr lvl="2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Semi parasite : do not dependent on host in their entire life but for part of it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Independent: all annual and perennial weeds </a:t>
            </a:r>
          </a:p>
          <a:p>
            <a:pPr lvl="1"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286000" y="3962400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One: 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Outline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lnSpc>
                <a:spcPct val="17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Definition of weed</a:t>
            </a:r>
          </a:p>
          <a:p>
            <a:pPr algn="just">
              <a:lnSpc>
                <a:spcPct val="17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Characteristics of weed</a:t>
            </a:r>
          </a:p>
          <a:p>
            <a:pPr algn="just">
              <a:lnSpc>
                <a:spcPct val="17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Importance of weed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Objectives</a:t>
            </a:r>
          </a:p>
          <a:p>
            <a:pPr algn="just">
              <a:lnSpc>
                <a:spcPct val="17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Able to understand about feature of weeds.</a:t>
            </a:r>
          </a:p>
          <a:p>
            <a:pPr algn="just">
              <a:lnSpc>
                <a:spcPct val="17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Able to justify why you need to deal with weed plants as a horticulturalist?</a:t>
            </a:r>
          </a:p>
          <a:p>
            <a:pPr algn="just">
              <a:lnSpc>
                <a:spcPct val="17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Cont,,,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Based on their stem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truck developing nature 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Woody: shrubs and under shrubs collectively brush weeds </a:t>
            </a:r>
          </a:p>
          <a:p>
            <a:pPr lvl="2"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Example ;lantana camara 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Semi woody: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Croton sparsiflorus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Herbaceous: succulent and green and common weed types;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Amaranthus viridis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Cont,,,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Soil type 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Acidophil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Basophile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Neutrophile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Economic use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Relative weeds: have some economic value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Absolute weeds: no economic value at all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Cont,,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5486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Based on association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Season bound: grows in a specific season of the year disregard to the crop species cultivated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Crop bound: Parasitic to a host crop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Crop associated weeds</a:t>
            </a:r>
          </a:p>
          <a:p>
            <a:pPr lvl="2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crop specific weeds for;</a:t>
            </a:r>
          </a:p>
          <a:p>
            <a:pPr lvl="3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need of micro climate</a:t>
            </a:r>
          </a:p>
          <a:p>
            <a:pPr lvl="3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Mimicry</a:t>
            </a:r>
          </a:p>
          <a:p>
            <a:pPr lvl="3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Ready for contamination of crop seeds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Chapter 3: weed biology and ecology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48307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3.1. weed biology: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study of weed in relation to their geography, distribution, life cycle….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Important for weed management and control in agriculture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Propagation and dissemination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vital for spreading of weeds 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3.1.1.Reproduction of weeds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54102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Two means of reproduction 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Sexual and asexual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Sexual reproduction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fusion of gametes/ units through fertilization or conjugation 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Most weeds reproduce sexually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Largely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monocots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except a few dicot weeds like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Canada thistle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Cirsium arvense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and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eel grass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Vallisneria spirallis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Weed seed production higher than economically important crops (annual and biennial).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Cont,,,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54102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Asexual reproduction </a:t>
            </a:r>
          </a:p>
          <a:p>
            <a:pPr lvl="1" algn="just">
              <a:lnSpc>
                <a:spcPct val="15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Part of a mother plant detached and grown as separate plant</a:t>
            </a:r>
          </a:p>
          <a:p>
            <a:pPr lvl="1" algn="just">
              <a:lnSpc>
                <a:spcPct val="15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Means of vegetative propagation are;</a:t>
            </a:r>
          </a:p>
          <a:p>
            <a:pPr lvl="2" algn="just">
              <a:lnSpc>
                <a:spcPct val="150000"/>
              </a:lnSpc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rhizomes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root stocks, runners, Stolons, Suckers and Offsets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tubers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bulbs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bulbils and bulblets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stems and roots called vegetative propagules</a:t>
            </a:r>
          </a:p>
          <a:p>
            <a:pPr lvl="1" algn="just">
              <a:lnSpc>
                <a:spcPct val="150000"/>
              </a:lnSpc>
            </a:pP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Mainly a feature of perennials </a:t>
            </a:r>
          </a:p>
          <a:p>
            <a:pPr lvl="1" algn="just">
              <a:lnSpc>
                <a:spcPct val="150000"/>
              </a:lnSpc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Rhizome and root stock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horizontally growing modified underground shoot while the root stock is a rhizome growing vertically down ward </a:t>
            </a:r>
          </a:p>
          <a:p>
            <a:pPr lvl="1" algn="just">
              <a:lnSpc>
                <a:spcPct val="15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Cont,,,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458200" cy="5715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Runners: Aerial shoots coming from axils of lower leaves 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Daughter plants of such weeds repeat the process and form big patches. 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Stolons, suckers, offsets are different forms of runners. 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3.1.2. dispersal of weed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54864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Three ways of weed seed and fruit dispersal 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 part of reproductive produce may fall near the mother plant, 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portion of it may be harvested and carried away as contaminant with crops seeds,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Some may disperse to short and long distance from the mother plant with the help of dispersing agents.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Requirements for effective dispersals of fruits and seeds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successful dispersing agent 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 effective adaptation to the new environment</a:t>
            </a:r>
          </a:p>
          <a:p>
            <a:pPr lvl="1">
              <a:lnSpc>
                <a:spcPct val="15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Cont,,,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458200" cy="5867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Common weed dispersal agents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Wind: weeds do have adaption to spread by wind;</a:t>
            </a:r>
          </a:p>
          <a:p>
            <a:pPr lvl="1"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Pappus: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parachute like structure of persistent calyx into hairs </a:t>
            </a:r>
          </a:p>
          <a:p>
            <a:pPr lvl="1"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Comose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Weed seeds are covered with special hairs partially or fully</a:t>
            </a:r>
          </a:p>
          <a:p>
            <a:pPr lvl="1"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Feathery persistent style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In some weed fruits, the styles are persistent and feathery</a:t>
            </a:r>
          </a:p>
          <a:p>
            <a:pPr lvl="1"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Baloon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which is modified papery calyx and encloses the fruit loosely along with the entrapped air</a:t>
            </a:r>
          </a:p>
          <a:p>
            <a:pPr lvl="1"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Wings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46929"/>
            <a:ext cx="4800600" cy="310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362200"/>
            <a:ext cx="4419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0967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1.1. definition and concept of weed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52578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What are weeds? </a:t>
            </a:r>
          </a:p>
          <a:p>
            <a:pPr lvl="1">
              <a:lnSpc>
                <a:spcPct val="150000"/>
              </a:lnSpc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A plant out of place or</a:t>
            </a:r>
          </a:p>
          <a:p>
            <a:pPr lvl="1">
              <a:lnSpc>
                <a:spcPct val="150000"/>
              </a:lnSpc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 un desirable place or</a:t>
            </a:r>
          </a:p>
          <a:p>
            <a:pPr lvl="1">
              <a:lnSpc>
                <a:spcPct val="150000"/>
              </a:lnSpc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A plant with a negative effect</a:t>
            </a:r>
          </a:p>
          <a:p>
            <a:pPr>
              <a:lnSpc>
                <a:spcPct val="150000"/>
              </a:lnSpc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Weed plants are;</a:t>
            </a:r>
          </a:p>
          <a:p>
            <a:pPr lvl="1">
              <a:lnSpc>
                <a:spcPct val="150000"/>
              </a:lnSpc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 unwanted </a:t>
            </a:r>
          </a:p>
          <a:p>
            <a:pPr lvl="1">
              <a:lnSpc>
                <a:spcPct val="150000"/>
              </a:lnSpc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Interfere with agricultural operation </a:t>
            </a:r>
          </a:p>
          <a:p>
            <a:pPr lvl="1">
              <a:lnSpc>
                <a:spcPct val="150000"/>
              </a:lnSpc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A harsh environment for a crop is favorable for them</a:t>
            </a:r>
          </a:p>
          <a:p>
            <a:pPr>
              <a:lnSpc>
                <a:spcPct val="150000"/>
              </a:lnSpc>
            </a:pP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All weeds are  unwanted plant but all unwanted plant may not be always weed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5410200" y="2133600"/>
            <a:ext cx="304800" cy="17526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91200" y="1981200"/>
            <a:ext cx="3124200" cy="1981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Compute a man for soil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5528" y="2344525"/>
            <a:ext cx="4532943" cy="303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5372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5528" y="2349072"/>
            <a:ext cx="4532943" cy="302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7687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342" y="1828800"/>
            <a:ext cx="4859315" cy="363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5613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Cont,,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53340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Water: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aquatic weeds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Animals: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eat weed seeds and disseminate with excreta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0.2 to 9.6 percent of the ingested weed seeds are passed in viable form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Birds peak seeds on their wing and drop  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Man: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with un cleaned farm materials 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With agricultural produces (satellite weeds)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Manure and silage:  FYM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a major source because of the presence of weed  seeds in animal dung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Cont,,,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Forceful opening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Artificial dissemination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Dispersal of vegetative propagules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Cultivation of land and transplanting are means of dissemination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3.1.3.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Persistence of Weed and survival mechanism </a:t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594360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Ability of invading an environment even if it removed</a:t>
            </a:r>
          </a:p>
          <a:p>
            <a:pPr algn="just">
              <a:lnSpc>
                <a:spcPct val="170000"/>
              </a:lnSpc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It differs from hardness; ability to with stand all natural stresses</a:t>
            </a:r>
          </a:p>
          <a:p>
            <a:pPr algn="just">
              <a:lnSpc>
                <a:spcPct val="170000"/>
              </a:lnSpc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Persistent results from;</a:t>
            </a:r>
          </a:p>
          <a:p>
            <a:pPr lvl="1" algn="just">
              <a:lnSpc>
                <a:spcPct val="170000"/>
              </a:lnSpc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Prolific seed production</a:t>
            </a:r>
          </a:p>
          <a:p>
            <a:pPr lvl="1" algn="just">
              <a:lnSpc>
                <a:spcPct val="170000"/>
              </a:lnSpc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 Dormancy of weed seeds and other propagules</a:t>
            </a:r>
          </a:p>
          <a:p>
            <a:pPr lvl="1" algn="just">
              <a:lnSpc>
                <a:spcPct val="170000"/>
              </a:lnSpc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Vegetative propagation</a:t>
            </a:r>
          </a:p>
          <a:p>
            <a:pPr lvl="1" algn="just">
              <a:lnSpc>
                <a:spcPct val="170000"/>
              </a:lnSpc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Rapid dispersal</a:t>
            </a:r>
          </a:p>
          <a:p>
            <a:pPr lvl="1" algn="just">
              <a:lnSpc>
                <a:spcPct val="170000"/>
              </a:lnSpc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Inherent hardiness and selective invasion </a:t>
            </a:r>
          </a:p>
          <a:p>
            <a:pPr lvl="1" algn="just">
              <a:lnSpc>
                <a:spcPct val="170000"/>
              </a:lnSpc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Evasiveness and Self- regeneration</a:t>
            </a:r>
          </a:p>
          <a:p>
            <a:pPr lvl="1" algn="just">
              <a:lnSpc>
                <a:spcPct val="170000"/>
              </a:lnSpc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Weed succession</a:t>
            </a:r>
          </a:p>
          <a:p>
            <a:pPr lvl="1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3.1.4. weed seed bank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382000" cy="57912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Composed of produced seeds in the area and dispersed from elsewhere</a:t>
            </a:r>
          </a:p>
          <a:p>
            <a:pPr lvl="1" algn="just">
              <a:lnSpc>
                <a:spcPct val="15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Weeds allowed to mature are common source of weed seeds in the weed seed bank</a:t>
            </a:r>
          </a:p>
          <a:p>
            <a:pPr lvl="1" algn="just">
              <a:lnSpc>
                <a:spcPct val="15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Have hygroscopic awns and deflexed hair for burying </a:t>
            </a:r>
          </a:p>
          <a:p>
            <a:pPr lvl="1" algn="just">
              <a:lnSpc>
                <a:spcPct val="15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Any living organism moving in the field helps to burying </a:t>
            </a:r>
          </a:p>
          <a:p>
            <a:pPr algn="just">
              <a:lnSpc>
                <a:spcPct val="15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Deposit due to dispersal and production and</a:t>
            </a:r>
          </a:p>
          <a:p>
            <a:pPr algn="just">
              <a:lnSpc>
                <a:spcPct val="15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Withdrawal by germination, senescence, death and predation</a:t>
            </a:r>
          </a:p>
          <a:p>
            <a:pPr algn="just">
              <a:lnSpc>
                <a:spcPct val="15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250 million weed seed / ha is common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Cont,,,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05800" cy="57912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Weed population could be minimized by 20-50% per annum if  there is no additional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Reduction of population caused by; 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natural death of seeds, 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destruction by soil organisms and by germination,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emergence and varies according to species, 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depth and frequency of cultivation, 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soil type and drainage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3.2. weed Ecology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458200" cy="5715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Interrelation between weeds and their environment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Concerned the growth characteristics and adaptation of a species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Concerned a creation of a new spp.in a population and a population in a communities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Two types of ecology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Autecology</a:t>
            </a:r>
            <a:r>
              <a:rPr lang="en-US" sz="2000" b="1" dirty="0" smtClean="0"/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competition with in same species or with crops </a:t>
            </a:r>
          </a:p>
          <a:p>
            <a:pPr lvl="1"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 intra/ inter specific)</a:t>
            </a:r>
            <a:endParaRPr lang="en-US" sz="2000" b="1" dirty="0" smtClean="0"/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Synecology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between two different communities with in the environment </a:t>
            </a:r>
          </a:p>
          <a:p>
            <a:pPr lvl="1" algn="just">
              <a:lnSpc>
                <a:spcPct val="150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762000"/>
          </a:xfrm>
        </p:spPr>
        <p:txBody>
          <a:bodyPr/>
          <a:lstStyle/>
          <a:p>
            <a:r>
              <a:rPr lang="en-US" dirty="0" smtClean="0"/>
              <a:t>Cont,,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610600" cy="61722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Ecological succession of weed: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process of replacing one another in an orderly sequence over a year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new race in a species which develops by cross breeding called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Agricultural Ecotypes</a:t>
            </a:r>
          </a:p>
          <a:p>
            <a:pPr lvl="2"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new ecotype created due to continuous application of chemical called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chemotype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2"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Due to a continuous application of herbicides minor weeds will come as major weeds called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weed shift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Crop weed association: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this is due to;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Morphological similarity 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Seed shedding behavior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Cont,,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382000" cy="5715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history; 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Man is responsible for weed revolution </a:t>
            </a:r>
          </a:p>
          <a:p>
            <a:pPr lvl="2"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Considered out of a target group as a weed 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Most of a desirable crop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wild relatives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are considered as a weed</a:t>
            </a:r>
          </a:p>
          <a:p>
            <a:pPr lvl="2"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Those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wild relatives used to improve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some desirable characteristics of a domesticated crop</a:t>
            </a:r>
          </a:p>
          <a:p>
            <a:pPr lvl="3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Because weed plants can grow in adverse condition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Cont,,,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638800"/>
          </a:xfrm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Escape removal through sieving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Congenial environment: cropping sequences 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Continuous use of one group of herbicides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Allelopathic effects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Factors affecting the occurrence of weed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Physiographic: geographical location 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Edaphic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Climatic </a:t>
            </a:r>
          </a:p>
          <a:p>
            <a:pPr lvl="2"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Temperature, light and moisture </a:t>
            </a: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Cont,,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610600" cy="6400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Weed crop interaction 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Interference:  an effect caused by the growing of species in to another.</a:t>
            </a:r>
          </a:p>
          <a:p>
            <a:pPr lvl="2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involves in competition and amensalism 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Commensalism: relationship of unrelated species </a:t>
            </a:r>
          </a:p>
          <a:p>
            <a:pPr lvl="2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One gets a food and the other unaffected 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Competition: a relation ship between two plants</a:t>
            </a:r>
          </a:p>
          <a:p>
            <a:pPr lvl="2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Weed to crop, weed to weed or crop to crop</a:t>
            </a:r>
          </a:p>
          <a:p>
            <a:pPr lvl="2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supply of a growth factor become below the demand</a:t>
            </a:r>
          </a:p>
          <a:p>
            <a:pPr lvl="2">
              <a:lnSpc>
                <a:spcPct val="15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Above ground and  under ground competition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1828800" y="5486400"/>
            <a:ext cx="1981200" cy="7620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On leaf and by light and CO2</a:t>
            </a:r>
            <a:endParaRPr lang="en-US" sz="2400" dirty="0"/>
          </a:p>
        </p:txBody>
      </p:sp>
      <p:sp>
        <p:nvSpPr>
          <p:cNvPr id="6" name="Rectangular Callout 5"/>
          <p:cNvSpPr/>
          <p:nvPr/>
        </p:nvSpPr>
        <p:spPr>
          <a:xfrm>
            <a:off x="4495800" y="5257800"/>
            <a:ext cx="3733800" cy="8382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On root and by water, nurient and oxygen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Cont,,,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324600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Forms of competition</a:t>
            </a:r>
          </a:p>
          <a:p>
            <a:pPr lvl="1">
              <a:lnSpc>
                <a:spcPct val="16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Intra specific</a:t>
            </a:r>
          </a:p>
          <a:p>
            <a:pPr lvl="1">
              <a:lnSpc>
                <a:spcPct val="16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Inter specific </a:t>
            </a:r>
          </a:p>
          <a:p>
            <a:pPr>
              <a:lnSpc>
                <a:spcPct val="16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Critical period of weed interference </a:t>
            </a:r>
          </a:p>
          <a:p>
            <a:pPr lvl="1">
              <a:lnSpc>
                <a:spcPct val="16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shortest period in which caused for maximum yield loss/</a:t>
            </a:r>
          </a:p>
          <a:p>
            <a:pPr lvl="1">
              <a:lnSpc>
                <a:spcPct val="16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shortest period in which taking control measurement to minimize yield loss</a:t>
            </a:r>
          </a:p>
          <a:p>
            <a:pPr lvl="1">
              <a:lnSpc>
                <a:spcPct val="16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components which can be overlapped are;</a:t>
            </a:r>
          </a:p>
          <a:p>
            <a:pPr lvl="2">
              <a:lnSpc>
                <a:spcPct val="16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duration of weed presence before interference and</a:t>
            </a:r>
          </a:p>
          <a:p>
            <a:pPr lvl="2">
              <a:lnSpc>
                <a:spcPct val="16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duration that required for weed emergence prevention </a:t>
            </a:r>
          </a:p>
          <a:p>
            <a:endParaRPr lang="en-US" dirty="0"/>
          </a:p>
        </p:txBody>
      </p:sp>
      <p:sp>
        <p:nvSpPr>
          <p:cNvPr id="4" name="Down Arrow Callout 3"/>
          <p:cNvSpPr/>
          <p:nvPr/>
        </p:nvSpPr>
        <p:spPr>
          <a:xfrm>
            <a:off x="2819400" y="1295400"/>
            <a:ext cx="4343400" cy="15240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Differs from crop to crop and the loss also different for different crop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Cont,,,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6388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Amensalism: chemical/exudates production by living and decay of living organism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Interfere in germination and growth and development for other species which shares same habitat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true allelopathy: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released compound are toxic as produced</a:t>
            </a:r>
          </a:p>
          <a:p>
            <a:pPr lvl="1" algn="just"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Functional: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toxic as a result of transformation by microorganism </a:t>
            </a:r>
          </a:p>
          <a:p>
            <a:pPr lvl="1" algn="just"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coumaric acid, terpenoids, syringic acid, butyric acid, flavonoids, phenolic compounds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Cont,,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382000" cy="63246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Competition threshold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important to do cost effective assessment for weed control </a:t>
            </a:r>
          </a:p>
          <a:p>
            <a:pPr lvl="1" algn="just">
              <a:lnSpc>
                <a:spcPct val="150000"/>
              </a:lnSpc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Damage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important to know the population which causes negative impact</a:t>
            </a:r>
          </a:p>
          <a:p>
            <a:pPr lvl="1" algn="just">
              <a:lnSpc>
                <a:spcPct val="150000"/>
              </a:lnSpc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Period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the period of plant life cycle at which the level of damage differs from other stages</a:t>
            </a:r>
          </a:p>
          <a:p>
            <a:pPr lvl="2" algn="just">
              <a:lnSpc>
                <a:spcPct val="15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Measures in plant population/ density </a:t>
            </a:r>
          </a:p>
          <a:p>
            <a:pPr lvl="1" algn="just">
              <a:lnSpc>
                <a:spcPct val="150000"/>
              </a:lnSpc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Economic threshold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indicates to take control measures; break-even point </a:t>
            </a:r>
          </a:p>
          <a:p>
            <a:pPr lvl="2" algn="just">
              <a:lnSpc>
                <a:spcPct val="15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Loss should be higher than cost of control</a:t>
            </a:r>
          </a:p>
          <a:p>
            <a:pPr lvl="2" algn="just">
              <a:lnSpc>
                <a:spcPct val="15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weed population equals with the crop values increased by a control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Cont,,,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82000" cy="5638800"/>
          </a:xfrm>
        </p:spPr>
        <p:txBody>
          <a:bodyPr>
            <a:normAutofit fontScale="92500" lnSpcReduction="20000"/>
          </a:bodyPr>
          <a:lstStyle/>
          <a:p>
            <a:pPr lvl="1" algn="just">
              <a:lnSpc>
                <a:spcPct val="150000"/>
              </a:lnSpc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Action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some action is needed to prevent loss before requiring action; considered as a set of condition </a:t>
            </a:r>
          </a:p>
          <a:p>
            <a:pPr lvl="2" algn="just">
              <a:lnSpc>
                <a:spcPct val="15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Prediction of direct effect due to weed crop association </a:t>
            </a:r>
          </a:p>
          <a:p>
            <a:pPr lvl="1" algn="just">
              <a:lnSpc>
                <a:spcPct val="150000"/>
              </a:lnSpc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Density- Biomass: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crop yield are reduced by weeds depends</a:t>
            </a:r>
          </a:p>
          <a:p>
            <a:pPr lvl="2" algn="just">
              <a:lnSpc>
                <a:spcPct val="15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crop species and cultivar ,weed species present ,location or site and practices that modifies site conditions </a:t>
            </a:r>
          </a:p>
          <a:p>
            <a:pPr lvl="2" algn="just">
              <a:lnSpc>
                <a:spcPct val="15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No need of weeding unless the additional cost of weeding is equal to the value of the weeds marginal effect on crop</a:t>
            </a:r>
          </a:p>
          <a:p>
            <a:pPr lvl="1" algn="just"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Plant identification procedure reading assignment)</a:t>
            </a:r>
          </a:p>
          <a:p>
            <a:pPr lvl="2" algn="just"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collection and mounting</a:t>
            </a:r>
          </a:p>
          <a:p>
            <a:pPr lvl="2" algn="just"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Weed density measurement</a:t>
            </a:r>
          </a:p>
          <a:p>
            <a:pPr lvl="2" algn="just">
              <a:lnSpc>
                <a:spcPct val="150000"/>
              </a:lnSpc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Chapter 4: principles of weed management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05800" cy="5638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 Chapter learning objectives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itchFamily="18" charset="0"/>
              </a:rPr>
              <a:t>Define</a:t>
            </a:r>
            <a:r>
              <a:rPr lang="en-US" sz="2400" dirty="0" smtClean="0">
                <a:latin typeface="Times New Roman" panose="02020603050405020304" pitchFamily="18" charset="0"/>
                <a:cs typeface="Times New Roman" pitchFamily="18" charset="0"/>
              </a:rPr>
              <a:t> weed management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 smtClean="0"/>
              <a:t>Differentiate</a:t>
            </a:r>
            <a:r>
              <a:rPr lang="en-US" sz="2400" dirty="0" smtClean="0"/>
              <a:t> between weed management and weed control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 smtClean="0"/>
              <a:t>Give explanation </a:t>
            </a:r>
            <a:r>
              <a:rPr lang="en-US" sz="2400" dirty="0" smtClean="0"/>
              <a:t>on weed management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 smtClean="0"/>
              <a:t>State </a:t>
            </a:r>
            <a:r>
              <a:rPr lang="en-US" sz="2400" dirty="0" smtClean="0"/>
              <a:t>the role of different control methods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Chapter contents</a:t>
            </a:r>
          </a:p>
          <a:p>
            <a:pPr>
              <a:lnSpc>
                <a:spcPct val="150000"/>
              </a:lnSpc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4.1. Preventive Weed Management</a:t>
            </a:r>
          </a:p>
          <a:p>
            <a:pPr>
              <a:lnSpc>
                <a:spcPct val="150000"/>
              </a:lnSpc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4.2. Weed control </a:t>
            </a:r>
          </a:p>
          <a:p>
            <a:pPr indent="61913">
              <a:lnSpc>
                <a:spcPct val="150000"/>
              </a:lnSpc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4.2.1. Physical and Mechanical Methods</a:t>
            </a:r>
          </a:p>
          <a:p>
            <a:pPr indent="61913">
              <a:lnSpc>
                <a:spcPct val="150000"/>
              </a:lnSpc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4.2.2. Cultural Weed Control</a:t>
            </a:r>
          </a:p>
          <a:p>
            <a:pPr indent="61913">
              <a:lnSpc>
                <a:spcPct val="150000"/>
              </a:lnSpc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4..2.3.  Chemical Weed Management</a:t>
            </a:r>
          </a:p>
          <a:p>
            <a:pPr indent="61913">
              <a:lnSpc>
                <a:spcPct val="150000"/>
              </a:lnSpc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4.2.4. Biological Weed Management</a:t>
            </a:r>
          </a:p>
          <a:p>
            <a:pPr marL="60325" indent="0">
              <a:lnSpc>
                <a:spcPct val="150000"/>
              </a:lnSpc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4.3. Integrated Weed Management</a:t>
            </a:r>
          </a:p>
          <a:p>
            <a:pPr marL="60325" indent="0">
              <a:buNone/>
            </a:pPr>
            <a:endParaRPr lang="en-US" sz="2800" dirty="0" smtClean="0"/>
          </a:p>
          <a:p>
            <a:pPr indent="61913">
              <a:buNone/>
            </a:pPr>
            <a:endParaRPr lang="en-US" sz="2800" dirty="0" smtClean="0"/>
          </a:p>
          <a:p>
            <a:pPr indent="61913">
              <a:buNone/>
            </a:pPr>
            <a:endParaRPr lang="en-US" sz="2800" dirty="0" smtClean="0"/>
          </a:p>
          <a:p>
            <a:pPr indent="61913"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itchFamily="18" charset="0"/>
              </a:rPr>
              <a:t>Define weed management?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itchFamily="18" charset="0"/>
              </a:rPr>
              <a:t>Differentiate weed management from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itchFamily="18" charset="0"/>
              </a:rPr>
              <a:t>weed control ?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Application of a certain principle and suitable method </a:t>
            </a:r>
          </a:p>
          <a:p>
            <a:pPr lvl="2"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 the vigor and uniform stand of the crop. </a:t>
            </a:r>
          </a:p>
          <a:p>
            <a:pPr lvl="2"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ignore or discourage the invasion and growth of weeds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Weed management: prevention, eradication and control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Weed control: limiting infestation of weed plants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305800" cy="57451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weed eradication principle; 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completely eliminate including their vegetative parts and seeds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more difficult than prevention and control 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justifiable only for eliminating a serious weed in a limited area; like perennial weeds in a small areas of land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98774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1.2. characteristics of weeds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Why peoples need for knowing their features;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developing suitable control method 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By studying the most sensitive stage of a weed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knowing their adaptation and extent of loss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Weeds have the following characteristics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Tolerance to adverse condition </a:t>
            </a:r>
          </a:p>
          <a:p>
            <a:pPr marL="857250" lvl="1" indent="-457200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By having thick cuticle and deep roots</a:t>
            </a:r>
          </a:p>
          <a:p>
            <a:pPr marL="457200" indent="-457200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Example: </a:t>
            </a:r>
            <a:r>
              <a:rPr lang="en-US" sz="2400" i="1" dirty="0"/>
              <a:t>Calotropis procera</a:t>
            </a:r>
            <a:r>
              <a:rPr lang="en-US" sz="2400" dirty="0"/>
              <a:t> and </a:t>
            </a:r>
            <a:r>
              <a:rPr lang="en-US" sz="2400" i="1" dirty="0"/>
              <a:t>Saccharum spontaneum</a:t>
            </a:r>
            <a:r>
              <a:rPr lang="en-US" sz="2400" dirty="0"/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305800" cy="5668963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4.1. Preventive 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weed management: 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Preventing introduction, establishment and spreading 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weed control program is not functional unless a good prevention of infestation practiced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Long term plan</a:t>
            </a:r>
          </a:p>
          <a:p>
            <a:pPr lvl="1" algn="just">
              <a:lnSpc>
                <a:spcPct val="150000"/>
              </a:lnSpc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597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23213"/>
            <a:ext cx="6629400" cy="9721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95400"/>
            <a:ext cx="8326371" cy="46783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923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Cont,,,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74638"/>
            <a:ext cx="8382000" cy="6430962"/>
          </a:xfrm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Clean seed/planting materials</a:t>
            </a:r>
          </a:p>
          <a:p>
            <a:pPr lvl="2"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production of weed free crop seed</a:t>
            </a:r>
          </a:p>
          <a:p>
            <a:pPr lvl="2"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Cleaning before storage and at the time of sowing 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Clean a non crop areas</a:t>
            </a:r>
          </a:p>
          <a:p>
            <a:pPr marL="457200" lvl="1" indent="0" algn="just">
              <a:lnSpc>
                <a:spcPct val="150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lnSpc>
                <a:spcPct val="150000"/>
              </a:lnSpc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lnSpc>
                <a:spcPct val="150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lnSpc>
                <a:spcPct val="150000"/>
              </a:lnSpc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lnSpc>
                <a:spcPct val="150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Quarantine</a:t>
            </a:r>
          </a:p>
          <a:p>
            <a:pPr lvl="1" algn="just">
              <a:lnSpc>
                <a:spcPct val="15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AutoShape 2" descr="á¨preventive weed managment thorugh cleaning of non crop land ááµá áá¤á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819400"/>
            <a:ext cx="4839741" cy="3220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1" indent="-342900" algn="just" rtl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Prevention of weed movement in to and from other fields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219200"/>
            <a:ext cx="6629400" cy="61001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190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8800"/>
            <a:ext cx="6341998" cy="42203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782" y="4572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Use vigilance( keep watching of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field); Prevention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establishment </a:t>
            </a:r>
          </a:p>
        </p:txBody>
      </p:sp>
    </p:spTree>
    <p:extLst>
      <p:ext uri="{BB962C8B-B14F-4D97-AF65-F5344CB8AC3E}">
        <p14:creationId xmlns="" xmlns:p14="http://schemas.microsoft.com/office/powerpoint/2010/main" val="111380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Cont,,,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5287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4.2. Weed control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4.2.1. Physical and mechanical methods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Hand weeding, digging, mowing, cutting, dredging, mulching, hand hoeing, soil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solarization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tillage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37808226"/>
              </p:ext>
            </p:extLst>
          </p:nvPr>
        </p:nvGraphicFramePr>
        <p:xfrm>
          <a:off x="152400" y="2667000"/>
          <a:ext cx="8686800" cy="5166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43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7167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Advantages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Efficient, cheaper, safer, to crop and farmer.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Oldest, effective and economical method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Implementation do not require special skills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dirty="0" smtClean="0"/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endParaRPr lang="en-US" b="1" dirty="0" smtClean="0"/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Disadvantages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More labor is required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Its success depends on its timely operations when the weeds still young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Usually operations limited by too wet or too dry conditions 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Cont,,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458200" cy="5943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4.2.2. Cultural weed management 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Crop husbandry practices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not controlling but reducing, Needs in combination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Common practices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Proper crop stand and early seedling vigor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Proper planting method and Planting time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Crop rotation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Competitive crop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Green manure and cover crops </a:t>
            </a:r>
          </a:p>
          <a:p>
            <a:pPr lvl="1" algn="just">
              <a:lnSpc>
                <a:spcPct val="15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Cont,,,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382000" cy="58674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4.2.3. Chemical weed management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Knowhow is a pre-requisite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Before application it is important to know; 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Chemical selectivity and its dose 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Time and method of application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Merits 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Used to control a weed from the beginning (pre emergence)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strong single tool to control when its based on the guideline 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Used for morphologically similar weeds </a:t>
            </a:r>
          </a:p>
          <a:p>
            <a:pPr lvl="1" algn="just"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Cont,,,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458200" cy="5562600"/>
          </a:xfrm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More economical when labor cost is high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Substitute mechanical method to minimize the damage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Used when other methods are not favorable 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Important under conservation agriculture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Flexible in crop management system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Demerits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Causes unintentionally injury on crops and others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Most of them are narrow window and others narrow spectrum </a:t>
            </a:r>
          </a:p>
          <a:p>
            <a:pPr lvl="1" algn="just">
              <a:lnSpc>
                <a:spcPct val="15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Cont,,,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05800" cy="5135563"/>
          </a:xfrm>
        </p:spPr>
        <p:txBody>
          <a:bodyPr/>
          <a:lstStyle/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Less economic for small scale farmers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Soil and water pollution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Toxicity for non target organism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Human health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Weed shift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Chemotype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lotropis procer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304800"/>
            <a:ext cx="4267200" cy="5329084"/>
          </a:xfrm>
        </p:spPr>
      </p:pic>
      <p:sp>
        <p:nvSpPr>
          <p:cNvPr id="5" name="Rectangle 4"/>
          <p:cNvSpPr/>
          <p:nvPr/>
        </p:nvSpPr>
        <p:spPr>
          <a:xfrm>
            <a:off x="2895600" y="5791200"/>
            <a:ext cx="34178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Calotropis procera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Content Placeholder 3" descr="Saccharum spontane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030" y="1371600"/>
            <a:ext cx="4413552" cy="3124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76800" y="4724400"/>
            <a:ext cx="381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Saccharum spontaneum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Cont,,,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4.2.4.  Biological weed control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Controlling an organism by employing another living organism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 have prey predator relationship 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Predators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Parasites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Pathogens,,,,,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284163" indent="-284163" algn="ctr">
              <a:lnSpc>
                <a:spcPct val="160000"/>
              </a:lnSpc>
              <a:buNone/>
            </a:pP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4.3. IWM</a:t>
            </a:r>
          </a:p>
          <a:p>
            <a:pPr marL="284163" indent="-284163" algn="just">
              <a:lnSpc>
                <a:spcPct val="16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Combining controlling methods</a:t>
            </a:r>
          </a:p>
          <a:p>
            <a:pPr lvl="2" algn="just">
              <a:lnSpc>
                <a:spcPct val="16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That are compatible and suitable</a:t>
            </a:r>
          </a:p>
          <a:p>
            <a:pPr lvl="2" algn="just">
              <a:lnSpc>
                <a:spcPct val="16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minimize a weed population below injury level</a:t>
            </a:r>
          </a:p>
          <a:p>
            <a:pPr algn="just">
              <a:lnSpc>
                <a:spcPct val="16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frame work of the program involves;</a:t>
            </a:r>
          </a:p>
          <a:p>
            <a:pPr lvl="1" algn="just">
              <a:lnSpc>
                <a:spcPct val="16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Weed identification----prioritization----feasibility</a:t>
            </a:r>
          </a:p>
          <a:p>
            <a:pPr lvl="1" algn="just">
              <a:lnSpc>
                <a:spcPct val="16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combination of control options-----verification</a:t>
            </a:r>
          </a:p>
          <a:p>
            <a:pPr lvl="1" algn="just">
              <a:lnSpc>
                <a:spcPct val="16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Monitoring and evaluation------if it is below expectations dropped and develop a new one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7200"/>
            <a:ext cx="6948127" cy="5184372"/>
          </a:xfrm>
        </p:spPr>
      </p:pic>
    </p:spTree>
    <p:extLst>
      <p:ext uri="{BB962C8B-B14F-4D97-AF65-F5344CB8AC3E}">
        <p14:creationId xmlns="" xmlns:p14="http://schemas.microsoft.com/office/powerpoint/2010/main" val="236647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181600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Why is that weed eradication is difficult for application especially on large areas?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the purpose of proper weed prevention mechanism in weed management mechanism? </a:t>
            </a:r>
          </a:p>
          <a:p>
            <a:pPr marL="514350" indent="-514350">
              <a:buAutoNum type="arabicPeriod"/>
            </a:pPr>
            <a:r>
              <a:rPr lang="en-US" dirty="0" smtClean="0"/>
              <a:t>Mention at least two advantages of chemical weed control.</a:t>
            </a:r>
          </a:p>
          <a:p>
            <a:pPr marL="514350" indent="-514350">
              <a:buAutoNum type="arabicPeriod"/>
            </a:pPr>
            <a:r>
              <a:rPr lang="en-US" dirty="0" smtClean="0"/>
              <a:t>Mention at least two disadvantages </a:t>
            </a:r>
            <a:r>
              <a:rPr lang="en-US" smtClean="0"/>
              <a:t>of mechanical </a:t>
            </a:r>
            <a:r>
              <a:rPr lang="en-US" dirty="0" smtClean="0"/>
              <a:t>weed control </a:t>
            </a:r>
          </a:p>
          <a:p>
            <a:pPr marL="514350" indent="-514350">
              <a:buAutoNum type="arabicPeriod"/>
            </a:pPr>
            <a:r>
              <a:rPr lang="en-US" dirty="0" smtClean="0"/>
              <a:t>Define what does a weed management principle mean?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45532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Cont,,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  <a:buNone/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Competitive and aggressive in nature </a:t>
            </a:r>
          </a:p>
          <a:p>
            <a:pPr algn="just">
              <a:lnSpc>
                <a:spcPct val="170000"/>
              </a:lnSpc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Can grow near to the crop</a:t>
            </a:r>
          </a:p>
          <a:p>
            <a:pPr algn="just">
              <a:lnSpc>
                <a:spcPct val="170000"/>
              </a:lnSpc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Mostly weeds and plants require similar condition for normal growth </a:t>
            </a:r>
          </a:p>
          <a:p>
            <a:pPr lvl="1" algn="just">
              <a:lnSpc>
                <a:spcPct val="170000"/>
              </a:lnSpc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Taller weeds suppress a crop </a:t>
            </a:r>
          </a:p>
          <a:p>
            <a:pPr lvl="1" algn="just">
              <a:lnSpc>
                <a:spcPct val="170000"/>
              </a:lnSpc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Quicker in germination and growth and development</a:t>
            </a:r>
          </a:p>
          <a:p>
            <a:pPr algn="just">
              <a:lnSpc>
                <a:spcPct val="170000"/>
              </a:lnSpc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Aggressiveness mainly associated with their habit</a:t>
            </a:r>
          </a:p>
          <a:p>
            <a:pPr algn="just">
              <a:lnSpc>
                <a:spcPct val="170000"/>
              </a:lnSpc>
              <a:buNone/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Resist control or eradication</a:t>
            </a:r>
          </a:p>
          <a:p>
            <a:pPr lvl="1" algn="just">
              <a:lnSpc>
                <a:spcPct val="170000"/>
              </a:lnSpc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Hinder their removal from a crop due to the presence of spines and thorns  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Cont,,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839200" cy="6248400"/>
          </a:xfrm>
        </p:spPr>
        <p:txBody>
          <a:bodyPr>
            <a:noAutofit/>
          </a:bodyPr>
          <a:lstStyle/>
          <a:p>
            <a:pPr lvl="1" algn="just">
              <a:lnSpc>
                <a:spcPct val="16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Perennial weeds able to regenerate </a:t>
            </a:r>
          </a:p>
          <a:p>
            <a:pPr lvl="1" algn="just">
              <a:lnSpc>
                <a:spcPct val="16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Some tuber weeds are difficult to remove by hand hoeing </a:t>
            </a:r>
          </a:p>
          <a:p>
            <a:pPr algn="just">
              <a:lnSpc>
                <a:spcPct val="160000"/>
              </a:lnSpc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4. Morphological similarity with crops </a:t>
            </a:r>
          </a:p>
          <a:p>
            <a:pPr algn="just">
              <a:lnSpc>
                <a:spcPct val="160000"/>
              </a:lnSpc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5. high reproductive capacity </a:t>
            </a:r>
          </a:p>
          <a:p>
            <a:pPr lvl="1" algn="just">
              <a:lnSpc>
                <a:spcPct val="16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Productive; Produce large number of seeds</a:t>
            </a:r>
          </a:p>
          <a:p>
            <a:pPr lvl="1" algn="just">
              <a:lnSpc>
                <a:spcPct val="16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Deposit a large amount of in seed bank </a:t>
            </a:r>
          </a:p>
          <a:p>
            <a:pPr algn="just">
              <a:lnSpc>
                <a:spcPct val="16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6. Persistent in nature </a:t>
            </a:r>
          </a:p>
          <a:p>
            <a:pPr algn="just">
              <a:lnSpc>
                <a:spcPct val="16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7. Early seed seating</a:t>
            </a:r>
          </a:p>
          <a:p>
            <a:pPr algn="just">
              <a:lnSpc>
                <a:spcPct val="16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8. Repeatedly germination in different phase </a:t>
            </a:r>
          </a:p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Cont,,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57912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9. Similarity of seed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10. Deep root system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Below the plough layer</a:t>
            </a:r>
          </a:p>
          <a:p>
            <a:pPr algn="just">
              <a:lnSpc>
                <a:spcPct val="160000"/>
              </a:lnSpc>
              <a:buNone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1.3. Importance of weeds</a:t>
            </a:r>
          </a:p>
          <a:p>
            <a:pPr algn="just">
              <a:lnSpc>
                <a:spcPct val="16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In general weed makes a life of women and children miserable</a:t>
            </a:r>
          </a:p>
          <a:p>
            <a:pPr algn="just">
              <a:lnSpc>
                <a:spcPct val="16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40% of yield loss; it may vary based on</a:t>
            </a:r>
          </a:p>
          <a:p>
            <a:pPr lvl="1" algn="just">
              <a:lnSpc>
                <a:spcPct val="16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Weed type</a:t>
            </a:r>
          </a:p>
          <a:p>
            <a:pPr lvl="1" algn="just">
              <a:lnSpc>
                <a:spcPct val="16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Severity and duration of weed infestation</a:t>
            </a:r>
          </a:p>
          <a:p>
            <a:pPr lvl="1" algn="just">
              <a:lnSpc>
                <a:spcPct val="16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Competitiveness of a crop and Climatic condition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1874</TotalTime>
  <Words>2873</Words>
  <Application>Microsoft Office PowerPoint</Application>
  <PresentationFormat>On-screen Show (4:3)</PresentationFormat>
  <Paragraphs>464</Paragraphs>
  <Slides>63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Weed and its management in Horticultural crops  </vt:lpstr>
      <vt:lpstr>Chapter One: Introduction </vt:lpstr>
      <vt:lpstr>1.1. definition and concept of weed </vt:lpstr>
      <vt:lpstr>Cont,,</vt:lpstr>
      <vt:lpstr>1.2. characteristics of weeds </vt:lpstr>
      <vt:lpstr>Slide 6</vt:lpstr>
      <vt:lpstr>Cont,,</vt:lpstr>
      <vt:lpstr>Cont,,</vt:lpstr>
      <vt:lpstr>Cont,, </vt:lpstr>
      <vt:lpstr>Harmful effect of weed</vt:lpstr>
      <vt:lpstr>Cont,,,</vt:lpstr>
      <vt:lpstr>Cont,,</vt:lpstr>
      <vt:lpstr>Beneficial effect of weeds</vt:lpstr>
      <vt:lpstr>Chapter 2: classification of weeds</vt:lpstr>
      <vt:lpstr>Cont,,, </vt:lpstr>
      <vt:lpstr>Cont,,,</vt:lpstr>
      <vt:lpstr>Cont,,,</vt:lpstr>
      <vt:lpstr>Slide 18</vt:lpstr>
      <vt:lpstr>Cont,,</vt:lpstr>
      <vt:lpstr>Cont,,,</vt:lpstr>
      <vt:lpstr>Cont,,, </vt:lpstr>
      <vt:lpstr>Cont,,</vt:lpstr>
      <vt:lpstr>Chapter 3: weed biology and ecology </vt:lpstr>
      <vt:lpstr>3.1.1.Reproduction of weeds </vt:lpstr>
      <vt:lpstr>Cont,,,</vt:lpstr>
      <vt:lpstr>Cont,,,</vt:lpstr>
      <vt:lpstr>3.1.2. dispersal of weed </vt:lpstr>
      <vt:lpstr>Cont,,, </vt:lpstr>
      <vt:lpstr>Slide 29</vt:lpstr>
      <vt:lpstr>Slide 30</vt:lpstr>
      <vt:lpstr>Slide 31</vt:lpstr>
      <vt:lpstr>Slide 32</vt:lpstr>
      <vt:lpstr>Cont,,</vt:lpstr>
      <vt:lpstr>Cont,,, </vt:lpstr>
      <vt:lpstr>3.1.3. Persistence of Weed and survival mechanism  </vt:lpstr>
      <vt:lpstr>3.1.4. weed seed bank </vt:lpstr>
      <vt:lpstr>Cont,,, </vt:lpstr>
      <vt:lpstr>3.2. weed Ecology </vt:lpstr>
      <vt:lpstr>Cont,,</vt:lpstr>
      <vt:lpstr>Cont,,, </vt:lpstr>
      <vt:lpstr>Cont,, </vt:lpstr>
      <vt:lpstr>Cont,,, </vt:lpstr>
      <vt:lpstr>Cont,,, </vt:lpstr>
      <vt:lpstr>Cont,, </vt:lpstr>
      <vt:lpstr>Cont,,, </vt:lpstr>
      <vt:lpstr>Chapter 4: principles of weed management </vt:lpstr>
      <vt:lpstr>Slide 47</vt:lpstr>
      <vt:lpstr>Slide 48</vt:lpstr>
      <vt:lpstr>Slide 49</vt:lpstr>
      <vt:lpstr>Slide 50</vt:lpstr>
      <vt:lpstr>Slide 51</vt:lpstr>
      <vt:lpstr>Cont,,, </vt:lpstr>
      <vt:lpstr>Prevention of weed movement in to and from other fields  </vt:lpstr>
      <vt:lpstr>Slide 54</vt:lpstr>
      <vt:lpstr>Cont,,, </vt:lpstr>
      <vt:lpstr>Cont,, </vt:lpstr>
      <vt:lpstr>Cont,,, </vt:lpstr>
      <vt:lpstr>Cont,,,</vt:lpstr>
      <vt:lpstr>Cont,,, </vt:lpstr>
      <vt:lpstr>Cont,,, </vt:lpstr>
      <vt:lpstr>Slide 61</vt:lpstr>
      <vt:lpstr>Slide 62</vt:lpstr>
      <vt:lpstr>Quiz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Weed and its management in Horticultural crops  </dc:title>
  <dc:creator>user</dc:creator>
  <cp:lastModifiedBy>HP</cp:lastModifiedBy>
  <cp:revision>144</cp:revision>
  <dcterms:created xsi:type="dcterms:W3CDTF">2017-04-26T04:19:54Z</dcterms:created>
  <dcterms:modified xsi:type="dcterms:W3CDTF">2019-05-15T12:28:10Z</dcterms:modified>
</cp:coreProperties>
</file>