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94" r:id="rId2"/>
    <p:sldId id="256" r:id="rId3"/>
    <p:sldId id="257" r:id="rId4"/>
    <p:sldId id="258" r:id="rId5"/>
    <p:sldId id="259" r:id="rId6"/>
    <p:sldId id="292" r:id="rId7"/>
    <p:sldId id="260" r:id="rId8"/>
    <p:sldId id="261" r:id="rId9"/>
    <p:sldId id="262" r:id="rId10"/>
    <p:sldId id="263" r:id="rId11"/>
    <p:sldId id="264" r:id="rId12"/>
    <p:sldId id="265" r:id="rId13"/>
    <p:sldId id="269" r:id="rId14"/>
    <p:sldId id="270" r:id="rId15"/>
    <p:sldId id="271" r:id="rId16"/>
    <p:sldId id="272" r:id="rId17"/>
    <p:sldId id="273" r:id="rId18"/>
    <p:sldId id="274" r:id="rId19"/>
    <p:sldId id="293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9" r:id="rId32"/>
    <p:sldId id="287" r:id="rId33"/>
    <p:sldId id="288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6856" autoAdjust="0"/>
  </p:normalViewPr>
  <p:slideViewPr>
    <p:cSldViewPr>
      <p:cViewPr varScale="1">
        <p:scale>
          <a:sx n="64" d="100"/>
          <a:sy n="64" d="100"/>
        </p:scale>
        <p:origin x="-15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A7CA4-82AF-4192-A6CC-B69FFA652D4E}" type="datetimeFigureOut">
              <a:rPr lang="en-US" smtClean="0"/>
              <a:pPr/>
              <a:t>7/8/2019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70BF5-A96A-48D3-8CF5-B0D877970A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276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Enzyme-Linked-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ImmunoSorbant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-Assay, commonly referred to as the ELISA test. Each well contains the virus-specific anti-body bound to its sides. Sap or liquid extracted from tissue or cells is added to the well. In order to minimize possible over-reactions or unwanted reactions, and to titer the virus, the liquid may be diluted several times with a buffer. If the virus is present in the test liquid, it will bind to its anti-body. Wells are rinsed to remove the liquid and its contents that did not bind and therefor not the targeted virus. More of the same anti-body bound to the well is added. This second set of anti-bodies also has an enzyme attached to it which will react with a pigment. These anti-bodies attach to the viruses held by the bound anti-body. After this second reaction, any unattached anti-body is rinsed away. And now, the pigment substrate is added. If the substrate attaches to the enzyme because it is present, it will develop or change color. A color change means the targeted virus is present in the sap or tissue extract and if no change occurs than the virus is absent.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0BF5-A96A-48D3-8CF5-B0D877970A0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33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Physical dormancy mechanism (exogenous)- a physical characteristic of the seed or seed coat prevents germination. EX: Hard Seeds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0BF5-A96A-48D3-8CF5-B0D877970A0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98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Physiological dormancy mechanism (endogenous)- a physiological mechanism of the seed prevents germination. EX: Immature embryo, Hormonal inhibition.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0BF5-A96A-48D3-8CF5-B0D877970A0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60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400" b="1" dirty="0" smtClean="0">
                <a:solidFill>
                  <a:srgbClr val="F7F74D"/>
                </a:solidFill>
                <a:effectLst/>
                <a:latin typeface="Times New Roman" pitchFamily="18" charset="0"/>
              </a:rPr>
              <a:t>Secondary Dormancy</a:t>
            </a:r>
            <a:r>
              <a:rPr lang="en-US" sz="1200" dirty="0" smtClean="0"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</a:rPr>
              <a:t> – An additional level of  Protection to prevent germination.  Can be induced under very unfavorable conditions such as drought or cold, etc.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0BF5-A96A-48D3-8CF5-B0D877970A0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51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Seeds are scarified by mixing them with sharp sand and shaking vigorously for 10 to 20 minutes (min).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70BF5-A96A-48D3-8CF5-B0D877970A0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81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AC501F-14DC-4C56-A4A4-B34F905AA9A4}" type="slidenum">
              <a:rPr lang="en-US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6F02D-4A28-43F3-8834-D2CCB7EFB6F8}" type="datetime1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EBB99-D380-499F-9050-08B247467F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7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C8ED9-1E11-473D-8A70-3A7A00156D15}" type="datetime1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EBB99-D380-499F-9050-08B247467F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97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3D305-9991-47A5-B8F0-7CC064CAD684}" type="datetime1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EBB99-D380-499F-9050-08B247467F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31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29C04-D175-4613-8C47-BCE6FEA82AE3}" type="datetime1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EBB99-D380-499F-9050-08B247467F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0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F863A-24CD-40F8-974B-97844514527F}" type="datetime1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EBB99-D380-499F-9050-08B247467F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48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09A21-473F-4F78-87D0-615448820F39}" type="datetime1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EBB99-D380-499F-9050-08B247467F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20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EBEAE-10A9-434C-9580-1BCF14C505D8}" type="datetime1">
              <a:rPr lang="en-US" smtClean="0"/>
              <a:t>7/8/2019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EBB99-D380-499F-9050-08B247467F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71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FD21-3A8F-4B94-8435-25E919B79098}" type="datetime1">
              <a:rPr lang="en-US" smtClean="0"/>
              <a:t>7/8/2019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EBB99-D380-499F-9050-08B247467F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299A-CD64-480D-9ACC-F226808E13BF}" type="datetime1">
              <a:rPr lang="en-US" smtClean="0"/>
              <a:t>7/8/2019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EBB99-D380-499F-9050-08B247467F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82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6B83A-C048-4B15-9DB3-D2E1AD050C72}" type="datetime1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EBB99-D380-499F-9050-08B247467F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24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CEE4E-F85D-45B5-B603-B97C7CC19500}" type="datetime1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EBB99-D380-499F-9050-08B247467F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10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40CD7-58C0-41EC-923C-ADF1BC3C162F}" type="datetime1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Mengistu W.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EBB99-D380-499F-9050-08B247467F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7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772400" cy="1470025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Chapter Six 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6. Seed Quality and Testing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524000"/>
            <a:ext cx="7467600" cy="5105400"/>
          </a:xfrm>
        </p:spPr>
        <p:txBody>
          <a:bodyPr>
            <a:noAutofit/>
          </a:bodyPr>
          <a:lstStyle/>
          <a:p>
            <a:pPr lvl="1" algn="just"/>
            <a:r>
              <a:rPr lang="en-US" sz="22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Content 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Seed quality 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Seed testing </a:t>
            </a:r>
          </a:p>
          <a:p>
            <a:pPr marL="1257300" lvl="2" indent="-342900" algn="just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Physical purity analysis </a:t>
            </a:r>
          </a:p>
          <a:p>
            <a:pPr marL="1257300" lvl="2" indent="-342900" algn="just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Seed moisture analysis </a:t>
            </a:r>
          </a:p>
          <a:p>
            <a:pPr marL="1257300" lvl="2" indent="-342900" algn="just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Germination test </a:t>
            </a:r>
          </a:p>
          <a:p>
            <a:pPr marL="1257300" lvl="2" indent="-342900" algn="just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Viability test</a:t>
            </a:r>
          </a:p>
          <a:p>
            <a:pPr marL="1257300" lvl="2" indent="-342900" algn="just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Seed vigor test</a:t>
            </a:r>
          </a:p>
          <a:p>
            <a:pPr marL="1257300" lvl="2" indent="-342900" algn="just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Seed health test</a:t>
            </a:r>
          </a:p>
          <a:p>
            <a:pPr marL="1257300" lvl="2" indent="-342900" algn="just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Varietals (cultivar) purity test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Seed germination and dormancy </a:t>
            </a:r>
          </a:p>
          <a:p>
            <a:pPr marL="1257300" lvl="2" indent="-342900" algn="just">
              <a:buFont typeface="Arial" pitchFamily="34" charset="0"/>
              <a:buChar char="•"/>
            </a:pPr>
            <a:endParaRPr lang="en-US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097" y="1524000"/>
            <a:ext cx="3143704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097" y="3962399"/>
            <a:ext cx="3143704" cy="223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Germination test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6096000" cy="1828800"/>
          </a:xfrm>
        </p:spPr>
        <p:txBody>
          <a:bodyPr>
            <a:noAutofit/>
          </a:bodyPr>
          <a:lstStyle/>
          <a:p>
            <a:pPr algn="just"/>
            <a:r>
              <a:rPr lang="en-US" sz="2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Main objective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lvl="1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To obtain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information about the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field planting value of the seed lot. </a:t>
            </a:r>
            <a:endParaRPr lang="en-US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Definition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emergence and development of those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essential structures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embryo </a:t>
            </a:r>
            <a:endParaRPr lang="en-US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179" y="3207833"/>
            <a:ext cx="4651513" cy="363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" y="3134991"/>
            <a:ext cx="42909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It indicates the ability of the seed develop into a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normal plant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under favorable conditions in the soil.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698" y="990599"/>
            <a:ext cx="2734994" cy="221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75" y="4524375"/>
            <a:ext cx="4105275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8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709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Cont..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7" y="1143000"/>
            <a:ext cx="5638800" cy="3200400"/>
          </a:xfrm>
        </p:spPr>
        <p:txBody>
          <a:bodyPr>
            <a:noAutofit/>
          </a:bodyPr>
          <a:lstStyle/>
          <a:p>
            <a:pPr marL="342900" lvl="1" indent="-342900" algn="just">
              <a:buFont typeface="Wingdings" pitchFamily="2" charset="2"/>
              <a:buChar char="v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number of each replicate is interpreted as falling into one of the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following;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Normal </a:t>
            </a: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seedling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Well-developed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root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and shoot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system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Abnormal </a:t>
            </a: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seedling</a:t>
            </a:r>
            <a:r>
              <a:rPr lang="en-US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Damaged, decayed,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deformed or unbalanced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seedling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Hard seed</a:t>
            </a:r>
            <a:r>
              <a:rPr lang="en-US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seeds that has not absorbed water </a:t>
            </a:r>
          </a:p>
          <a:p>
            <a:pPr marL="0" indent="0" algn="just">
              <a:buNone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091" y="1142998"/>
            <a:ext cx="3491345" cy="299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636" y="4419600"/>
            <a:ext cx="8534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Fresh un-germinated seed</a:t>
            </a:r>
            <a:r>
              <a:rPr lang="en-US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dormant seed that absorbed water and not discolored or moldy and has a firm turgid texture.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Dead seed</a:t>
            </a:r>
            <a:r>
              <a:rPr lang="en-US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that has absorbed water and a soft, non-turgid texture discolored and is often moldy.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5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636"/>
            <a:ext cx="8229600" cy="114300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Seed viability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est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787" y="1260764"/>
            <a:ext cx="8458200" cy="16764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To most seed technologist and commercial dealers, viability means that a seed is </a:t>
            </a:r>
            <a:r>
              <a:rPr lang="en-US" altLang="en-US" sz="2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capable of germinating and </a:t>
            </a:r>
            <a:r>
              <a:rPr lang="en-US" altLang="en-US" sz="22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producing </a:t>
            </a:r>
            <a:r>
              <a:rPr lang="en-US" altLang="en-US" sz="2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a “ normal” seedling. </a:t>
            </a:r>
          </a:p>
        </p:txBody>
      </p:sp>
      <p:sp>
        <p:nvSpPr>
          <p:cNvPr id="5" name="Rectangle 4"/>
          <p:cNvSpPr/>
          <p:nvPr/>
        </p:nvSpPr>
        <p:spPr>
          <a:xfrm>
            <a:off x="4384964" y="2971800"/>
            <a:ext cx="4724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en-US" sz="2200" dirty="0">
                <a:latin typeface="Times New Roman" pitchFamily="18" charset="0"/>
                <a:cs typeface="Times New Roman" pitchFamily="18" charset="0"/>
              </a:rPr>
              <a:t>In another word; viability denotes the degree to which a seed is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en-US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Alive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en-US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Metabolically active and 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en-US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possesses enzymes capable of catalyzing metabolic reactions</a:t>
            </a:r>
            <a:endParaRPr lang="en-US" sz="2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87" y="2971800"/>
            <a:ext cx="4004865" cy="3000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39624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In this context,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219200"/>
            <a:ext cx="4509121" cy="426720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 A given seed may contain </a:t>
            </a:r>
          </a:p>
          <a:p>
            <a:pPr lvl="1" algn="just">
              <a:lnSpc>
                <a:spcPct val="150000"/>
              </a:lnSpc>
            </a:pP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Both</a:t>
            </a:r>
            <a:r>
              <a:rPr lang="en-US" altLang="en-US" sz="22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live</a:t>
            </a:r>
            <a:r>
              <a:rPr lang="en-US" altLang="en-US" sz="22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en-US" sz="22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dead</a:t>
            </a:r>
            <a:r>
              <a:rPr lang="en-US" altLang="en-US" sz="22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tissues</a:t>
            </a:r>
          </a:p>
          <a:p>
            <a:pPr lvl="1" algn="just">
              <a:lnSpc>
                <a:spcPct val="150000"/>
              </a:lnSpc>
            </a:pP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May or may not be capable of </a:t>
            </a:r>
            <a:r>
              <a:rPr lang="en-US" alt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germinating </a:t>
            </a:r>
          </a:p>
          <a:p>
            <a:pPr lvl="1" algn="just">
              <a:lnSpc>
                <a:spcPct val="150000"/>
              </a:lnSpc>
            </a:pP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This meaning deals with </a:t>
            </a:r>
            <a:r>
              <a:rPr lang="en-US" alt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tissue viability 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as well as viability of the </a:t>
            </a:r>
            <a:r>
              <a:rPr lang="en-US" alt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entire seed</a:t>
            </a:r>
            <a:r>
              <a:rPr lang="en-US" alt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1" hangingPunct="1">
              <a:lnSpc>
                <a:spcPct val="150000"/>
              </a:lnSpc>
            </a:pPr>
            <a:endParaRPr lang="en-US" alt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030" y="990600"/>
            <a:ext cx="4530969" cy="490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1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Tetrazolium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test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181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most commonly used for viability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test utilizing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3, 5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triphenyl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tetrazolium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chloride (TTC). </a:t>
            </a:r>
            <a:endParaRPr lang="en-US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Principle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; based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on the response of all living cells of the seed which can reduces a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colorless solution of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TTC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to red colored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compound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reduction of the chemical takes places in the seed by the action of a group of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enzymes;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dehydrogenase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enzymes are involved in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H-transfer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during respiratory activity of the biological system.</a:t>
            </a:r>
          </a:p>
          <a:p>
            <a:pPr algn="just">
              <a:lnSpc>
                <a:spcPct val="150000"/>
              </a:lnSpc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5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82" y="168275"/>
            <a:ext cx="4647045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Procedures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1142999"/>
            <a:ext cx="5181600" cy="4525963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Seeds are </a:t>
            </a:r>
            <a:r>
              <a:rPr lang="en-US" sz="22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soaked into water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for a few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hrs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2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cut into two longitudinally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to expose the embryo</a:t>
            </a:r>
          </a:p>
          <a:p>
            <a:pPr lvl="0"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seeds are then soaked in </a:t>
            </a:r>
            <a:r>
              <a:rPr lang="en-US" sz="22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1% solution of TTC in the dark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for one or two hrs.</a:t>
            </a:r>
          </a:p>
          <a:p>
            <a:pPr lvl="0"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embryo of </a:t>
            </a:r>
            <a:r>
              <a:rPr lang="en-US" sz="22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living seeds will stain reddish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while 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dead embryo and dead part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of the embryo will remained </a:t>
            </a: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unstained</a:t>
            </a:r>
            <a:endParaRPr lang="en-US" sz="2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á¨seed quality testing ááµá áá¤áµ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641" y="907474"/>
            <a:ext cx="3569451" cy="3766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3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855"/>
            <a:ext cx="8229600" cy="893618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Cont..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Advantages of TTC test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Quick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estimate of seed viability</a:t>
            </a:r>
          </a:p>
          <a:p>
            <a:pPr lvl="0">
              <a:lnSpc>
                <a:spcPct val="150000"/>
              </a:lnSpc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When the seed is </a:t>
            </a:r>
            <a:r>
              <a:rPr lang="en-US" sz="22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dormant, or very slow in germination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a viability test is extremely useful.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Disadvantages of TTC test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It is difficult to distinguish between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normal and abnormal seedlings</a:t>
            </a:r>
          </a:p>
          <a:p>
            <a:pPr lvl="0">
              <a:lnSpc>
                <a:spcPct val="150000"/>
              </a:lnSpc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It doesn’t differentiate between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dormant and non-dormant seeds</a:t>
            </a:r>
          </a:p>
          <a:p>
            <a:pPr lvl="0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knowledge of the </a:t>
            </a:r>
            <a:r>
              <a:rPr lang="en-US" sz="22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seed and the seedling structure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is essential for conduction of the test.</a:t>
            </a:r>
          </a:p>
          <a:p>
            <a:pPr>
              <a:lnSpc>
                <a:spcPct val="150000"/>
              </a:lnSpc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782"/>
            <a:ext cx="8229600" cy="114300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Seed health test</a:t>
            </a:r>
            <a:br>
              <a:rPr lang="en-US" sz="3600" b="1" dirty="0">
                <a:latin typeface="Times New Roman" pitchFamily="18" charset="0"/>
                <a:cs typeface="Times New Roman" pitchFamily="18" charset="0"/>
              </a:rPr>
            </a:b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28700"/>
            <a:ext cx="8305800" cy="29337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Seeds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can be carry seed-borne pathogens such as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viruses, bacterial, fungi and nematodes. </a:t>
            </a:r>
            <a:endParaRPr lang="en-US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Should be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simple, cheap, and quick and should facilitate identification of the pathogens.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may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be done by </a:t>
            </a:r>
            <a:r>
              <a:rPr lang="en-US" sz="22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visual assessment or </a:t>
            </a:r>
            <a:r>
              <a:rPr lang="en-US" sz="22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more </a:t>
            </a:r>
            <a:r>
              <a:rPr lang="en-US" sz="22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advanced seed health testing.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5" y="3886200"/>
            <a:ext cx="229552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86200"/>
            <a:ext cx="242887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1673" y="4430836"/>
            <a:ext cx="4572000" cy="16158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Visual assessment; </a:t>
            </a:r>
          </a:p>
          <a:p>
            <a:pPr marL="800100" lvl="1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observing the presence of </a:t>
            </a:r>
            <a:r>
              <a:rPr lang="en-US" sz="22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sclerotic, spots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on seeds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5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Cont..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5867400" cy="5562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More advanced seed health testing methods: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US" sz="2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Blotter method</a:t>
            </a:r>
            <a:r>
              <a:rPr lang="en-US" sz="22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Incubation of the seed on </a:t>
            </a:r>
            <a:r>
              <a:rPr lang="en-US" sz="22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blotting paper 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Seed-borne pathogen can be identified based on </a:t>
            </a:r>
            <a:r>
              <a:rPr lang="en-US" sz="22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vegetative growth rate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emergence of the </a:t>
            </a:r>
            <a:r>
              <a:rPr lang="en-US" sz="22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fruiting bodies and symptoms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on the seedlings.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US" sz="2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Agar test: 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Incubation of the seed on a </a:t>
            </a:r>
            <a:r>
              <a:rPr lang="en-US" sz="22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sterile media or either a general agar or media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that specifically promote the growth of certain pathogens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mu1\Desktop\Pic\g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3803" y="4207452"/>
            <a:ext cx="2950197" cy="22098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438" y="838200"/>
            <a:ext cx="32099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988" y="2673927"/>
            <a:ext cx="164782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4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09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Cont..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80280"/>
            <a:ext cx="4876800" cy="4525963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en-US" sz="2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Serological technique: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Enzyme-Linked-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ImmunoSorbant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-Assay </a:t>
            </a:r>
            <a:r>
              <a:rPr lang="en-US" sz="2200" dirty="0" smtClean="0">
                <a:latin typeface="Calibri"/>
                <a:cs typeface="Times New Roman" pitchFamily="18" charset="0"/>
              </a:rPr>
              <a:t>(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ELISA</a:t>
            </a:r>
            <a:r>
              <a:rPr lang="en-US" sz="2200" dirty="0" smtClean="0">
                <a:latin typeface="Calibri"/>
                <a:cs typeface="Times New Roman" pitchFamily="18" charset="0"/>
              </a:rPr>
              <a:t>)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test</a:t>
            </a:r>
            <a:endParaRPr lang="en-US" sz="22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Based on the interaction of </a:t>
            </a:r>
            <a:r>
              <a:rPr lang="en-US" sz="22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antigens and antibodies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are specific test for a particular </a:t>
            </a:r>
            <a:r>
              <a:rPr lang="en-US" sz="22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viral diseases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US" sz="2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Grow-out tests: </a:t>
            </a:r>
          </a:p>
          <a:p>
            <a:pPr lvl="0"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Observe symptoms on the seedlings. </a:t>
            </a:r>
          </a:p>
          <a:p>
            <a:endParaRPr lang="en-US" sz="2200" dirty="0"/>
          </a:p>
        </p:txBody>
      </p:sp>
      <p:pic>
        <p:nvPicPr>
          <p:cNvPr id="5" name="Picture 2" descr="á¨virus infected potato ááµá áá¤á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601" y="1447800"/>
            <a:ext cx="368639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3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5486400" cy="1066800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Seed quality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733551"/>
            <a:ext cx="6629400" cy="2351808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Seed quality is the 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sum of all properties contributing to seed performance</a:t>
            </a:r>
            <a:endParaRPr lang="en-US" sz="2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main factor affecting crop production potential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High quality seed; </a:t>
            </a:r>
          </a:p>
          <a:p>
            <a:pPr>
              <a:lnSpc>
                <a:spcPct val="150000"/>
              </a:lnSpc>
            </a:pP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72737"/>
            <a:ext cx="3193186" cy="1794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929" y="2909455"/>
            <a:ext cx="2676071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3810000"/>
            <a:ext cx="60198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 adapted variety with high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varietal and physical purity</a:t>
            </a:r>
          </a:p>
          <a:p>
            <a:pPr marL="800100" lvl="1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High germination and vigor</a:t>
            </a:r>
          </a:p>
          <a:p>
            <a:pPr marL="800100" lvl="1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Free from seed borne pests</a:t>
            </a:r>
          </a:p>
          <a:p>
            <a:pPr marL="800100" lvl="1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Properly cleaned, treated, tested and labeled. </a:t>
            </a:r>
          </a:p>
        </p:txBody>
      </p:sp>
    </p:spTree>
    <p:extLst>
      <p:ext uri="{BB962C8B-B14F-4D97-AF65-F5344CB8AC3E}">
        <p14:creationId xmlns:p14="http://schemas.microsoft.com/office/powerpoint/2010/main" val="159156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Seed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vigor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test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16002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potential for </a:t>
            </a:r>
            <a:r>
              <a:rPr lang="en-US" sz="22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rapid, uniform emergence and development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of normal seedlings under a </a:t>
            </a:r>
            <a:r>
              <a:rPr lang="en-US" sz="22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wide range of field conditions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AutoShape 2" descr="Image result for seed vigor test"/>
          <p:cNvSpPr>
            <a:spLocks noChangeAspect="1" noChangeArrowheads="1"/>
          </p:cNvSpPr>
          <p:nvPr/>
        </p:nvSpPr>
        <p:spPr bwMode="auto">
          <a:xfrm>
            <a:off x="155575" y="-1143000"/>
            <a:ext cx="3781425" cy="238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5" name="Picture 3" descr="C:\Users\dmu1\Desktop\Pic\v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2438400"/>
            <a:ext cx="4579332" cy="185125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04800" y="3429000"/>
            <a:ext cx="73914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Affected by; </a:t>
            </a:r>
          </a:p>
          <a:p>
            <a:pPr marL="800100" lvl="1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Genetic constitution</a:t>
            </a:r>
          </a:p>
          <a:p>
            <a:pPr marL="800100" lvl="1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Environment and nutrition of the mother plant </a:t>
            </a:r>
          </a:p>
          <a:p>
            <a:pPr marL="800100" lvl="1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Stage of maturity at harvest </a:t>
            </a:r>
          </a:p>
          <a:p>
            <a:pPr marL="800100" lvl="1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Seed size and weight </a:t>
            </a:r>
          </a:p>
          <a:p>
            <a:pPr marL="800100" lvl="1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Pathogen attack </a:t>
            </a:r>
          </a:p>
          <a:p>
            <a:pPr marL="800100" lvl="1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Mechanical damaged, drying temperature etc.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6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114300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Varietals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purity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est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5181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Refers to whether a variety is </a:t>
            </a:r>
            <a:r>
              <a:rPr lang="en-US" sz="22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true-to-type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and still has the </a:t>
            </a:r>
            <a:r>
              <a:rPr lang="en-US" sz="22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original genetic make-up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For pure line varieties, all plants are similar in </a:t>
            </a:r>
            <a:r>
              <a:rPr lang="en-US" sz="22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morphological, physiological, cytological and chemical characters. 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Establish whether a field or a seed lot of a variety is </a:t>
            </a:r>
            <a:r>
              <a:rPr lang="en-US" sz="22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sufficiently pure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Controlled by </a:t>
            </a:r>
            <a:r>
              <a:rPr lang="en-US" sz="22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inspection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of plants in 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seed multiplication fields or examining seeds or seedling in the laboratory or growing plants in field plots. </a:t>
            </a:r>
          </a:p>
          <a:p>
            <a:pPr algn="just">
              <a:lnSpc>
                <a:spcPct val="150000"/>
              </a:lnSpc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4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Seed germination and dormancy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Seed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Germination physiology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Imbibition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Digestion 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Respiration 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Emergence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essential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structures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9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709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Types of germination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b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382000" cy="76199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Hypogeal germination and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Epigeal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germination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AutoShape 2" descr="Image result for hypogeal vs epigeal germination"/>
          <p:cNvSpPr>
            <a:spLocks noChangeAspect="1" noChangeArrowheads="1"/>
          </p:cNvSpPr>
          <p:nvPr/>
        </p:nvSpPr>
        <p:spPr bwMode="auto">
          <a:xfrm>
            <a:off x="155575" y="-944563"/>
            <a:ext cx="5353050" cy="1981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Image result for hypogeal vs epigeal germination"/>
          <p:cNvSpPr>
            <a:spLocks noChangeAspect="1" noChangeArrowheads="1"/>
          </p:cNvSpPr>
          <p:nvPr/>
        </p:nvSpPr>
        <p:spPr bwMode="auto">
          <a:xfrm>
            <a:off x="155575" y="-944563"/>
            <a:ext cx="5353050" cy="1981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5" name="Picture 5" descr="C:\Users\dmu1\Desktop\Pic\germ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28800"/>
            <a:ext cx="8153400" cy="34290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2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Cont..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7924800" cy="4525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Conditions necessary for germination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Sufficient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moisture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Suitable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temperature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Aeration 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Light (for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certain seed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species)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á¨tomato seed germination ááµá áá¤á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876" y="1918855"/>
            <a:ext cx="3724739" cy="2789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8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Seed Dormancy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23622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viable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seed of a given species </a:t>
            </a:r>
            <a:r>
              <a:rPr lang="en-US" sz="24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fail to germinate under favorable </a:t>
            </a:r>
            <a:r>
              <a:rPr lang="en-US" sz="24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conditions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moisture, temperature and oxygen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common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misconception with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quiescence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en-US" altLang="ko-KR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a </a:t>
            </a:r>
            <a:r>
              <a:rPr lang="en-US" altLang="ko-KR" dirty="0">
                <a:solidFill>
                  <a:srgbClr val="FF33CC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resting state </a:t>
            </a:r>
            <a:r>
              <a:rPr lang="en-US" altLang="ko-KR" dirty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of a seed in the absence of a suitable germination condition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ipalbagra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656" y="3505200"/>
            <a:ext cx="355002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8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Types of seed dormancy 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Primary Dormancy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dormancy that develops during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seed development in the mother plant 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Exogenous dormancy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Endogenous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dormancy 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dmu1\Desktop\Pic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514600"/>
            <a:ext cx="4019550" cy="2783911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Exogenous dormancy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21638"/>
            <a:ext cx="5943600" cy="381000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Dormancy caused by the property of embryo coverings </a:t>
            </a:r>
            <a:r>
              <a:rPr lang="en-US" sz="22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pericarp, </a:t>
            </a:r>
            <a:r>
              <a:rPr lang="en-US" sz="2200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testa</a:t>
            </a:r>
            <a:r>
              <a:rPr lang="en-US" sz="22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endosperm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 form of dormancy in which the essential </a:t>
            </a:r>
            <a:r>
              <a:rPr lang="en-US" sz="22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germination requirements are not available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to the embryo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Physical properties of the </a:t>
            </a:r>
            <a:r>
              <a:rPr lang="en-US" sz="22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seed coat;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Impermeability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water </a:t>
            </a:r>
          </a:p>
          <a:p>
            <a:pPr lvl="1"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Low permeability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gases</a:t>
            </a:r>
          </a:p>
          <a:p>
            <a:pPr lvl="1"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Mechanical restriction of embryo growth. </a:t>
            </a:r>
          </a:p>
          <a:p>
            <a:pPr algn="just">
              <a:lnSpc>
                <a:spcPct val="150000"/>
              </a:lnSpc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dmu1\Desktop\Pic\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990600"/>
            <a:ext cx="2400300" cy="3421704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4400574"/>
            <a:ext cx="5143500" cy="24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868362"/>
          </a:xfrm>
        </p:spPr>
        <p:txBody>
          <a:bodyPr>
            <a:no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Endogenous dormancy</a:t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Due to the </a:t>
            </a:r>
            <a:r>
              <a:rPr lang="en-US" sz="20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inherent property of the seed. </a:t>
            </a:r>
          </a:p>
          <a:p>
            <a:pPr marL="0" indent="0" algn="just"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Morphological dormancy</a:t>
            </a:r>
            <a:endParaRPr lang="en-US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underdeveloped and under-differentiated embryos.  </a:t>
            </a:r>
          </a:p>
          <a:p>
            <a:pPr marL="0" indent="0" algn="just"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Physiological dormancy </a:t>
            </a:r>
            <a:endParaRPr lang="en-US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Presence of </a:t>
            </a:r>
            <a:r>
              <a:rPr lang="en-US" sz="20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inhibitor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absence of </a:t>
            </a:r>
            <a:r>
              <a:rPr lang="en-US" sz="20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promoter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e.g. gibberellins and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cytokinins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and ethylene </a:t>
            </a:r>
          </a:p>
          <a:p>
            <a:pPr lvl="1" algn="just"/>
            <a:r>
              <a:rPr lang="en-US" sz="20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Osmotic inhibitors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e.g. Sugar and salt compounds </a:t>
            </a:r>
          </a:p>
          <a:p>
            <a:pPr lvl="1" algn="just"/>
            <a:r>
              <a:rPr lang="en-US" sz="20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Metabolic inhibitors;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e.g. cyanide (CN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),  phenolic compounds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caumarin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), and ABA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418976"/>
            <a:ext cx="6471444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7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Secondary seed dormancy 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4953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Seeds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which ordinarily would germinate, immediately if planted under favorable conditions may be thrown into dormancy by an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unfavorable environment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so that they will not germinate even when conditions become favorable.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dormancy is due to by being that under unfavorable environmental conditions.</a:t>
            </a:r>
          </a:p>
          <a:p>
            <a:pPr algn="just">
              <a:lnSpc>
                <a:spcPct val="150000"/>
              </a:lnSpc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08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904018" cy="96534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Cont..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6705600" cy="56388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Four major components: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Genetic </a:t>
            </a: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seed quality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true to type </a:t>
            </a:r>
          </a:p>
          <a:p>
            <a:pPr lvl="1" algn="just">
              <a:lnSpc>
                <a:spcPct val="150000"/>
              </a:lnSpc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inherent genetic make-up of the variety contained in the seed</a:t>
            </a:r>
          </a:p>
          <a:p>
            <a:pPr lvl="1"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Identical in agronomic and other characters 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Physical seed quality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Free from other crops, weed seeds, sands, dust and chaff; seed size, seed weight and seed lot uniformity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Physiological seed quality</a:t>
            </a:r>
            <a:r>
              <a:rPr lang="en-US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1" algn="just">
              <a:lnSpc>
                <a:spcPct val="150000"/>
              </a:lnSpc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viability, germination and vigor of seed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Health quality (sanitary seed quality)</a:t>
            </a:r>
            <a:r>
              <a:rPr lang="en-US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1" algn="just">
              <a:lnSpc>
                <a:spcPct val="150000"/>
              </a:lnSpc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Absence of infection/infestation with seed-borne pests</a:t>
            </a:r>
          </a:p>
          <a:p>
            <a:pPr algn="just">
              <a:lnSpc>
                <a:spcPct val="150000"/>
              </a:lnSpc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032" y="457200"/>
            <a:ext cx="2101968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032" y="2514600"/>
            <a:ext cx="2129677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8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8571"/>
            <a:ext cx="8229600" cy="1143000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Method of overcoming seed dormancy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5486400" cy="1524000"/>
          </a:xfrm>
        </p:spPr>
        <p:txBody>
          <a:bodyPr>
            <a:noAutofit/>
          </a:bodyPr>
          <a:lstStyle/>
          <a:p>
            <a:pPr marL="514350" indent="-514350" algn="just">
              <a:buAutoNum type="arabicPeriod"/>
            </a:pPr>
            <a:r>
              <a:rPr lang="en-US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Scarification</a:t>
            </a:r>
            <a:r>
              <a:rPr lang="en-US" sz="24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Mechanical or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chemical treatments that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weakens or rapture the hard seed coat</a:t>
            </a:r>
          </a:p>
          <a:p>
            <a:pPr marL="0" indent="0" algn="just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wbge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" r="3375"/>
          <a:stretch>
            <a:fillRect/>
          </a:stretch>
        </p:blipFill>
        <p:spPr bwMode="auto">
          <a:xfrm>
            <a:off x="5715000" y="1251571"/>
            <a:ext cx="3200400" cy="2572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2971800"/>
            <a:ext cx="518160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Mechanical scarification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Seeds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rubbed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by sand, paper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Piercing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seed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coat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Immersion of the seed in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boiling water </a:t>
            </a:r>
          </a:p>
          <a:p>
            <a:pPr marL="800100" lvl="1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Vigorous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shaking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of the seed</a:t>
            </a:r>
          </a:p>
          <a:p>
            <a:pPr algn="just">
              <a:lnSpc>
                <a:spcPct val="150000"/>
              </a:lnSpc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haffsee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86200"/>
            <a:ext cx="3200400" cy="250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2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219200" y="520987"/>
            <a:ext cx="43011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Mechanical Scarification</a:t>
            </a:r>
          </a:p>
        </p:txBody>
      </p:sp>
      <p:pic>
        <p:nvPicPr>
          <p:cNvPr id="26628" name="Picture 4" descr="sandstonescra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3886200" cy="333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mimosase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70338"/>
            <a:ext cx="3048000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mechscar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60800"/>
            <a:ext cx="42021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 descr="scrapedmimos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dmu1\Desktop\Pic\scarificatio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1981200"/>
            <a:ext cx="2314575" cy="1971675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7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Cont..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7848600" cy="31242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b. Chemical scarification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Soaking hard-coated seed in </a:t>
            </a:r>
            <a:r>
              <a:rPr lang="en-US" sz="22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concentrated or diluted sulfuric </a:t>
            </a:r>
            <a:r>
              <a:rPr lang="en-US" sz="22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acid</a:t>
            </a:r>
            <a:endParaRPr lang="en-US" sz="22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Selective seed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coat  enzymes such as </a:t>
            </a:r>
            <a:r>
              <a:rPr lang="en-US" sz="22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pectinase and </a:t>
            </a:r>
            <a:r>
              <a:rPr lang="en-US" sz="2200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cellulase</a:t>
            </a:r>
            <a:r>
              <a:rPr lang="en-US" sz="22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2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Acetone </a:t>
            </a:r>
            <a:r>
              <a:rPr lang="en-US" sz="22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&amp; alcohol;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dissolve and remove </a:t>
            </a:r>
            <a:r>
              <a:rPr lang="en-US" sz="22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water-insoluble compounds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and permit water into the seed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20981"/>
            <a:ext cx="3276600" cy="24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8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791200" cy="9144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Stratifications</a:t>
            </a:r>
            <a:endParaRPr lang="en-US" sz="3200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1828800"/>
          </a:xfrm>
        </p:spPr>
        <p:txBody>
          <a:bodyPr>
            <a:normAutofit/>
          </a:bodyPr>
          <a:lstStyle/>
          <a:p>
            <a:pPr lvl="1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Incubation of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seed at </a:t>
            </a:r>
            <a:r>
              <a:rPr lang="en-US" sz="22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low temperature (0-5</a:t>
            </a:r>
            <a:r>
              <a:rPr lang="en-US" sz="2200" baseline="300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over a moist substratum for 5-10 days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Some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seed may require prolonged stratification (2-6 months at 5-10</a:t>
            </a:r>
            <a:r>
              <a:rPr lang="en-US" sz="22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C). </a:t>
            </a:r>
          </a:p>
          <a:p>
            <a:pPr marL="0" indent="0">
              <a:buNone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wetse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68" y="3048000"/>
            <a:ext cx="4127475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seedswet"/>
          <p:cNvPicPr>
            <a:picLocks noChangeAspect="1" noChangeArrowheads="1"/>
          </p:cNvPicPr>
          <p:nvPr/>
        </p:nvPicPr>
        <p:blipFill>
          <a:blip r:embed="rId3">
            <a:lum bright="22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817" y="3048000"/>
            <a:ext cx="3160183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1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Cont..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452596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Light </a:t>
            </a:r>
            <a:r>
              <a:rPr lang="en-US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treatment: 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Continuous or periodic exposure to light can be essential to break endogenous dormancy.</a:t>
            </a:r>
          </a:p>
          <a:p>
            <a:pPr marL="514350" indent="-514350" algn="just">
              <a:lnSpc>
                <a:spcPct val="150000"/>
              </a:lnSpc>
              <a:buAutoNum type="arabicPeriod" startAt="4"/>
            </a:pPr>
            <a:r>
              <a:rPr lang="en-US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Treatment with growth regulators and other chemicals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Potassium nitrate (0.2%)</a:t>
            </a:r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2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solidFill>
            <a:schemeClr val="accent2"/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Seed Testing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334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Evaluating the seed quality to determine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its value for planting.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2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;  </a:t>
            </a:r>
          </a:p>
          <a:p>
            <a:pPr lvl="0"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To determine their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quality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i.e. suitability for planting </a:t>
            </a:r>
          </a:p>
          <a:p>
            <a:pPr lvl="0"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To identify seed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quality problem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and their probable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cause</a:t>
            </a:r>
          </a:p>
          <a:p>
            <a:pPr lvl="0"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To determine the need for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drying and processing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and specific procedure should be used </a:t>
            </a:r>
          </a:p>
          <a:p>
            <a:pPr lvl="0"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To determine if seed meets established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quality standards or labeling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specification</a:t>
            </a:r>
          </a:p>
          <a:p>
            <a:pPr lvl="0"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To establish quality and provide a basis for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price and consumer discrimination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among lots in the market.</a:t>
            </a:r>
          </a:p>
          <a:p>
            <a:pPr algn="just">
              <a:lnSpc>
                <a:spcPct val="150000"/>
              </a:lnSpc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0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315200" cy="8683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Seed sampling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5181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Physically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financially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impossible to examine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large number of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seeds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b="1" u="sng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Sample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representative portion of the population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International Seed Testing Association (ISTA) has established regulations and procedures for sampling of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seed.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sampling a seed lot, a method of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sequential sampling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is used:</a:t>
            </a:r>
          </a:p>
          <a:p>
            <a:pPr lvl="1" algn="just">
              <a:lnSpc>
                <a:spcPct val="150000"/>
              </a:lnSpc>
            </a:pP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Primary samples</a:t>
            </a:r>
          </a:p>
          <a:p>
            <a:pPr lvl="1" algn="just">
              <a:lnSpc>
                <a:spcPct val="150000"/>
              </a:lnSpc>
            </a:pP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Composite sample</a:t>
            </a:r>
          </a:p>
          <a:p>
            <a:pPr lvl="1" algn="just">
              <a:lnSpc>
                <a:spcPct val="150000"/>
              </a:lnSpc>
            </a:pP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Submitted sample </a:t>
            </a:r>
          </a:p>
          <a:p>
            <a:pPr lvl="1" algn="just">
              <a:lnSpc>
                <a:spcPct val="150000"/>
              </a:lnSpc>
            </a:pPr>
            <a:r>
              <a:rPr lang="en-US" sz="2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Working sample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(for testing and evaluation)</a:t>
            </a:r>
          </a:p>
          <a:p>
            <a:pPr algn="just">
              <a:lnSpc>
                <a:spcPct val="150000"/>
              </a:lnSpc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5416"/>
            <a:ext cx="1765069" cy="135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3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534400" cy="558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57400" y="178712"/>
            <a:ext cx="4419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Seed sampling methodology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1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Cont..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88473"/>
            <a:ext cx="4572000" cy="44958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Major seed tests: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Physical purity analysis 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Seed moisture analysis 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Germination test 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Viability test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Seed health test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Seed vigor test</a:t>
            </a:r>
          </a:p>
          <a:p>
            <a:pPr lvl="1"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Varietals (cultivar) purity test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990600"/>
            <a:ext cx="3695859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5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114300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Physical purity analysis 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1524000"/>
          </a:xfrm>
        </p:spPr>
        <p:txBody>
          <a:bodyPr>
            <a:normAutofit/>
          </a:bodyPr>
          <a:lstStyle/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Determines the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percentage of pure seed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by weight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and identifies the composition of any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impurities </a:t>
            </a: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Separates the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working sample into three components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4242391" cy="282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94791" y="2340365"/>
            <a:ext cx="474920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Pure seed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Seed that are larger than half the size of a whole seed. </a:t>
            </a:r>
          </a:p>
          <a:p>
            <a:pPr lvl="0" algn="just">
              <a:lnSpc>
                <a:spcPct val="150000"/>
              </a:lnSpc>
            </a:pP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Other crop see</a:t>
            </a:r>
            <a:r>
              <a:rPr lang="en-US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d:</a:t>
            </a: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Seed or seed like structure of any plant</a:t>
            </a:r>
          </a:p>
          <a:p>
            <a:pPr lvl="0" algn="just">
              <a:lnSpc>
                <a:spcPct val="150000"/>
              </a:lnSpc>
            </a:pP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Inert matter</a:t>
            </a:r>
            <a:r>
              <a:rPr lang="en-US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Soil, stones, chaffs, stems, leave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791200"/>
            <a:ext cx="498157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0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Seed moisture content analysis 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41327" cy="5486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200" dirty="0">
                <a:latin typeface="Times New Roman" pitchFamily="18" charset="0"/>
              </a:rPr>
              <a:t>Seeds lose half their storage life </a:t>
            </a:r>
            <a:r>
              <a:rPr lang="en-US" sz="2200" dirty="0" smtClean="0">
                <a:latin typeface="Times New Roman" pitchFamily="18" charset="0"/>
              </a:rPr>
              <a:t>for every </a:t>
            </a:r>
            <a:r>
              <a:rPr lang="en-US" sz="2200" dirty="0">
                <a:latin typeface="Times New Roman" pitchFamily="18" charset="0"/>
              </a:rPr>
              <a:t>1% increase in seed moisture </a:t>
            </a:r>
            <a:r>
              <a:rPr lang="en-US" sz="2200" dirty="0" smtClean="0">
                <a:latin typeface="Times New Roman" pitchFamily="18" charset="0"/>
              </a:rPr>
              <a:t>between </a:t>
            </a:r>
            <a:r>
              <a:rPr lang="en-US" sz="2200" dirty="0">
                <a:latin typeface="Times New Roman" pitchFamily="18" charset="0"/>
              </a:rPr>
              <a:t>5 and 14%.</a:t>
            </a: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Moisture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testing is necessary at </a:t>
            </a:r>
            <a:r>
              <a:rPr lang="en-US" sz="22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various stages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in the seed chain:</a:t>
            </a:r>
          </a:p>
          <a:p>
            <a:pPr lvl="1" algn="just"/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Before harvesting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in order to assess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optimum harvesting (threshing) moisture content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Before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seed drying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to assess the drying needs of the lot (for setting drier) </a:t>
            </a:r>
          </a:p>
          <a:p>
            <a:pPr lvl="1" algn="just"/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Before and during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storage</a:t>
            </a:r>
          </a:p>
          <a:p>
            <a:pPr lvl="1"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packing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is expressed as a percentage of the original wet weight of the seed.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Moisture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content (%) = </a:t>
            </a:r>
            <a:r>
              <a:rPr lang="en-US" sz="2200" u="sng" dirty="0">
                <a:latin typeface="Times New Roman" pitchFamily="18" charset="0"/>
                <a:cs typeface="Times New Roman" pitchFamily="18" charset="0"/>
              </a:rPr>
              <a:t>Loss of weight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*100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Initial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weight of seed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Mengistu W.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8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2011</Words>
  <Application>Microsoft Office PowerPoint</Application>
  <PresentationFormat>On-screen Show (4:3)</PresentationFormat>
  <Paragraphs>259</Paragraphs>
  <Slides>34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Chapter Six  6. Seed Quality and Testing  </vt:lpstr>
      <vt:lpstr>Seed quality  </vt:lpstr>
      <vt:lpstr>Cont..</vt:lpstr>
      <vt:lpstr>Seed Testing  </vt:lpstr>
      <vt:lpstr>Seed sampling </vt:lpstr>
      <vt:lpstr>PowerPoint Presentation</vt:lpstr>
      <vt:lpstr>Cont..</vt:lpstr>
      <vt:lpstr>Physical purity analysis  </vt:lpstr>
      <vt:lpstr>Seed moisture content analysis  </vt:lpstr>
      <vt:lpstr>Germination test </vt:lpstr>
      <vt:lpstr>Cont..</vt:lpstr>
      <vt:lpstr>Seed viability test  </vt:lpstr>
      <vt:lpstr>In this context,</vt:lpstr>
      <vt:lpstr>Tetrazolium test</vt:lpstr>
      <vt:lpstr>  Procedures </vt:lpstr>
      <vt:lpstr>Cont..</vt:lpstr>
      <vt:lpstr>Seed health test </vt:lpstr>
      <vt:lpstr>Cont..</vt:lpstr>
      <vt:lpstr>Cont..</vt:lpstr>
      <vt:lpstr>Seed vigor test </vt:lpstr>
      <vt:lpstr>Varietals purity test  </vt:lpstr>
      <vt:lpstr>Seed germination and dormancy </vt:lpstr>
      <vt:lpstr>Types of germination;  </vt:lpstr>
      <vt:lpstr>Cont..</vt:lpstr>
      <vt:lpstr>Seed Dormancy  </vt:lpstr>
      <vt:lpstr>Types of seed dormancy  </vt:lpstr>
      <vt:lpstr>Exogenous dormancy </vt:lpstr>
      <vt:lpstr>Endogenous dormancy </vt:lpstr>
      <vt:lpstr>Secondary seed dormancy  </vt:lpstr>
      <vt:lpstr>Method of overcoming seed dormancy </vt:lpstr>
      <vt:lpstr>PowerPoint Presentation</vt:lpstr>
      <vt:lpstr>Cont..</vt:lpstr>
      <vt:lpstr>2. Stratifications</vt:lpstr>
      <vt:lpstr>Cont..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Seed quality</dc:title>
  <dc:creator>kismat</dc:creator>
  <cp:lastModifiedBy>kismat</cp:lastModifiedBy>
  <cp:revision>174</cp:revision>
  <dcterms:created xsi:type="dcterms:W3CDTF">2018-05-17T09:08:05Z</dcterms:created>
  <dcterms:modified xsi:type="dcterms:W3CDTF">2019-07-08T12:52:14Z</dcterms:modified>
</cp:coreProperties>
</file>