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87" r:id="rId2"/>
    <p:sldId id="256" r:id="rId3"/>
    <p:sldId id="264" r:id="rId4"/>
    <p:sldId id="265" r:id="rId5"/>
    <p:sldId id="288" r:id="rId6"/>
    <p:sldId id="266" r:id="rId7"/>
    <p:sldId id="290" r:id="rId8"/>
    <p:sldId id="267" r:id="rId9"/>
    <p:sldId id="289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4" r:id="rId23"/>
    <p:sldId id="280" r:id="rId24"/>
    <p:sldId id="281" r:id="rId25"/>
    <p:sldId id="282" r:id="rId26"/>
    <p:sldId id="283" r:id="rId27"/>
    <p:sldId id="285" r:id="rId28"/>
    <p:sldId id="286" r:id="rId29"/>
    <p:sldId id="29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CFB8F-A688-4BB4-82D3-2AB3E0C9B45C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3B7E7-FB44-4EE5-BB44-834FADFC7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6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organization for economic cooperation and development (OECD),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international seed certifying agency,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3B7E7-FB44-4EE5-BB44-834FADFC71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71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3122-B863-4607-BCB2-41FB346779B4}" type="datetime1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A87A-608D-4FAB-8205-FD283D84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7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BDA1-977D-4522-B6A0-A3A32E5DC0FB}" type="datetime1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A87A-608D-4FAB-8205-FD283D84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3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D39B-0910-46E6-90A0-210AEEA0FC88}" type="datetime1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A87A-608D-4FAB-8205-FD283D84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1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C9AC-0A44-4A13-8546-766787AF9ECB}" type="datetime1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A87A-608D-4FAB-8205-FD283D84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4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0811-0DE7-4EDD-B470-2D4F7FC579ED}" type="datetime1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A87A-608D-4FAB-8205-FD283D84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7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F7E1-C23E-44B5-890B-4F850238A2AB}" type="datetime1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A87A-608D-4FAB-8205-FD283D84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5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892A-1ECD-45C0-8446-93AF9BEDE9A6}" type="datetime1">
              <a:rPr lang="en-US" smtClean="0"/>
              <a:t>7/8/2019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A87A-608D-4FAB-8205-FD283D84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AEBD-DC0E-4FE4-ADA9-55410FC6B80D}" type="datetime1">
              <a:rPr lang="en-US" smtClean="0"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A87A-608D-4FAB-8205-FD283D84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74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5ECF-D397-4004-A35E-CE80E7FFBD58}" type="datetime1">
              <a:rPr lang="en-US" smtClean="0"/>
              <a:t>7/8/2019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A87A-608D-4FAB-8205-FD283D84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0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33BC-A24B-4310-ADCA-D4781C48D586}" type="datetime1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A87A-608D-4FAB-8205-FD283D84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75FA-9064-4E5F-AA70-37412F00EE55}" type="datetime1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A87A-608D-4FAB-8205-FD283D84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7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0BFE-4913-4BC6-BBDA-1BF396B68CF6}" type="datetime1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9A87A-608D-4FAB-8205-FD283D84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6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1470025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Chapter Seven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7. Variety Development, Seed Certification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&amp; Legislation</a:t>
            </a:r>
            <a:r>
              <a:rPr lang="en-US" sz="3600" b="1" dirty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600" b="1" dirty="0">
                <a:latin typeface="Arabic Typesetting" pitchFamily="66" charset="-78"/>
                <a:cs typeface="Arabic Typesetting" pitchFamily="66" charset="-78"/>
              </a:rPr>
            </a:br>
            <a:endParaRPr lang="en-US" sz="3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5334000" cy="4343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Variety development and evaluation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Variety release and registration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Seed certification and legislation </a:t>
            </a:r>
          </a:p>
          <a:p>
            <a:pPr marL="914400" lvl="1" indent="-457200"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434143"/>
            <a:ext cx="2891848" cy="216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733800"/>
            <a:ext cx="2891848" cy="206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82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7" y="0"/>
            <a:ext cx="8229600" cy="105987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12954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Breeders carry out a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minimum of two to three year national or regional trials (NYTs)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at least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 to six different agro-ecological zones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28371"/>
            <a:ext cx="4174068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0" y="2053771"/>
            <a:ext cx="44291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1800" y="4608286"/>
            <a:ext cx="8839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variety should be tested for 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Yield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Tolerance to pests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Agronomic characters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compared with standard/local check.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Superiority in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yield, grain quality and acceptable level of distinctness, uniformity and stability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are required to grant a release.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complete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data of the promising variety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must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be submitted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NVRC for review and approval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varieties submitted to NVRC will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further be evaluated for one season in on-farm verification trials under farmers management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practices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86682"/>
            <a:ext cx="4800600" cy="299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53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257800"/>
          </a:xfrm>
        </p:spPr>
        <p:txBody>
          <a:bodyPr>
            <a:noAutofit/>
          </a:bodyPr>
          <a:lstStyle/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NVRC appoints a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sub-committee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composed of NVRC members and other specialists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report on variety performance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after examining the data and field visits.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report covers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Performance data evaluation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Field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performance evaluation and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Recommendations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NVRC 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Committee may release a variety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based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yield superiority, grain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color, early maturity, etc. </a:t>
            </a:r>
            <a:endParaRPr lang="en-US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Upon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release of the new variety 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breeders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will provide small quantity of seed to the chairman of the 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NVRC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who will forward it to the 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IBCR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for the long-term storage.</a:t>
            </a:r>
          </a:p>
          <a:p>
            <a:pPr algn="just"/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85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Seed Certification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029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program to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maintain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make available high-quality seeds and propagating materials of genetically distinct crop varieties to the public. 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Seed certification procedures are designed to ensure 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Genetic purity (true-to type)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Physical purity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Good germination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Seed health and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Moisture content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50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85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Organization for Economic Cooperation and Development (OECD) has developed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standards, schemes and guide relating to varietal certification 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objectives are: 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establish minimum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standards for genetic purity 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standardize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seed certification regulations and procedures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encourage the use of high quality seed to facilitate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movement of quality seed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among the countries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assist its member agencies in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seed promotion, production and distribution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85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257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Seed certification in Ethiopia is done by the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Agricultural Inputs Certification Department (AICD)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of the ministry of agriculture and rural development. 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international organizations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aims to facilitate the seed certification are; 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International Seed Testing Association (ISTA),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designs uniform seed-testing methods 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Union for 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 Protection of New Varieties of Plants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(UPOV)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established to promote plant variety protection and to release uniform legislation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27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46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96137"/>
            <a:ext cx="8229600" cy="38100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main techniques applied in seed certification are: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1. Eligibility of Varieties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Value for cultivation and use (VCU);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determination of agricultural value of new varieties compared to existing commercial varieties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Distinctness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uniformity and stability (DUS) tests;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determine whether or not a new variety is sufficiently distinct from all other varieties and sufficiently uniform and stable </a:t>
            </a:r>
          </a:p>
          <a:p>
            <a:pPr algn="just">
              <a:lnSpc>
                <a:spcPct val="15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durum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709" y="4419600"/>
            <a:ext cx="3574473" cy="225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55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Seed Classes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5334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Classes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as well as the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maximum number of multiplication in each class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are set for each species.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number of generations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used in the certification system is fixed at the lowest possible level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Restricting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number of generations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one way to preserve quality.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More important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cross-pollinating spp.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Different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seed classes are labeled with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differently colored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easy identifications.</a:t>
            </a:r>
          </a:p>
          <a:p>
            <a:pPr algn="just">
              <a:lnSpc>
                <a:spcPct val="15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89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 Seed quality standards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Standards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are set for field inspection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including 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Varietal purity/off-type count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Isolation from potentially contaminating crops 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Disease and weed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Seed testing and pre and post-harvest quality standards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field that fail to reach these standards are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either down-graded or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rejected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00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609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Table 1. Seed certification standards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610254"/>
              </p:ext>
            </p:extLst>
          </p:nvPr>
        </p:nvGraphicFramePr>
        <p:xfrm>
          <a:off x="457200" y="1828800"/>
          <a:ext cx="8153399" cy="4343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524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93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80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93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181350" algn="l"/>
                          <a:tab pos="3657600" algn="l"/>
                          <a:tab pos="40005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Factor 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181350" algn="l"/>
                          <a:tab pos="3657600" algn="l"/>
                          <a:tab pos="40005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Breeder 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181350" algn="l"/>
                          <a:tab pos="3657600" algn="l"/>
                          <a:tab pos="40005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Basic 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181350" algn="l"/>
                          <a:tab pos="3657600" algn="l"/>
                          <a:tab pos="40005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Certified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181350" algn="l"/>
                          <a:tab pos="3657600" algn="l"/>
                          <a:tab pos="40005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Purity (min)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181350" algn="l"/>
                          <a:tab pos="3657600" algn="l"/>
                          <a:tab pos="40005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98%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181350" algn="l"/>
                          <a:tab pos="3657600" algn="l"/>
                          <a:tab pos="40005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96%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181350" algn="l"/>
                          <a:tab pos="3657600" algn="l"/>
                          <a:tab pos="40005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94%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181350" algn="l"/>
                          <a:tab pos="3657600" algn="l"/>
                          <a:tab pos="40005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Inert matter (max)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181350" algn="l"/>
                          <a:tab pos="3657600" algn="l"/>
                          <a:tab pos="40005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181350" algn="l"/>
                          <a:tab pos="3657600" algn="l"/>
                          <a:tab pos="40005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181350" algn="l"/>
                          <a:tab pos="3657600" algn="l"/>
                          <a:tab pos="40005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4%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181350" algn="l"/>
                          <a:tab pos="3657600" algn="l"/>
                          <a:tab pos="40005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Other crop seeds (max)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181350" algn="l"/>
                          <a:tab pos="3657600" algn="l"/>
                          <a:tab pos="40005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181350" algn="l"/>
                          <a:tab pos="3657600" algn="l"/>
                          <a:tab pos="40005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0.01%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181350" algn="l"/>
                          <a:tab pos="3657600" algn="l"/>
                          <a:tab pos="40005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0.02%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181350" algn="l"/>
                          <a:tab pos="3657600" algn="l"/>
                          <a:tab pos="40005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Other varieties (max)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181350" algn="l"/>
                          <a:tab pos="3657600" algn="l"/>
                          <a:tab pos="40005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0.04%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181350" algn="l"/>
                          <a:tab pos="3657600" algn="l"/>
                          <a:tab pos="40005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0.2%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181350" algn="l"/>
                          <a:tab pos="3657600" algn="l"/>
                          <a:tab pos="40005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0.5%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181350" algn="l"/>
                          <a:tab pos="3657600" algn="l"/>
                          <a:tab pos="40005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Germination (min)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181350" algn="l"/>
                          <a:tab pos="3657600" algn="l"/>
                          <a:tab pos="40005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85%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181350" algn="l"/>
                          <a:tab pos="3657600" algn="l"/>
                          <a:tab pos="40005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181350" algn="l"/>
                          <a:tab pos="3657600" algn="l"/>
                          <a:tab pos="40005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9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814" y="7937"/>
            <a:ext cx="7772400" cy="99060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Variety development &amp; evaluation 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" y="1143000"/>
            <a:ext cx="6065116" cy="3831609"/>
          </a:xfrm>
        </p:spPr>
        <p:txBody>
          <a:bodyPr anchor="ctr">
            <a:normAutofit lnSpcReduction="10000"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Ethiopia, variety development for major crops began in 1966 with establishment of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EARO </a:t>
            </a:r>
            <a:endParaRPr lang="en-US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principal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plant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breeding 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institution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cereals, legumes, oil seeds, fibers, horticultural and forage crops. </a:t>
            </a: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Universities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also involved in agricultural research and variety development. </a:t>
            </a: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Ethiopian Pioneer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Hibred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International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(EPHI) introduces and tests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hybrids for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adaptation and release in Ethiopia. </a:t>
            </a:r>
          </a:p>
          <a:p>
            <a:pPr algn="just"/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4974609"/>
            <a:ext cx="2519727" cy="167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á¨ethiopian agricultral research organization ááµá áá¤á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609600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526" y="2042859"/>
            <a:ext cx="3040698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43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4. Field Inspection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Main objective;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ascertain that the seed being produced is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contaminated both physically and genetically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beyond certain specified limit. 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This is done during various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stages of 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cropping season. 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Before 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sowing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flowering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Before harvesting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After harvesting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የParticipatory plant breeding ምስል ውጤ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300" y="3241964"/>
            <a:ext cx="5819773" cy="35814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86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410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objective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are;-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Field meets the prescribed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land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requirement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used for raising seed crop is from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approved source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Provided with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proper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isolation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or border rows in hybrid seed production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Planting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ratio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in hybrid seed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production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Properly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rogued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True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to varieties characteristics and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mechanical mixture, proper harvesting</a:t>
            </a:r>
          </a:p>
          <a:p>
            <a:pPr algn="just">
              <a:lnSpc>
                <a:spcPct val="15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91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sz="3200" b="1" u="sng" smtClean="0">
                <a:ea typeface="굴림" pitchFamily="34" charset="-127"/>
              </a:rPr>
              <a:t>Possible travel patterns for field inspection</a:t>
            </a:r>
            <a:r>
              <a:rPr lang="en-US" altLang="ko-KR" sz="4000" smtClean="0">
                <a:ea typeface="굴림" pitchFamily="34" charset="-127"/>
              </a:rPr>
              <a:t> </a:t>
            </a:r>
            <a:endParaRPr lang="en-US" altLang="en-US" sz="4000" smtClean="0"/>
          </a:p>
        </p:txBody>
      </p:sp>
      <p:grpSp>
        <p:nvGrpSpPr>
          <p:cNvPr id="230406" name="Group 4"/>
          <p:cNvGrpSpPr>
            <a:grpSpLocks/>
          </p:cNvGrpSpPr>
          <p:nvPr/>
        </p:nvGrpSpPr>
        <p:grpSpPr bwMode="auto">
          <a:xfrm>
            <a:off x="685800" y="1557338"/>
            <a:ext cx="6550025" cy="4464050"/>
            <a:chOff x="720" y="9540"/>
            <a:chExt cx="8460" cy="5400"/>
          </a:xfrm>
        </p:grpSpPr>
        <p:sp>
          <p:nvSpPr>
            <p:cNvPr id="230407" name="Rectangle 5"/>
            <p:cNvSpPr>
              <a:spLocks noChangeArrowheads="1"/>
            </p:cNvSpPr>
            <p:nvPr/>
          </p:nvSpPr>
          <p:spPr bwMode="auto">
            <a:xfrm>
              <a:off x="5220" y="9540"/>
              <a:ext cx="3240" cy="2160"/>
            </a:xfrm>
            <a:prstGeom prst="rect">
              <a:avLst/>
            </a:prstGeom>
            <a:solidFill>
              <a:srgbClr val="FFFFFF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 altLang="en-US"/>
            </a:p>
          </p:txBody>
        </p:sp>
        <p:sp>
          <p:nvSpPr>
            <p:cNvPr id="230408" name="Rectangle 6"/>
            <p:cNvSpPr>
              <a:spLocks noChangeArrowheads="1"/>
            </p:cNvSpPr>
            <p:nvPr/>
          </p:nvSpPr>
          <p:spPr bwMode="auto">
            <a:xfrm>
              <a:off x="5220" y="12420"/>
              <a:ext cx="3960" cy="2340"/>
            </a:xfrm>
            <a:prstGeom prst="rect">
              <a:avLst/>
            </a:prstGeom>
            <a:solidFill>
              <a:srgbClr val="FFFFFF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 altLang="en-US"/>
            </a:p>
          </p:txBody>
        </p:sp>
        <p:sp>
          <p:nvSpPr>
            <p:cNvPr id="230409" name="Rectangle 7"/>
            <p:cNvSpPr>
              <a:spLocks noChangeArrowheads="1"/>
            </p:cNvSpPr>
            <p:nvPr/>
          </p:nvSpPr>
          <p:spPr bwMode="auto">
            <a:xfrm>
              <a:off x="720" y="12420"/>
              <a:ext cx="3600" cy="1980"/>
            </a:xfrm>
            <a:prstGeom prst="rect">
              <a:avLst/>
            </a:prstGeom>
            <a:solidFill>
              <a:srgbClr val="FFFFFF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 altLang="en-US"/>
            </a:p>
          </p:txBody>
        </p:sp>
        <p:sp>
          <p:nvSpPr>
            <p:cNvPr id="230410" name="Rectangle 8"/>
            <p:cNvSpPr>
              <a:spLocks noChangeArrowheads="1"/>
            </p:cNvSpPr>
            <p:nvPr/>
          </p:nvSpPr>
          <p:spPr bwMode="auto">
            <a:xfrm>
              <a:off x="1080" y="9720"/>
              <a:ext cx="2520" cy="1800"/>
            </a:xfrm>
            <a:prstGeom prst="rect">
              <a:avLst/>
            </a:prstGeom>
            <a:solidFill>
              <a:srgbClr val="FFFFFF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 altLang="en-US"/>
            </a:p>
          </p:txBody>
        </p:sp>
        <p:sp>
          <p:nvSpPr>
            <p:cNvPr id="230411" name="Rectangle 9" descr="75%"/>
            <p:cNvSpPr>
              <a:spLocks noChangeArrowheads="1"/>
            </p:cNvSpPr>
            <p:nvPr/>
          </p:nvSpPr>
          <p:spPr bwMode="auto">
            <a:xfrm>
              <a:off x="1505" y="10080"/>
              <a:ext cx="288" cy="288"/>
            </a:xfrm>
            <a:prstGeom prst="rect">
              <a:avLst/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 altLang="en-US"/>
            </a:p>
          </p:txBody>
        </p:sp>
        <p:sp>
          <p:nvSpPr>
            <p:cNvPr id="230412" name="Rectangle 10" descr="75%"/>
            <p:cNvSpPr>
              <a:spLocks noChangeArrowheads="1"/>
            </p:cNvSpPr>
            <p:nvPr/>
          </p:nvSpPr>
          <p:spPr bwMode="auto">
            <a:xfrm>
              <a:off x="2520" y="10080"/>
              <a:ext cx="288" cy="288"/>
            </a:xfrm>
            <a:prstGeom prst="rect">
              <a:avLst/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 altLang="en-US"/>
            </a:p>
          </p:txBody>
        </p:sp>
        <p:sp>
          <p:nvSpPr>
            <p:cNvPr id="230413" name="Rectangle 11" descr="75%"/>
            <p:cNvSpPr>
              <a:spLocks noChangeArrowheads="1"/>
            </p:cNvSpPr>
            <p:nvPr/>
          </p:nvSpPr>
          <p:spPr bwMode="auto">
            <a:xfrm>
              <a:off x="2726" y="10609"/>
              <a:ext cx="288" cy="288"/>
            </a:xfrm>
            <a:prstGeom prst="rect">
              <a:avLst/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 altLang="en-US"/>
            </a:p>
          </p:txBody>
        </p:sp>
        <p:sp>
          <p:nvSpPr>
            <p:cNvPr id="230414" name="Rectangle 12" descr="75%"/>
            <p:cNvSpPr>
              <a:spLocks noChangeArrowheads="1"/>
            </p:cNvSpPr>
            <p:nvPr/>
          </p:nvSpPr>
          <p:spPr bwMode="auto">
            <a:xfrm>
              <a:off x="3060" y="11160"/>
              <a:ext cx="288" cy="288"/>
            </a:xfrm>
            <a:prstGeom prst="rect">
              <a:avLst/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 altLang="en-US"/>
            </a:p>
          </p:txBody>
        </p:sp>
        <p:sp>
          <p:nvSpPr>
            <p:cNvPr id="230415" name="Rectangle 13" descr="75%"/>
            <p:cNvSpPr>
              <a:spLocks noChangeArrowheads="1"/>
            </p:cNvSpPr>
            <p:nvPr/>
          </p:nvSpPr>
          <p:spPr bwMode="auto">
            <a:xfrm>
              <a:off x="1739" y="10620"/>
              <a:ext cx="288" cy="288"/>
            </a:xfrm>
            <a:prstGeom prst="rect">
              <a:avLst/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 altLang="en-US"/>
            </a:p>
          </p:txBody>
        </p:sp>
        <p:sp>
          <p:nvSpPr>
            <p:cNvPr id="230416" name="Rectangle 14" descr="75%"/>
            <p:cNvSpPr>
              <a:spLocks noChangeArrowheads="1"/>
            </p:cNvSpPr>
            <p:nvPr/>
          </p:nvSpPr>
          <p:spPr bwMode="auto">
            <a:xfrm>
              <a:off x="2045" y="11173"/>
              <a:ext cx="288" cy="288"/>
            </a:xfrm>
            <a:prstGeom prst="rect">
              <a:avLst/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 altLang="en-US"/>
            </a:p>
          </p:txBody>
        </p:sp>
        <p:sp>
          <p:nvSpPr>
            <p:cNvPr id="230417" name="Line 15" descr="75%"/>
            <p:cNvSpPr>
              <a:spLocks noChangeShapeType="1"/>
            </p:cNvSpPr>
            <p:nvPr/>
          </p:nvSpPr>
          <p:spPr bwMode="auto">
            <a:xfrm>
              <a:off x="1800" y="10260"/>
              <a:ext cx="7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18" name="Freeform 16" descr="75%"/>
            <p:cNvSpPr>
              <a:spLocks/>
            </p:cNvSpPr>
            <p:nvPr/>
          </p:nvSpPr>
          <p:spPr bwMode="auto">
            <a:xfrm>
              <a:off x="2520" y="10260"/>
              <a:ext cx="360" cy="360"/>
            </a:xfrm>
            <a:custGeom>
              <a:avLst/>
              <a:gdLst>
                <a:gd name="T0" fmla="*/ 0 w 360"/>
                <a:gd name="T1" fmla="*/ 0 h 360"/>
                <a:gd name="T2" fmla="*/ 360 w 360"/>
                <a:gd name="T3" fmla="*/ 360 h 360"/>
                <a:gd name="T4" fmla="*/ 0 60000 65536"/>
                <a:gd name="T5" fmla="*/ 0 60000 65536"/>
                <a:gd name="T6" fmla="*/ 0 w 360"/>
                <a:gd name="T7" fmla="*/ 0 h 360"/>
                <a:gd name="T8" fmla="*/ 360 w 360"/>
                <a:gd name="T9" fmla="*/ 360 h 3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0" h="360">
                  <a:moveTo>
                    <a:pt x="0" y="0"/>
                  </a:moveTo>
                  <a:cubicBezTo>
                    <a:pt x="150" y="150"/>
                    <a:pt x="300" y="300"/>
                    <a:pt x="360" y="360"/>
                  </a:cubicBezTo>
                </a:path>
              </a:pathLst>
            </a:custGeom>
            <a:pattFill prst="pct75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19" name="Freeform 17" descr="75%"/>
            <p:cNvSpPr>
              <a:spLocks/>
            </p:cNvSpPr>
            <p:nvPr/>
          </p:nvSpPr>
          <p:spPr bwMode="auto">
            <a:xfrm rot="2105749">
              <a:off x="2857" y="10928"/>
              <a:ext cx="360" cy="180"/>
            </a:xfrm>
            <a:custGeom>
              <a:avLst/>
              <a:gdLst>
                <a:gd name="T0" fmla="*/ 0 w 540"/>
                <a:gd name="T1" fmla="*/ 0 h 180"/>
                <a:gd name="T2" fmla="*/ 107 w 540"/>
                <a:gd name="T3" fmla="*/ 180 h 180"/>
                <a:gd name="T4" fmla="*/ 0 60000 65536"/>
                <a:gd name="T5" fmla="*/ 0 60000 65536"/>
                <a:gd name="T6" fmla="*/ 0 w 540"/>
                <a:gd name="T7" fmla="*/ 0 h 180"/>
                <a:gd name="T8" fmla="*/ 540 w 540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180">
                  <a:moveTo>
                    <a:pt x="0" y="0"/>
                  </a:moveTo>
                  <a:cubicBezTo>
                    <a:pt x="0" y="0"/>
                    <a:pt x="270" y="90"/>
                    <a:pt x="540" y="180"/>
                  </a:cubicBezTo>
                </a:path>
              </a:pathLst>
            </a:custGeom>
            <a:pattFill prst="pct75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20" name="Line 18" descr="75%"/>
            <p:cNvSpPr>
              <a:spLocks noChangeShapeType="1"/>
            </p:cNvSpPr>
            <p:nvPr/>
          </p:nvSpPr>
          <p:spPr bwMode="auto">
            <a:xfrm>
              <a:off x="1672" y="10260"/>
              <a:ext cx="180" cy="3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21" name="Line 19" descr="75%"/>
            <p:cNvSpPr>
              <a:spLocks noChangeShapeType="1"/>
            </p:cNvSpPr>
            <p:nvPr/>
          </p:nvSpPr>
          <p:spPr bwMode="auto">
            <a:xfrm>
              <a:off x="1800" y="10800"/>
              <a:ext cx="360" cy="3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22" name="Rectangle 20" descr="80%"/>
            <p:cNvSpPr>
              <a:spLocks noChangeArrowheads="1"/>
            </p:cNvSpPr>
            <p:nvPr/>
          </p:nvSpPr>
          <p:spPr bwMode="auto">
            <a:xfrm>
              <a:off x="5760" y="10080"/>
              <a:ext cx="288" cy="288"/>
            </a:xfrm>
            <a:prstGeom prst="rect">
              <a:avLst/>
            </a:prstGeom>
            <a:pattFill prst="pct80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 altLang="en-US"/>
            </a:p>
          </p:txBody>
        </p:sp>
        <p:sp>
          <p:nvSpPr>
            <p:cNvPr id="230423" name="Rectangle 21" descr="80%"/>
            <p:cNvSpPr>
              <a:spLocks noChangeArrowheads="1"/>
            </p:cNvSpPr>
            <p:nvPr/>
          </p:nvSpPr>
          <p:spPr bwMode="auto">
            <a:xfrm>
              <a:off x="6660" y="9900"/>
              <a:ext cx="288" cy="288"/>
            </a:xfrm>
            <a:prstGeom prst="rect">
              <a:avLst/>
            </a:prstGeom>
            <a:pattFill prst="pct80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 altLang="en-US"/>
            </a:p>
          </p:txBody>
        </p:sp>
        <p:sp>
          <p:nvSpPr>
            <p:cNvPr id="230424" name="Rectangle 22" descr="80%"/>
            <p:cNvSpPr>
              <a:spLocks noChangeArrowheads="1"/>
            </p:cNvSpPr>
            <p:nvPr/>
          </p:nvSpPr>
          <p:spPr bwMode="auto">
            <a:xfrm>
              <a:off x="7458" y="10542"/>
              <a:ext cx="288" cy="288"/>
            </a:xfrm>
            <a:prstGeom prst="rect">
              <a:avLst/>
            </a:prstGeom>
            <a:pattFill prst="pct80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 altLang="en-US"/>
            </a:p>
          </p:txBody>
        </p:sp>
        <p:sp>
          <p:nvSpPr>
            <p:cNvPr id="230425" name="Rectangle 23" descr="80%"/>
            <p:cNvSpPr>
              <a:spLocks noChangeArrowheads="1"/>
            </p:cNvSpPr>
            <p:nvPr/>
          </p:nvSpPr>
          <p:spPr bwMode="auto">
            <a:xfrm>
              <a:off x="7458" y="11095"/>
              <a:ext cx="288" cy="288"/>
            </a:xfrm>
            <a:prstGeom prst="rect">
              <a:avLst/>
            </a:prstGeom>
            <a:pattFill prst="pct80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 altLang="en-US"/>
            </a:p>
          </p:txBody>
        </p:sp>
        <p:sp>
          <p:nvSpPr>
            <p:cNvPr id="230426" name="Rectangle 24" descr="80%"/>
            <p:cNvSpPr>
              <a:spLocks noChangeArrowheads="1"/>
            </p:cNvSpPr>
            <p:nvPr/>
          </p:nvSpPr>
          <p:spPr bwMode="auto">
            <a:xfrm>
              <a:off x="6172" y="10620"/>
              <a:ext cx="288" cy="288"/>
            </a:xfrm>
            <a:prstGeom prst="rect">
              <a:avLst/>
            </a:prstGeom>
            <a:pattFill prst="pct80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 altLang="en-US"/>
            </a:p>
          </p:txBody>
        </p:sp>
        <p:sp>
          <p:nvSpPr>
            <p:cNvPr id="230427" name="Rectangle 25" descr="80%"/>
            <p:cNvSpPr>
              <a:spLocks noChangeArrowheads="1"/>
            </p:cNvSpPr>
            <p:nvPr/>
          </p:nvSpPr>
          <p:spPr bwMode="auto">
            <a:xfrm>
              <a:off x="6480" y="11160"/>
              <a:ext cx="288" cy="288"/>
            </a:xfrm>
            <a:prstGeom prst="rect">
              <a:avLst/>
            </a:prstGeom>
            <a:pattFill prst="pct80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 altLang="en-US"/>
            </a:p>
          </p:txBody>
        </p:sp>
        <p:sp>
          <p:nvSpPr>
            <p:cNvPr id="230428" name="Line 26" descr="80%"/>
            <p:cNvSpPr>
              <a:spLocks noChangeShapeType="1"/>
            </p:cNvSpPr>
            <p:nvPr/>
          </p:nvSpPr>
          <p:spPr bwMode="auto">
            <a:xfrm flipV="1">
              <a:off x="5760" y="9900"/>
              <a:ext cx="0" cy="1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29" name="Line 27" descr="80%"/>
            <p:cNvSpPr>
              <a:spLocks noChangeShapeType="1"/>
            </p:cNvSpPr>
            <p:nvPr/>
          </p:nvSpPr>
          <p:spPr bwMode="auto">
            <a:xfrm>
              <a:off x="5760" y="9900"/>
              <a:ext cx="19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30" name="Line 28" descr="80%"/>
            <p:cNvSpPr>
              <a:spLocks noChangeShapeType="1"/>
            </p:cNvSpPr>
            <p:nvPr/>
          </p:nvSpPr>
          <p:spPr bwMode="auto">
            <a:xfrm flipV="1">
              <a:off x="7740" y="9900"/>
              <a:ext cx="0" cy="15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31" name="Line 29" descr="80%"/>
            <p:cNvSpPr>
              <a:spLocks noChangeShapeType="1"/>
            </p:cNvSpPr>
            <p:nvPr/>
          </p:nvSpPr>
          <p:spPr bwMode="auto">
            <a:xfrm>
              <a:off x="5760" y="10362"/>
              <a:ext cx="7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32" name="Line 30" descr="80%"/>
            <p:cNvSpPr>
              <a:spLocks noChangeShapeType="1"/>
            </p:cNvSpPr>
            <p:nvPr/>
          </p:nvSpPr>
          <p:spPr bwMode="auto">
            <a:xfrm>
              <a:off x="6467" y="10362"/>
              <a:ext cx="0" cy="5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33" name="Line 31" descr="80%"/>
            <p:cNvSpPr>
              <a:spLocks noChangeShapeType="1"/>
            </p:cNvSpPr>
            <p:nvPr/>
          </p:nvSpPr>
          <p:spPr bwMode="auto">
            <a:xfrm flipH="1">
              <a:off x="5760" y="10915"/>
              <a:ext cx="7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34" name="Line 32" descr="80%"/>
            <p:cNvSpPr>
              <a:spLocks noChangeShapeType="1"/>
            </p:cNvSpPr>
            <p:nvPr/>
          </p:nvSpPr>
          <p:spPr bwMode="auto">
            <a:xfrm>
              <a:off x="5760" y="10915"/>
              <a:ext cx="0" cy="60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35" name="Line 33" descr="80%"/>
            <p:cNvSpPr>
              <a:spLocks noChangeShapeType="1"/>
            </p:cNvSpPr>
            <p:nvPr/>
          </p:nvSpPr>
          <p:spPr bwMode="auto">
            <a:xfrm flipH="1">
              <a:off x="5760" y="11496"/>
              <a:ext cx="7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36" name="Line 34"/>
            <p:cNvSpPr>
              <a:spLocks noChangeShapeType="1"/>
            </p:cNvSpPr>
            <p:nvPr/>
          </p:nvSpPr>
          <p:spPr bwMode="auto">
            <a:xfrm>
              <a:off x="6660" y="11483"/>
              <a:ext cx="0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37" name="Line 35"/>
            <p:cNvSpPr>
              <a:spLocks noChangeShapeType="1"/>
            </p:cNvSpPr>
            <p:nvPr/>
          </p:nvSpPr>
          <p:spPr bwMode="auto">
            <a:xfrm>
              <a:off x="7560" y="11340"/>
              <a:ext cx="0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38" name="Line 36"/>
            <p:cNvSpPr>
              <a:spLocks noChangeShapeType="1"/>
            </p:cNvSpPr>
            <p:nvPr/>
          </p:nvSpPr>
          <p:spPr bwMode="auto">
            <a:xfrm flipH="1">
              <a:off x="3420" y="11340"/>
              <a:ext cx="5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39" name="Rectangle 37"/>
            <p:cNvSpPr>
              <a:spLocks noChangeArrowheads="1"/>
            </p:cNvSpPr>
            <p:nvPr/>
          </p:nvSpPr>
          <p:spPr bwMode="auto">
            <a:xfrm flipH="1">
              <a:off x="3960" y="11249"/>
              <a:ext cx="180" cy="18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 altLang="en-US"/>
            </a:p>
          </p:txBody>
        </p:sp>
        <p:sp>
          <p:nvSpPr>
            <p:cNvPr id="230440" name="Line 38"/>
            <p:cNvSpPr>
              <a:spLocks noChangeShapeType="1"/>
            </p:cNvSpPr>
            <p:nvPr/>
          </p:nvSpPr>
          <p:spPr bwMode="auto">
            <a:xfrm>
              <a:off x="2160" y="11509"/>
              <a:ext cx="0" cy="5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41" name="Rectangle 39"/>
            <p:cNvSpPr>
              <a:spLocks noChangeArrowheads="1"/>
            </p:cNvSpPr>
            <p:nvPr/>
          </p:nvSpPr>
          <p:spPr bwMode="auto">
            <a:xfrm flipH="1">
              <a:off x="4218" y="11251"/>
              <a:ext cx="180" cy="18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 altLang="en-US"/>
            </a:p>
          </p:txBody>
        </p:sp>
        <p:sp>
          <p:nvSpPr>
            <p:cNvPr id="230442" name="Rectangle 40" descr="75%"/>
            <p:cNvSpPr>
              <a:spLocks noChangeArrowheads="1"/>
            </p:cNvSpPr>
            <p:nvPr/>
          </p:nvSpPr>
          <p:spPr bwMode="auto">
            <a:xfrm>
              <a:off x="1080" y="12600"/>
              <a:ext cx="288" cy="288"/>
            </a:xfrm>
            <a:prstGeom prst="rect">
              <a:avLst/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 altLang="en-US"/>
            </a:p>
          </p:txBody>
        </p:sp>
        <p:sp>
          <p:nvSpPr>
            <p:cNvPr id="230443" name="Rectangle 41" descr="75%"/>
            <p:cNvSpPr>
              <a:spLocks noChangeArrowheads="1"/>
            </p:cNvSpPr>
            <p:nvPr/>
          </p:nvSpPr>
          <p:spPr bwMode="auto">
            <a:xfrm>
              <a:off x="3600" y="12600"/>
              <a:ext cx="288" cy="288"/>
            </a:xfrm>
            <a:prstGeom prst="rect">
              <a:avLst/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 altLang="en-US"/>
            </a:p>
          </p:txBody>
        </p:sp>
        <p:sp>
          <p:nvSpPr>
            <p:cNvPr id="230444" name="Rectangle 42" descr="75%"/>
            <p:cNvSpPr>
              <a:spLocks noChangeArrowheads="1"/>
            </p:cNvSpPr>
            <p:nvPr/>
          </p:nvSpPr>
          <p:spPr bwMode="auto">
            <a:xfrm>
              <a:off x="3600" y="13860"/>
              <a:ext cx="288" cy="288"/>
            </a:xfrm>
            <a:prstGeom prst="rect">
              <a:avLst/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 altLang="en-US"/>
            </a:p>
          </p:txBody>
        </p:sp>
        <p:sp>
          <p:nvSpPr>
            <p:cNvPr id="230445" name="Rectangle 43" descr="75%"/>
            <p:cNvSpPr>
              <a:spLocks noChangeArrowheads="1"/>
            </p:cNvSpPr>
            <p:nvPr/>
          </p:nvSpPr>
          <p:spPr bwMode="auto">
            <a:xfrm>
              <a:off x="1800" y="13140"/>
              <a:ext cx="288" cy="288"/>
            </a:xfrm>
            <a:prstGeom prst="rect">
              <a:avLst/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 altLang="en-US"/>
            </a:p>
          </p:txBody>
        </p:sp>
        <p:sp>
          <p:nvSpPr>
            <p:cNvPr id="230446" name="Rectangle 44" descr="75%"/>
            <p:cNvSpPr>
              <a:spLocks noChangeArrowheads="1"/>
            </p:cNvSpPr>
            <p:nvPr/>
          </p:nvSpPr>
          <p:spPr bwMode="auto">
            <a:xfrm>
              <a:off x="900" y="13860"/>
              <a:ext cx="288" cy="288"/>
            </a:xfrm>
            <a:prstGeom prst="rect">
              <a:avLst/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 altLang="en-US"/>
            </a:p>
          </p:txBody>
        </p:sp>
        <p:sp>
          <p:nvSpPr>
            <p:cNvPr id="230447" name="Rectangle 45" descr="75%"/>
            <p:cNvSpPr>
              <a:spLocks noChangeArrowheads="1"/>
            </p:cNvSpPr>
            <p:nvPr/>
          </p:nvSpPr>
          <p:spPr bwMode="auto">
            <a:xfrm>
              <a:off x="3060" y="13565"/>
              <a:ext cx="288" cy="288"/>
            </a:xfrm>
            <a:prstGeom prst="rect">
              <a:avLst/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 altLang="en-US"/>
            </a:p>
          </p:txBody>
        </p:sp>
        <p:sp>
          <p:nvSpPr>
            <p:cNvPr id="230448" name="Line 46"/>
            <p:cNvSpPr>
              <a:spLocks noChangeShapeType="1"/>
            </p:cNvSpPr>
            <p:nvPr/>
          </p:nvSpPr>
          <p:spPr bwMode="auto">
            <a:xfrm>
              <a:off x="1260" y="12561"/>
              <a:ext cx="25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49" name="Line 47"/>
            <p:cNvSpPr>
              <a:spLocks noChangeShapeType="1"/>
            </p:cNvSpPr>
            <p:nvPr/>
          </p:nvSpPr>
          <p:spPr bwMode="auto">
            <a:xfrm flipH="1">
              <a:off x="1080" y="12832"/>
              <a:ext cx="2700" cy="10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50" name="Line 48"/>
            <p:cNvSpPr>
              <a:spLocks noChangeShapeType="1"/>
            </p:cNvSpPr>
            <p:nvPr/>
          </p:nvSpPr>
          <p:spPr bwMode="auto">
            <a:xfrm>
              <a:off x="1260" y="12780"/>
              <a:ext cx="2520" cy="12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51" name="Line 49"/>
            <p:cNvSpPr>
              <a:spLocks noChangeShapeType="1"/>
            </p:cNvSpPr>
            <p:nvPr/>
          </p:nvSpPr>
          <p:spPr bwMode="auto">
            <a:xfrm>
              <a:off x="3780" y="14220"/>
              <a:ext cx="0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52" name="Line 50"/>
            <p:cNvSpPr>
              <a:spLocks noChangeShapeType="1"/>
            </p:cNvSpPr>
            <p:nvPr/>
          </p:nvSpPr>
          <p:spPr bwMode="auto">
            <a:xfrm>
              <a:off x="978" y="14220"/>
              <a:ext cx="0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53" name="Rectangle 51" descr="75%"/>
            <p:cNvSpPr>
              <a:spLocks noChangeArrowheads="1"/>
            </p:cNvSpPr>
            <p:nvPr/>
          </p:nvSpPr>
          <p:spPr bwMode="auto">
            <a:xfrm>
              <a:off x="5591" y="12574"/>
              <a:ext cx="288" cy="288"/>
            </a:xfrm>
            <a:prstGeom prst="rect">
              <a:avLst/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 altLang="en-US"/>
            </a:p>
          </p:txBody>
        </p:sp>
        <p:sp>
          <p:nvSpPr>
            <p:cNvPr id="230454" name="Rectangle 52" descr="75%"/>
            <p:cNvSpPr>
              <a:spLocks noChangeArrowheads="1"/>
            </p:cNvSpPr>
            <p:nvPr/>
          </p:nvSpPr>
          <p:spPr bwMode="auto">
            <a:xfrm>
              <a:off x="8640" y="12600"/>
              <a:ext cx="288" cy="288"/>
            </a:xfrm>
            <a:prstGeom prst="rect">
              <a:avLst/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 altLang="en-US"/>
            </a:p>
          </p:txBody>
        </p:sp>
        <p:sp>
          <p:nvSpPr>
            <p:cNvPr id="230455" name="Rectangle 53" descr="75%"/>
            <p:cNvSpPr>
              <a:spLocks noChangeArrowheads="1"/>
            </p:cNvSpPr>
            <p:nvPr/>
          </p:nvSpPr>
          <p:spPr bwMode="auto">
            <a:xfrm>
              <a:off x="8640" y="13719"/>
              <a:ext cx="288" cy="288"/>
            </a:xfrm>
            <a:prstGeom prst="rect">
              <a:avLst/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 altLang="en-US"/>
            </a:p>
          </p:txBody>
        </p:sp>
        <p:sp>
          <p:nvSpPr>
            <p:cNvPr id="230456" name="Rectangle 54" descr="75%"/>
            <p:cNvSpPr>
              <a:spLocks noChangeArrowheads="1"/>
            </p:cNvSpPr>
            <p:nvPr/>
          </p:nvSpPr>
          <p:spPr bwMode="auto">
            <a:xfrm>
              <a:off x="5580" y="13680"/>
              <a:ext cx="288" cy="288"/>
            </a:xfrm>
            <a:prstGeom prst="rect">
              <a:avLst/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 altLang="en-US"/>
            </a:p>
          </p:txBody>
        </p:sp>
        <p:sp>
          <p:nvSpPr>
            <p:cNvPr id="230457" name="Rectangle 55" descr="75%"/>
            <p:cNvSpPr>
              <a:spLocks noChangeArrowheads="1"/>
            </p:cNvSpPr>
            <p:nvPr/>
          </p:nvSpPr>
          <p:spPr bwMode="auto">
            <a:xfrm>
              <a:off x="7200" y="13756"/>
              <a:ext cx="288" cy="288"/>
            </a:xfrm>
            <a:prstGeom prst="rect">
              <a:avLst/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 altLang="en-US"/>
            </a:p>
          </p:txBody>
        </p:sp>
        <p:sp>
          <p:nvSpPr>
            <p:cNvPr id="230458" name="Rectangle 56" descr="75%"/>
            <p:cNvSpPr>
              <a:spLocks noChangeArrowheads="1"/>
            </p:cNvSpPr>
            <p:nvPr/>
          </p:nvSpPr>
          <p:spPr bwMode="auto">
            <a:xfrm>
              <a:off x="7241" y="13140"/>
              <a:ext cx="288" cy="288"/>
            </a:xfrm>
            <a:prstGeom prst="rect">
              <a:avLst/>
            </a:prstGeom>
            <a:pattFill prst="pct75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 altLang="en-US"/>
            </a:p>
          </p:txBody>
        </p:sp>
        <p:sp>
          <p:nvSpPr>
            <p:cNvPr id="230459" name="Line 57"/>
            <p:cNvSpPr>
              <a:spLocks noChangeShapeType="1"/>
            </p:cNvSpPr>
            <p:nvPr/>
          </p:nvSpPr>
          <p:spPr bwMode="auto">
            <a:xfrm>
              <a:off x="5760" y="12561"/>
              <a:ext cx="3060" cy="3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60" name="Line 58" descr="80%"/>
            <p:cNvSpPr>
              <a:spLocks noChangeShapeType="1"/>
            </p:cNvSpPr>
            <p:nvPr/>
          </p:nvSpPr>
          <p:spPr bwMode="auto">
            <a:xfrm flipV="1">
              <a:off x="5580" y="12600"/>
              <a:ext cx="0" cy="12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61" name="Line 59" descr="80%"/>
            <p:cNvSpPr>
              <a:spLocks noChangeShapeType="1"/>
            </p:cNvSpPr>
            <p:nvPr/>
          </p:nvSpPr>
          <p:spPr bwMode="auto">
            <a:xfrm flipV="1">
              <a:off x="7200" y="13129"/>
              <a:ext cx="0" cy="9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62" name="Line 60"/>
            <p:cNvSpPr>
              <a:spLocks noChangeShapeType="1"/>
            </p:cNvSpPr>
            <p:nvPr/>
          </p:nvSpPr>
          <p:spPr bwMode="auto">
            <a:xfrm>
              <a:off x="7200" y="13114"/>
              <a:ext cx="720" cy="2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63" name="Line 61" descr="80%"/>
            <p:cNvSpPr>
              <a:spLocks noChangeShapeType="1"/>
            </p:cNvSpPr>
            <p:nvPr/>
          </p:nvSpPr>
          <p:spPr bwMode="auto">
            <a:xfrm flipV="1">
              <a:off x="7920" y="13140"/>
              <a:ext cx="0" cy="9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64" name="Line 62"/>
            <p:cNvSpPr>
              <a:spLocks noChangeShapeType="1"/>
            </p:cNvSpPr>
            <p:nvPr/>
          </p:nvSpPr>
          <p:spPr bwMode="auto">
            <a:xfrm>
              <a:off x="7139" y="14040"/>
              <a:ext cx="186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65" name="Line 63" descr="80%"/>
            <p:cNvSpPr>
              <a:spLocks noChangeShapeType="1"/>
            </p:cNvSpPr>
            <p:nvPr/>
          </p:nvSpPr>
          <p:spPr bwMode="auto">
            <a:xfrm flipV="1">
              <a:off x="8961" y="12600"/>
              <a:ext cx="0" cy="14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66" name="Line 64"/>
            <p:cNvSpPr>
              <a:spLocks noChangeShapeType="1"/>
            </p:cNvSpPr>
            <p:nvPr/>
          </p:nvSpPr>
          <p:spPr bwMode="auto">
            <a:xfrm>
              <a:off x="7920" y="13860"/>
              <a:ext cx="0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67" name="Line 65"/>
            <p:cNvSpPr>
              <a:spLocks noChangeShapeType="1"/>
            </p:cNvSpPr>
            <p:nvPr/>
          </p:nvSpPr>
          <p:spPr bwMode="auto">
            <a:xfrm>
              <a:off x="5760" y="14040"/>
              <a:ext cx="0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Observation 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during field inspection;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off-types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objectionable weed plant, inseparable other crop plant, diseased plant, pollen shedder and shedding tassel   </a:t>
            </a:r>
          </a:p>
          <a:p>
            <a:pPr algn="just">
              <a:lnSpc>
                <a:spcPct val="15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52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5. Seed inspection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54864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homogeneity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 seed lot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According to the international seed testing association rules (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tests are carried out for: 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Physical purity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Germination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Moisture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Varietals purity 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Seed health 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Vigor test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Viability test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1000 grain weight test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95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6. Labels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Certification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labels are put on every 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seed container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indicates that the seed has met the 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minimum certification and seed testing standards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>
              <a:lnSpc>
                <a:spcPct val="80000"/>
              </a:lnSpc>
            </a:pPr>
            <a:r>
              <a:rPr lang="en-US" altLang="ko-KR" sz="2200" dirty="0" smtClean="0">
                <a:solidFill>
                  <a:srgbClr val="FF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Kind of seed </a:t>
            </a:r>
          </a:p>
          <a:p>
            <a:pPr lvl="1" algn="just">
              <a:lnSpc>
                <a:spcPct val="80000"/>
              </a:lnSpc>
            </a:pPr>
            <a:r>
              <a:rPr lang="en-US" altLang="ko-KR" sz="2200" dirty="0" smtClean="0">
                <a:solidFill>
                  <a:srgbClr val="FF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Name of variety </a:t>
            </a:r>
          </a:p>
          <a:p>
            <a:pPr lvl="1" algn="just">
              <a:lnSpc>
                <a:spcPct val="80000"/>
              </a:lnSpc>
            </a:pPr>
            <a:r>
              <a:rPr lang="en-US" altLang="ko-KR" sz="2200" dirty="0" smtClean="0">
                <a:solidFill>
                  <a:srgbClr val="FF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% purity </a:t>
            </a:r>
          </a:p>
          <a:p>
            <a:pPr lvl="1" algn="just">
              <a:lnSpc>
                <a:spcPct val="80000"/>
              </a:lnSpc>
            </a:pPr>
            <a:r>
              <a:rPr lang="en-US" altLang="ko-KR" sz="2200" dirty="0" smtClean="0">
                <a:solidFill>
                  <a:srgbClr val="FF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% Germination </a:t>
            </a:r>
          </a:p>
          <a:p>
            <a:pPr lvl="1" algn="just">
              <a:lnSpc>
                <a:spcPct val="80000"/>
              </a:lnSpc>
            </a:pPr>
            <a:r>
              <a:rPr lang="en-US" altLang="ko-KR" sz="2200" dirty="0" smtClean="0">
                <a:solidFill>
                  <a:srgbClr val="FF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Weed seeds </a:t>
            </a:r>
          </a:p>
          <a:p>
            <a:pPr lvl="1" algn="just">
              <a:lnSpc>
                <a:spcPct val="80000"/>
              </a:lnSpc>
            </a:pPr>
            <a:r>
              <a:rPr lang="en-US" altLang="ko-KR" sz="2200" dirty="0" smtClean="0">
                <a:solidFill>
                  <a:srgbClr val="FF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% inert matter </a:t>
            </a:r>
          </a:p>
          <a:p>
            <a:pPr lvl="1" algn="just">
              <a:lnSpc>
                <a:spcPct val="80000"/>
              </a:lnSpc>
            </a:pPr>
            <a:r>
              <a:rPr lang="en-US" altLang="ko-KR" sz="2200" dirty="0" smtClean="0">
                <a:solidFill>
                  <a:srgbClr val="FF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Supplier’s address </a:t>
            </a:r>
          </a:p>
          <a:p>
            <a:pPr lvl="1" algn="just">
              <a:lnSpc>
                <a:spcPct val="80000"/>
              </a:lnSpc>
            </a:pPr>
            <a:r>
              <a:rPr lang="en-US" altLang="ko-KR" sz="2200" dirty="0" smtClean="0">
                <a:solidFill>
                  <a:srgbClr val="FF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Validity period of certification </a:t>
            </a:r>
          </a:p>
          <a:p>
            <a:pPr algn="just">
              <a:lnSpc>
                <a:spcPct val="15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82" y="2057400"/>
            <a:ext cx="3657600" cy="455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19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Seed Legislation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410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purpose of a seed law is to protect the farmer against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purchase of poor quality seed. </a:t>
            </a:r>
            <a:endParaRPr lang="en-US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quality is much more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difficult to judge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than the quality of other commodity.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example, it is impossible to judge, by sight, 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germination capacity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of seed. 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Progress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requires safeguarding farmer interests and protecting seed producers and merchants from 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unfair competition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laws must be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enforceable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and must fit the social, economic, and judicial make-up of the country.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71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90054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15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There are two alternative systems of seed legislation.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comprehensive 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regulator 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where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law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prohibits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sale of seed that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does not meet a minimum standard of quality. </a:t>
            </a:r>
            <a:endParaRPr lang="en-US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producers and trader companies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must be registered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 order to do business.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truth 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labeling system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where 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seller must provide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correct information about the seed to be sold. </a:t>
            </a:r>
            <a:endParaRPr lang="en-US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seed is allowed to be marketed, but the quality is indicated on the label.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practice, 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each country’s seed legislation has its own peculiar characteristics. </a:t>
            </a:r>
          </a:p>
          <a:p>
            <a:pPr algn="just">
              <a:lnSpc>
                <a:spcPct val="15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75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Control of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is often included in seed legislation to protect the national seed industry and farmers, or for quarantine purposes.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Quarantine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restrictions to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seed-borne disease and insect and to weed seed.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improperly used, they can distort the international seed trade.</a:t>
            </a:r>
          </a:p>
          <a:p>
            <a:pPr algn="just">
              <a:lnSpc>
                <a:spcPct val="15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67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rticultural 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38200"/>
            <a:ext cx="7461108" cy="53293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8914431">
            <a:off x="752644" y="2944332"/>
            <a:ext cx="59792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Algerian" pitchFamily="82" charset="0"/>
              </a:rPr>
              <a:t>END !!! </a:t>
            </a:r>
            <a:endParaRPr lang="en-US" sz="96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9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463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50593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New variety can be developed through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Selection</a:t>
            </a:r>
          </a:p>
          <a:p>
            <a:pPr lvl="1" algn="just"/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varietal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introduction and </a:t>
            </a:r>
            <a:endParaRPr lang="en-US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hybridization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720338"/>
              </p:ext>
            </p:extLst>
          </p:nvPr>
        </p:nvGraphicFramePr>
        <p:xfrm>
          <a:off x="6030912" y="2438400"/>
          <a:ext cx="3113088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CorelPhotoPaint.Image.9" r:id="rId3" imgW="740515" imgH="1014831" progId="">
                  <p:embed/>
                </p:oleObj>
              </mc:Choice>
              <mc:Fallback>
                <p:oleObj name="CorelPhotoPaint.Image.9" r:id="rId3" imgW="740515" imgH="1014831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912" y="2438400"/>
                        <a:ext cx="3113088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3498273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0"/>
            <a:ext cx="4038600" cy="370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1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64" y="1981201"/>
            <a:ext cx="5476136" cy="3733800"/>
          </a:xfrm>
        </p:spPr>
        <p:txBody>
          <a:bodyPr>
            <a:no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Station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trial or observation nursery:</a:t>
            </a: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lines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are grown in 1-2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rows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compared with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checks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record agronomic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characters, reactions to disease and yield.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Preliminary Yield Trial (PYT</a:t>
            </a: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hundred or more entries are evaluated each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year 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entry is grown in a 4-6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row (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more than one site) 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along </a:t>
            </a: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check varieties. </a:t>
            </a: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772" y="2057400"/>
            <a:ext cx="3419592" cy="206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1124634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variety development, evaluation, release and registration procedures pass through several stages 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01" y="3900055"/>
            <a:ext cx="3506463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80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104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931495" cy="5486400"/>
          </a:xfrm>
        </p:spPr>
        <p:txBody>
          <a:bodyPr>
            <a:noAutofit/>
          </a:bodyPr>
          <a:lstStyle/>
          <a:p>
            <a:pPr marL="57150" indent="0" algn="just">
              <a:lnSpc>
                <a:spcPct val="160000"/>
              </a:lnSpc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3. Pre-National Yield Trial (Pre-NYT):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14400" lvl="1" indent="-457200" algn="just">
              <a:lnSpc>
                <a:spcPct val="16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Varieties and two checks are compared</a:t>
            </a:r>
          </a:p>
          <a:p>
            <a:pPr marL="914400" lvl="1" indent="-457200" algn="just">
              <a:lnSpc>
                <a:spcPct val="16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Each variety is grown in a 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six row at four or more locations. </a:t>
            </a:r>
          </a:p>
          <a:p>
            <a:pPr marL="914400" lvl="1" indent="-457200" algn="just">
              <a:lnSpc>
                <a:spcPct val="16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Field data recorded and the yield analyzed statistically where 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50-70% of the entries advanced to national yield trial   (NYT). </a:t>
            </a:r>
          </a:p>
          <a:p>
            <a:pPr>
              <a:lnSpc>
                <a:spcPct val="160000"/>
              </a:lnSpc>
            </a:pPr>
            <a:endParaRPr lang="en-US" sz="2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919" y="228600"/>
            <a:ext cx="4164143" cy="216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919" y="2514600"/>
            <a:ext cx="4267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90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5257800" cy="98367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219200"/>
            <a:ext cx="4114800" cy="441960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 National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Yield Trial (NYT): 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Similar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procedures are used as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Pre-NYT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with four replications and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test locations and years. </a:t>
            </a:r>
            <a:endParaRPr lang="en-US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three years of testing, the promising lines are identified for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submission to NVRC.</a:t>
            </a:r>
          </a:p>
          <a:p>
            <a:pPr algn="just"/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á¨variety field  trial ááµá áá¤á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á¨tomato field trial ááµá áá¤á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90" y="457200"/>
            <a:ext cx="4132093" cy="231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81" y="3200399"/>
            <a:ext cx="4484112" cy="293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2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1424781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 Farm Verification Trial (FVT):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Promising lines are evaluated on large plots (100m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on farmers’ fields 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NVRC visits the trials and make its own assessment.</a:t>
            </a:r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19400"/>
            <a:ext cx="5554640" cy="389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53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Variety Release &amp; Registration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029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Since 1984 variety release and registration has become the responsibility of the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National Variety Release Committee (NVRC). 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committee is composed of 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Breeders (4) 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Agronomists (1)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Crop protection specialists (2)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Research/extension (1)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Socio-economists (1)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430" y="2345123"/>
            <a:ext cx="1524000" cy="108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73" y="3421928"/>
            <a:ext cx="4139457" cy="343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11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312" y="2209800"/>
            <a:ext cx="5497025" cy="282596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membership includes 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EIAR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Institute of Biodiversity Conservation and Research (IBCR)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Ministry of Agriculture 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MoA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and others.  </a:t>
            </a:r>
          </a:p>
          <a:p>
            <a:pPr algn="just">
              <a:lnSpc>
                <a:spcPct val="150000"/>
              </a:lnSpc>
            </a:pPr>
            <a:endParaRPr lang="en-US" sz="2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16" y="0"/>
            <a:ext cx="2661477" cy="189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120987"/>
            <a:ext cx="1779896" cy="182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50373"/>
            <a:ext cx="1724891" cy="206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95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1563</Words>
  <Application>Microsoft Office PowerPoint</Application>
  <PresentationFormat>On-screen Show (4:3)</PresentationFormat>
  <Paragraphs>218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CorelPhotoPaint.Image.9</vt:lpstr>
      <vt:lpstr>Chapter Seven 7. Variety Development, Seed Certification &amp; Legislation </vt:lpstr>
      <vt:lpstr>Variety development &amp; evaluation  </vt:lpstr>
      <vt:lpstr>Cont..</vt:lpstr>
      <vt:lpstr>Cont..</vt:lpstr>
      <vt:lpstr>Cont..</vt:lpstr>
      <vt:lpstr>Cont..</vt:lpstr>
      <vt:lpstr>Cont..</vt:lpstr>
      <vt:lpstr>Variety Release &amp; Registration  </vt:lpstr>
      <vt:lpstr>Cont..</vt:lpstr>
      <vt:lpstr>Cont..</vt:lpstr>
      <vt:lpstr>Cont..</vt:lpstr>
      <vt:lpstr>Cont..</vt:lpstr>
      <vt:lpstr>Seed Certification  </vt:lpstr>
      <vt:lpstr>Cont..</vt:lpstr>
      <vt:lpstr>Cont..</vt:lpstr>
      <vt:lpstr>Cont..</vt:lpstr>
      <vt:lpstr>2. Seed Classes  </vt:lpstr>
      <vt:lpstr>3. Seed quality standards </vt:lpstr>
      <vt:lpstr>Cont..</vt:lpstr>
      <vt:lpstr>4. Field Inspection </vt:lpstr>
      <vt:lpstr>Cont..</vt:lpstr>
      <vt:lpstr>Possible travel patterns for field inspection </vt:lpstr>
      <vt:lpstr>Cont..</vt:lpstr>
      <vt:lpstr>5. Seed inspection  </vt:lpstr>
      <vt:lpstr>6. Labels  </vt:lpstr>
      <vt:lpstr>Seed Legislation  </vt:lpstr>
      <vt:lpstr>Cont..</vt:lpstr>
      <vt:lpstr>Cont..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Variety Development and Evaluation  </dc:title>
  <dc:creator>kismat</dc:creator>
  <cp:lastModifiedBy>kismat</cp:lastModifiedBy>
  <cp:revision>124</cp:revision>
  <dcterms:created xsi:type="dcterms:W3CDTF">2018-05-26T09:04:30Z</dcterms:created>
  <dcterms:modified xsi:type="dcterms:W3CDTF">2019-07-08T12:52:45Z</dcterms:modified>
</cp:coreProperties>
</file>