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77" r:id="rId2"/>
    <p:sldId id="278" r:id="rId3"/>
    <p:sldId id="279" r:id="rId4"/>
    <p:sldId id="280" r:id="rId5"/>
    <p:sldId id="281" r:id="rId6"/>
    <p:sldId id="289" r:id="rId7"/>
    <p:sldId id="282" r:id="rId8"/>
    <p:sldId id="283" r:id="rId9"/>
    <p:sldId id="292" r:id="rId10"/>
    <p:sldId id="293" r:id="rId11"/>
    <p:sldId id="284" r:id="rId12"/>
    <p:sldId id="288" r:id="rId13"/>
    <p:sldId id="285" r:id="rId14"/>
    <p:sldId id="287" r:id="rId15"/>
    <p:sldId id="256" r:id="rId16"/>
    <p:sldId id="274" r:id="rId17"/>
    <p:sldId id="275" r:id="rId18"/>
    <p:sldId id="257" r:id="rId19"/>
    <p:sldId id="258" r:id="rId20"/>
    <p:sldId id="290" r:id="rId21"/>
    <p:sldId id="259" r:id="rId22"/>
    <p:sldId id="294" r:id="rId23"/>
    <p:sldId id="260" r:id="rId24"/>
    <p:sldId id="261" r:id="rId25"/>
    <p:sldId id="262" r:id="rId26"/>
    <p:sldId id="263" r:id="rId27"/>
    <p:sldId id="264" r:id="rId28"/>
    <p:sldId id="273" r:id="rId29"/>
    <p:sldId id="265" r:id="rId30"/>
    <p:sldId id="266" r:id="rId31"/>
    <p:sldId id="267" r:id="rId32"/>
    <p:sldId id="291" r:id="rId33"/>
    <p:sldId id="268" r:id="rId34"/>
    <p:sldId id="269" r:id="rId35"/>
    <p:sldId id="270" r:id="rId36"/>
    <p:sldId id="271" r:id="rId37"/>
    <p:sldId id="276" r:id="rId38"/>
    <p:sldId id="27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60272-E358-43B4-A2F0-04EB7D1B9205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E209D-7CA4-4C1D-BBC4-7D504BE89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4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wild relative of carrot (Queen Anne’s Lace,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Daucus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carota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which easily cross-pollinates with carrots was found growing in the highlands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Ankober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can affect the quality of seeds and the resulting roots. Thus the surroundings of seed production fields should be free of Queen Anne’s Lace within an 800 m radius (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E209D-7CA4-4C1D-BBC4-7D504BE89C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B97A5-7312-4403-88BB-3360464CF9F6}" type="datetime1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E820-DD13-4E37-86CF-A88196DB32BB}" type="datetime1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FF44-293C-4068-AE31-71A3D1DA582E}" type="datetime1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0763-4CDB-4DA9-B77C-BEB22DEF505E}" type="datetime1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51995-9B1C-40E0-B7AC-852E678F7FF8}" type="datetime1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83A6-EE05-4BE9-BC65-2FC8B928466E}" type="datetime1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C59E-5D34-463C-A664-4960E5AC3EE7}" type="datetime1">
              <a:rPr lang="en-US" smtClean="0"/>
              <a:t>7/8/2019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E9245-9C24-4C31-868A-4C8F9EA7162C}" type="datetime1">
              <a:rPr lang="en-US" smtClean="0"/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8B77E-6B22-4188-B4C9-0B46B1D0477D}" type="datetime1">
              <a:rPr lang="en-US" smtClean="0"/>
              <a:t>7/8/2019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91BA4-E004-42E7-9B3C-F7F4DFBC05C1}" type="datetime1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E331-5B18-460F-BF2B-8247D650C769}" type="datetime1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41B45-F076-4FBE-87E0-6642B1254402}" type="datetime1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Mengistu W.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D5F9B-2ED7-4DAF-956E-D04293E11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65238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3200" b="1" dirty="0" smtClean="0"/>
              <a:t>Hot pepper </a:t>
            </a:r>
            <a:r>
              <a:rPr lang="en-US" altLang="en-US" sz="3200" b="1" i="1" dirty="0" smtClean="0"/>
              <a:t>(Capsicum spp.)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350249" y="1447800"/>
            <a:ext cx="7543800" cy="1676400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Different types of hot peppers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(capsicum sp.)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 produced in Ethiopia.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varies in mode of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growth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in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fruit characteristics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(fruit size, shape, color and pungency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None/>
            </a:pPr>
            <a:endParaRPr lang="en-US" alt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799" y="3142533"/>
            <a:ext cx="44958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degree of pungency varies considerably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fruits are erect or hanging, depending on the variety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5227"/>
            <a:ext cx="2431473" cy="227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79397" y="3258282"/>
            <a:ext cx="3783622" cy="283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21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Keep harvested fruits in a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cool, dry place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(25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 and 50% RH) for a week to ripen fully</a:t>
            </a:r>
            <a:endParaRPr lang="en-US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05626"/>
            <a:ext cx="5715000" cy="38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60960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Seed extraction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167914" y="1524000"/>
            <a:ext cx="7772399" cy="19050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Pepper seeds should be extracted from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fresh fruits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Chili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pepper seeds may be extracted from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fresh fruits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or from fruits that have been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dried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for 1 week at 40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C. </a:t>
            </a: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en-US" alt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782"/>
            <a:ext cx="2133600" cy="165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34" y="3857994"/>
            <a:ext cx="3688986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4" y="4114800"/>
            <a:ext cx="3565886" cy="246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08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8229600" cy="1142999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Seeds may be removed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by hand or by grinding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fruits (with dull blades to minimize seed damage). 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41" y="2243541"/>
            <a:ext cx="3810000" cy="285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7975" y="5410200"/>
            <a:ext cx="7914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Separate the seeds from fruits with a series of water washes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Further seed separation is done by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winnowing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or in a screen. </a:t>
            </a:r>
          </a:p>
        </p:txBody>
      </p:sp>
      <p:sp>
        <p:nvSpPr>
          <p:cNvPr id="5" name="AutoShape 5" descr="á¨pepper  seed extraction ááµá áá¤á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8" y="2279835"/>
            <a:ext cx="3733800" cy="279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5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Seed drying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153400" cy="1600200"/>
          </a:xfrm>
        </p:spPr>
        <p:txBody>
          <a:bodyPr>
            <a:noAutofit/>
          </a:bodyPr>
          <a:lstStyle/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Spread the seeds on a screen for drying at 25</a:t>
            </a:r>
            <a:r>
              <a:rPr lang="en-US" sz="22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 and 40% RH for one week. 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seed should be dried to low moisture (7 to 9%). </a:t>
            </a:r>
          </a:p>
          <a:p>
            <a:pPr algn="just">
              <a:buNone/>
            </a:pP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2667000"/>
            <a:ext cx="4419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Dry the seeds in a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warm, well-ventilated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placed out of direct sunlight.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Stir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the seeds occasionally and/or use a fan to hasten drying.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3818"/>
            <a:ext cx="3720715" cy="29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2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Seed yield and storage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5257800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Depending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on cultivars and conditions of cultivation average seed yield of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 to 160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kg/ha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Can be safely stored for at least 3-5 years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Place seeds in manila envelopes, cloth or mesh bags, plastic containers, or foil envelopes.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best containers are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airtight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such as a sealed glass jar, metal can or foil envelope. 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Label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each container carefully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Store seeds in a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cool and dry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place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temperatures should not exceed 20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 and  30% RH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241425"/>
          </a:xfrm>
          <a:solidFill>
            <a:srgbClr val="FF0000"/>
          </a:solidFill>
        </p:spPr>
        <p:txBody>
          <a:bodyPr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Carrot (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Daucus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carota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L.)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7467600" cy="1066800"/>
          </a:xfrm>
        </p:spPr>
        <p:txBody>
          <a:bodyPr>
            <a:norm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Carrot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Daucus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carota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var. sativa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belongs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the family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Umbelliferae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Apiaceae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52700"/>
            <a:ext cx="442762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04800" y="60960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It is a close relative to a wild species, Queen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Annes’slace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90800"/>
            <a:ext cx="3306651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66018"/>
            <a:ext cx="5562600" cy="4525963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Widely cultivated both under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irrigation and rain-fed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condition.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Grown as annual for fresh market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 roots arc either eaten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raw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cooked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Also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processed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either alone or in mixtures with other vegetables, by canning, freezing or dehydration.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Carrot root contains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β-carotenes</a:t>
            </a:r>
          </a:p>
          <a:p>
            <a:pPr lvl="2" algn="just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orange coloring matter of the root, a prolific source of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vitamin A.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45" y="692727"/>
            <a:ext cx="3124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Cultural practice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054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Grown in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deep, well drained sandy loam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alluvial soils with pH of 5.7 to 7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Carrot seed is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sown directly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on well-prepared, even and fine soil at a depth of 1 cm.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seeds are sown in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drills 30- 40 cm apart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seedlings later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thinned to 5- 10 cm apart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encourage seed germination,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mulching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the seed beds is often recommended.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Method of seed production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144780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types of seed production methods are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available 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seed-to-seed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root to-seed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6999"/>
            <a:ext cx="2819400" cy="373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6999"/>
            <a:ext cx="5562600" cy="373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Seed-to-seed method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33528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Practiced in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areas where distinct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cool season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(for vernalization) and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warm condition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(for flower and seed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development)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Seeds are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directly sown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 seed beds of the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permanent field  </a:t>
            </a:r>
          </a:p>
          <a:p>
            <a:pPr lvl="1"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Thinned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cm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apart at early growing season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usual harvest time for fresh market use, superior plants are thinned up to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75 cm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apart.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4114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295400"/>
            <a:ext cx="8229600" cy="204054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Important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crops both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 vegetable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spice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Ethiopia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bell pepper, chilies and hot pepper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 produced for home consumption, industrial use and for export.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2" y="3364615"/>
            <a:ext cx="2057400" cy="242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1" y="5826149"/>
            <a:ext cx="84582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Produced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commercially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as well as in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home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gardens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61" y="3364615"/>
            <a:ext cx="2748341" cy="242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83" y="3335948"/>
            <a:ext cx="2305835" cy="245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59" y="-34637"/>
            <a:ext cx="295275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2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709"/>
            <a:ext cx="8229600" cy="96289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If the length of chilling period is long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(&gt;10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weeks),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dead or drying leaves must be removed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and tops can be cut back at the usual harvest time of 5 cm and covered with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mulch 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When warm weather resumes,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mulch is removed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leaves will re-grow and after several weeks a seed stalk will appear.</a:t>
            </a:r>
          </a:p>
          <a:p>
            <a:pPr algn="just">
              <a:lnSpc>
                <a:spcPct val="150000"/>
              </a:lnSpc>
            </a:pPr>
            <a:r>
              <a:rPr lang="en-US" sz="22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; Off types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cannot be eliminated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2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2" y="4191000"/>
            <a:ext cx="6989618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Root-to- seed method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413"/>
            <a:ext cx="8001000" cy="190500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ound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roots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must first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 produced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Then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these roots are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harvested and off types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discarded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tops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 trimmed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back to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2- 4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air dry and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packed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paper bags and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placed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closed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polyethylene bags at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2- 5 °C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3200400"/>
            <a:ext cx="48768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Better storage survival if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fibrous roots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senescing leaves are removed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before storage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310" y="6248400"/>
            <a:ext cx="3636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Stecklings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prepared for transplanting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58" y="3015228"/>
            <a:ext cx="287646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8229600" cy="2438400"/>
          </a:xfrm>
        </p:spPr>
        <p:txBody>
          <a:bodyPr>
            <a:normAutofit/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Vernalized roots should be planted during appropriate planting time. </a:t>
            </a:r>
          </a:p>
          <a:p>
            <a:pPr marL="285750" indent="-285750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Keep plants well watered </a:t>
            </a:r>
          </a:p>
          <a:p>
            <a:pPr marL="285750" indent="-285750" algn="just">
              <a:lnSpc>
                <a:spcPct val="150000"/>
              </a:lnSpc>
            </a:pPr>
            <a:r>
              <a:rPr lang="en-US" sz="2400" dirty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Seed stalk development;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4 - 6 weeks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931" y="1905000"/>
            <a:ext cx="3329609" cy="223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34310"/>
            <a:ext cx="3329609" cy="213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Conditions that stimulate flowering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816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Carrot roots require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- 8 weeks cold treatment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(2- 5 °C) in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root-to-seed method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floral induction.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Cool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growing conditions can reduce the cold storage requirement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least 10 weeks of average temperature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&lt; 15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°C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stimulate flowering in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seed-to-seed method </a:t>
            </a:r>
            <a:endParaRPr lang="en-US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Very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low temperature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(October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January)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 cool highlands of Ethiopia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warmer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air temp. (Feb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to 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id Sep.) favors seed maturity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Pollination and isolation distance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800600" cy="10668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Flowers are normally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protandrous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much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cross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pollinated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800" y="1574412"/>
            <a:ext cx="41217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Precaution to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avoid out-crossing with wild carrot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minimum of 800m 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&gt; 1600m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for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basic seed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991" y="4178687"/>
            <a:ext cx="4191609" cy="247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712794" cy="243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00737"/>
            <a:ext cx="3712794" cy="208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Harvesting, seed processing and yield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696200" cy="16764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top-most umbel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 the first to ripen.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seed will turn from a dark green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brown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begin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detach from the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umbel</a:t>
            </a:r>
          </a:p>
          <a:p>
            <a:pPr algn="just">
              <a:lnSpc>
                <a:spcPct val="15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701145" y="3200400"/>
            <a:ext cx="3442855" cy="2819399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4" y="3124200"/>
            <a:ext cx="5525511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85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307873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u="sng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Early harvesting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lower seed quality.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umbels should be </a:t>
            </a:r>
            <a:r>
              <a:rPr lang="en-US" sz="2400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cut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placed into paper bags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stored in a cool, dry place for 2-3 weeks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Then spines removed by </a:t>
            </a:r>
            <a:r>
              <a:rPr lang="en-US" sz="2400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rubbing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u="sng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Winnowing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 to clean the seeds. 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95600"/>
            <a:ext cx="412229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4964" y="5867400"/>
            <a:ext cx="8269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Seed is now ready to plant since carrot has </a:t>
            </a:r>
            <a:r>
              <a:rPr lang="en-US" sz="2400" dirty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no seed dormancy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990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Dry seeds should be stored in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 moisture-proof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container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09800"/>
            <a:ext cx="6222999" cy="431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5259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Seed yield of carrot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depends on varieties and locations.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Average seed yield about 600 to 800 kg/ha </a:t>
            </a:r>
          </a:p>
          <a:p>
            <a:pPr lvl="2" algn="just">
              <a:lnSpc>
                <a:spcPct val="150000"/>
              </a:lnSpc>
            </a:pPr>
            <a:r>
              <a:rPr lang="en-US" u="sng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Nantes and </a:t>
            </a:r>
            <a:r>
              <a:rPr lang="en-US" u="sng" dirty="0" err="1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Chantenay</a:t>
            </a:r>
            <a:r>
              <a:rPr lang="en-US" u="sng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 varieties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good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quality seed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1000, 1070 and 586.20 kg/ha seed yield at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Meraro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Lai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Gaint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Ankober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respectively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Semagn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al., 2008).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Cabbage (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Brassica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oleracea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L var.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capitat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L.)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084227"/>
          </a:xfrm>
        </p:spPr>
        <p:txBody>
          <a:bodyPr>
            <a:noAutofit/>
          </a:bodyPr>
          <a:lstStyle/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Head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cabbage (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Brassica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oleracea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capitata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 belongs to the family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cruciferae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most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important Cole crop grown in Ethiopia.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Related types </a:t>
            </a:r>
          </a:p>
          <a:p>
            <a:pPr lvl="1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Brussels sprouts</a:t>
            </a:r>
          </a:p>
          <a:p>
            <a:pPr lvl="1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broccoli </a:t>
            </a:r>
          </a:p>
          <a:p>
            <a:pPr lvl="1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cauliflower </a:t>
            </a:r>
          </a:p>
          <a:p>
            <a:pPr lvl="1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kale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kohlrabi  </a:t>
            </a:r>
          </a:p>
          <a:p>
            <a:pPr lvl="1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Chinese cabbage</a:t>
            </a:r>
          </a:p>
          <a:p>
            <a:pPr algn="just"/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3145" y="2152480"/>
            <a:ext cx="2667000" cy="215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47" y="4353002"/>
            <a:ext cx="1791998" cy="179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21697"/>
            <a:ext cx="1946564" cy="139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18" y="4192363"/>
            <a:ext cx="1887819" cy="141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73" y="3218572"/>
            <a:ext cx="1453873" cy="145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34258"/>
            <a:ext cx="1447800" cy="96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58674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2400" u="sng" dirty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Nutritional value;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high in vitamin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 and 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31427"/>
            <a:ext cx="4800600" cy="311197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Mainly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cross pollinated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by insects (up to 90%).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However, there are also some degrees of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selfing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Follow the breeding methods developed for cross pollinated crops. </a:t>
            </a:r>
          </a:p>
          <a:p>
            <a:pPr>
              <a:lnSpc>
                <a:spcPct val="150000"/>
              </a:lnSpc>
            </a:pP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231427"/>
            <a:ext cx="3947744" cy="341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5715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Climate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00600" cy="4525963"/>
          </a:xfrm>
        </p:spPr>
        <p:txBody>
          <a:bodyPr>
            <a:normAutofit/>
          </a:bodyPr>
          <a:lstStyle/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 hardy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vegetable and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better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adapted to the cooler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regions 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Usually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largest and best quality of heads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is produced during the </a:t>
            </a:r>
            <a:r>
              <a:rPr lang="en-US" sz="2200" dirty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cooler </a:t>
            </a:r>
            <a:r>
              <a:rPr lang="en-US" sz="2200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months</a:t>
            </a:r>
          </a:p>
          <a:p>
            <a:pPr lvl="1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tolerate severe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frost 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Requires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cool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temperature to bolt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initiate seed stalks and flowers.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Aver.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emp.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for 6-8 weeks.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914400"/>
            <a:ext cx="40767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Method of seed production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2971800"/>
          </a:xfrm>
        </p:spPr>
        <p:txBody>
          <a:bodyPr>
            <a:normAutofit fontScale="92500"/>
          </a:bodyPr>
          <a:lstStyle/>
          <a:p>
            <a:pPr lvl="0" algn="just">
              <a:lnSpc>
                <a:spcPct val="160000"/>
              </a:lnSpc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Seed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to seed method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(in-situ)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6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Used for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areas where distinct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cool season (for vernalization)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warm condition (for flower and seed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development)</a:t>
            </a:r>
          </a:p>
          <a:p>
            <a:pPr algn="just">
              <a:lnSpc>
                <a:spcPct val="16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Seeds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are sown in seed beds and the seedlings are transplanted to the permanent field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6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81400"/>
            <a:ext cx="4871605" cy="272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530" y="1143000"/>
            <a:ext cx="5613689" cy="29718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After the cabbage reaches maturity for fresh market,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mature heads should be incised. 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This method is usually practiced in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temperate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very high altitude areas in the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tropics or sub-tropics.</a:t>
            </a:r>
            <a:endParaRPr lang="en-US" sz="2200" dirty="0">
              <a:solidFill>
                <a:srgbClr val="C0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55" y="4258648"/>
            <a:ext cx="37433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81" y="886689"/>
            <a:ext cx="2743200" cy="323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793" y="4300393"/>
            <a:ext cx="3287976" cy="2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II. Head to seed method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534400" cy="21336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Used for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areas where there is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suitable condition for flower and seed development. </a:t>
            </a:r>
            <a:endParaRPr lang="en-US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Seeds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are sown and seedlings are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transplanted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Mature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heads are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harvested and the stems are left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field</a:t>
            </a:r>
          </a:p>
          <a:p>
            <a:pPr algn="just">
              <a:lnSpc>
                <a:spcPct val="150000"/>
              </a:lnSpc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352800"/>
            <a:ext cx="4419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After satisfactory exposure to low temperature for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vernalization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the remaining plants are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then transplanted to warm conditions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the mid altitude areas to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accelerate flowering and seed maturity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027"/>
            <a:ext cx="20410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571803"/>
            <a:ext cx="3848100" cy="274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46482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37153"/>
            <a:ext cx="8382000" cy="253944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problem of cabbage seed production in Ethiopian highlands:  </a:t>
            </a:r>
          </a:p>
          <a:p>
            <a:pPr lvl="1"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despite availability of sufficient low temperature in the first phase,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sufficient condition is lacking in the second phase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presence of rain fall and insufficient warm temperature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 flowering and seed setting) </a:t>
            </a:r>
          </a:p>
          <a:p>
            <a:pPr lvl="1" algn="just">
              <a:lnSpc>
                <a:spcPct val="150000"/>
              </a:lnSpc>
            </a:pPr>
            <a:r>
              <a:rPr lang="en-US" sz="2000" u="sng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Rainy conditions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interfere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pollination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cause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self-rot and </a:t>
            </a:r>
            <a:r>
              <a:rPr lang="en-US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sclerotia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rot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73" y="3588388"/>
            <a:ext cx="3429000" cy="226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45" y="3276600"/>
            <a:ext cx="2133600" cy="271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5991303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itchFamily="34" charset="0"/>
              <a:buChar char="•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Thus, identifying the right 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sowing and transplanting dates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is very crucial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Pollination and isolation distance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145" y="1066800"/>
            <a:ext cx="8444345" cy="19812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Predominantly cross pollinated (bees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diptera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Easily cross-pollinate with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other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Brassicas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Up to </a:t>
            </a:r>
            <a:r>
              <a:rPr lang="en-US" sz="2400" dirty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1500 m </a:t>
            </a:r>
            <a:r>
              <a:rPr lang="en-US" sz="2400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b/n d/t types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Brassicas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&amp; up to </a:t>
            </a:r>
            <a:r>
              <a:rPr lang="en-US" sz="2400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1000m b/n d/t cultivars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the same type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3798093"/>
            <a:ext cx="4267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Rouging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is done during planting or before heading and when heads have formed;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Foliage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characteristics 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Head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characters (shape, size and firmness)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á°ááá ááµá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43434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Harvesting, processing and Seed yield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838200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Harvest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fully mature seed pods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since they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will not mature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any further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after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harvest.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8181"/>
            <a:ext cx="36957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1905000"/>
            <a:ext cx="472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Seeds shatter easily,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000" u="sng" dirty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Harvesting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60- 70 % of the pods have turned </a:t>
            </a:r>
            <a:r>
              <a:rPr lang="en-US" sz="2000" dirty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brown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Inner seeds are </a:t>
            </a:r>
            <a:r>
              <a:rPr lang="en-US" sz="2000" dirty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light brown and firm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Harvested seed stalks are </a:t>
            </a:r>
            <a:r>
              <a:rPr lang="en-US" sz="2000" dirty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cured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for 1-2 weeks.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Pods are then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threshed with sticks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sifted by hand.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95800"/>
            <a:ext cx="2895600" cy="216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415" y="2286000"/>
            <a:ext cx="408012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7200" y="914400"/>
            <a:ext cx="8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The smaller chaff separated by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winnowing 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Seed is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brittle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care should be taken not to crush during handling.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4600" y="5562600"/>
            <a:ext cx="1968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Gravity separator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3340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Seed is dried in partial sun, and then stored in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air tight container</a:t>
            </a: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Seed yield depends on growing conditions and varieties. </a:t>
            </a:r>
          </a:p>
          <a:p>
            <a:pPr lvl="2"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World average: 700 kg/ha </a:t>
            </a:r>
          </a:p>
          <a:p>
            <a:pPr lvl="2"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580 kg/ha seed was recorded at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Ankober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during July sowing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Semagn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et. al., 2008).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28800"/>
            <a:ext cx="3352800" cy="249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Growth Requirement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4800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Hot pepper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berbere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grows well under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warm humid conditions</a:t>
            </a:r>
          </a:p>
          <a:p>
            <a:pPr lvl="2"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dry weather at the time of maturity.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give best green fruit yield and better seed set at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 to 27°C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during the day and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to 20°C at night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High temperature with low humidity (40 to 50%) causes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abscission of buds and flowers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poor fruit and subsequent low seed set.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Adapts well in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sandy loam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soil and well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drained clay loam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Cultural Practices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8610600" cy="44196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Produced under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rainfed and irrigation </a:t>
            </a:r>
          </a:p>
          <a:p>
            <a:pPr lvl="1"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but commonly under rainfed. </a:t>
            </a:r>
          </a:p>
          <a:p>
            <a:pPr algn="just">
              <a:lnSpc>
                <a:spcPct val="150000"/>
              </a:lnSpc>
            </a:pPr>
            <a:r>
              <a:rPr lang="en-US" altLang="en-US" sz="2200" b="1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Seed rate</a:t>
            </a:r>
            <a:r>
              <a:rPr lang="en-US" altLang="en-US" sz="2200" dirty="0" smtClean="0">
                <a:latin typeface="Times New Roman" pitchFamily="18" charset="0"/>
                <a:cs typeface="Times New Roman" pitchFamily="18" charset="0"/>
              </a:rPr>
              <a:t>: 0.75-1kg for raising seedlings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altLang="en-US" sz="2200" dirty="0" smtClean="0">
                <a:latin typeface="Times New Roman" pitchFamily="18" charset="0"/>
                <a:cs typeface="Times New Roman" pitchFamily="18" charset="0"/>
              </a:rPr>
              <a:t>                      2-3kg for direct sowing	 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Transplanting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; after 45 to 55 days.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smtClean="0">
                <a:solidFill>
                  <a:srgbClr val="155CAB"/>
                </a:solidFill>
                <a:latin typeface="Times New Roman" pitchFamily="18" charset="0"/>
                <a:cs typeface="Times New Roman" pitchFamily="18" charset="0"/>
              </a:rPr>
              <a:t>Spacing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;  60x40cm for rainfed, and 80x30cm for irrigated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proper watering,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manuring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and weeding are routine production practices. </a:t>
            </a:r>
          </a:p>
          <a:p>
            <a:pPr algn="just">
              <a:lnSpc>
                <a:spcPct val="150000"/>
              </a:lnSpc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838200"/>
            <a:ext cx="4191001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6321130" cy="25908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Hot pepper is susceptible for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various diseases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affected plants should not be used to produce seed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similar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rotation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pattern and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sanitation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tomato should be used to avoid disease build up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89218"/>
            <a:ext cx="3334256" cy="223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6139934"/>
            <a:ext cx="1958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Bacterial leaf spots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79" y="3810000"/>
            <a:ext cx="293095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33800" y="6139934"/>
            <a:ext cx="13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Viral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disease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583" y="3789218"/>
            <a:ext cx="2504581" cy="223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10400" y="614230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Anthracnose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70" y="533400"/>
            <a:ext cx="233957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10400" y="2900525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Powdery Mildew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9029"/>
            <a:ext cx="8229600" cy="850900"/>
          </a:xfrm>
          <a:noFill/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Isolation 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257175" y="838200"/>
            <a:ext cx="8763000" cy="25146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Different varieties grown for seed production are separated by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 least 200 meters</a:t>
            </a:r>
          </a:p>
          <a:p>
            <a:pPr lvl="1" algn="just">
              <a:lnSpc>
                <a:spcPct val="150000"/>
              </a:lnSpc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400m for basic seed production</a:t>
            </a:r>
          </a:p>
          <a:p>
            <a:pPr lvl="1" algn="just">
              <a:lnSpc>
                <a:spcPct val="150000"/>
              </a:lnSpc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200m for certified seed 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production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91763"/>
            <a:ext cx="53625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91175" y="3505200"/>
            <a:ext cx="34766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Enclosing a plant or group of plants in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insect proof cages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If optimum isolation is not possible, plant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tall barrier crops</a:t>
            </a:r>
            <a:endParaRPr lang="en-US" alt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87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777875"/>
          </a:xfrm>
          <a:noFill/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Harvesting and Processing of Seed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229600" cy="247996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Pods will be ready for harvest in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to 6 months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after transplanting depending on the variety.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Harvest mature,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fully-ripe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peppers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 seed.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Most peppers turn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when fully mature.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05668"/>
            <a:ext cx="4724400" cy="312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64" y="3387436"/>
            <a:ext cx="3137108" cy="334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92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3855"/>
            <a:ext cx="8229600" cy="775855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Cont..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93814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pods can be harvested through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several hand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pickings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02327"/>
            <a:ext cx="39624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5048250"/>
            <a:ext cx="86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Then they should be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dried in the sun or on artificial batch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for 10 to 15 days depending on the weather conditions.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59577"/>
            <a:ext cx="4038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Mengistu W.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2019</Words>
  <Application>Microsoft Office PowerPoint</Application>
  <PresentationFormat>On-screen Show (4:3)</PresentationFormat>
  <Paragraphs>242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Hot pepper (Capsicum spp.)</vt:lpstr>
      <vt:lpstr>Cont..</vt:lpstr>
      <vt:lpstr>Cont..</vt:lpstr>
      <vt:lpstr>Growth Requirement</vt:lpstr>
      <vt:lpstr>Cultural Practices  </vt:lpstr>
      <vt:lpstr>Cont.. </vt:lpstr>
      <vt:lpstr>Isolation </vt:lpstr>
      <vt:lpstr>Harvesting and Processing of Seed   </vt:lpstr>
      <vt:lpstr>Cont..</vt:lpstr>
      <vt:lpstr>Cont..</vt:lpstr>
      <vt:lpstr>Seed extraction</vt:lpstr>
      <vt:lpstr>Cont..</vt:lpstr>
      <vt:lpstr>Seed drying</vt:lpstr>
      <vt:lpstr>Seed yield and storage</vt:lpstr>
      <vt:lpstr>Carrot (Daucus carota L.) </vt:lpstr>
      <vt:lpstr>Cont..</vt:lpstr>
      <vt:lpstr>Cultural practice </vt:lpstr>
      <vt:lpstr>Method of seed production </vt:lpstr>
      <vt:lpstr>Seed-to-seed method </vt:lpstr>
      <vt:lpstr>Cont..</vt:lpstr>
      <vt:lpstr>Root-to- seed method </vt:lpstr>
      <vt:lpstr>Cont..</vt:lpstr>
      <vt:lpstr>Conditions that stimulate flowering</vt:lpstr>
      <vt:lpstr>Pollination and isolation distance </vt:lpstr>
      <vt:lpstr>Harvesting, seed processing and yield </vt:lpstr>
      <vt:lpstr>Cont..</vt:lpstr>
      <vt:lpstr>Cont..</vt:lpstr>
      <vt:lpstr>Cont..</vt:lpstr>
      <vt:lpstr>Cabbage (Brassica oleracea L var. capitata L.) </vt:lpstr>
      <vt:lpstr>Climate</vt:lpstr>
      <vt:lpstr>Method of seed production </vt:lpstr>
      <vt:lpstr>Cont..</vt:lpstr>
      <vt:lpstr>II. Head to seed method  </vt:lpstr>
      <vt:lpstr>Cont..</vt:lpstr>
      <vt:lpstr>Pollination and isolation distance  </vt:lpstr>
      <vt:lpstr>Harvesting, processing and Seed yield </vt:lpstr>
      <vt:lpstr>Cont..</vt:lpstr>
      <vt:lpstr>Cont..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Carrot (Daucus carota L.) </dc:title>
  <dc:creator>user</dc:creator>
  <cp:lastModifiedBy>kismat</cp:lastModifiedBy>
  <cp:revision>107</cp:revision>
  <dcterms:created xsi:type="dcterms:W3CDTF">2018-04-25T22:39:42Z</dcterms:created>
  <dcterms:modified xsi:type="dcterms:W3CDTF">2019-07-08T12:51:24Z</dcterms:modified>
</cp:coreProperties>
</file>