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7"/>
  </p:notesMasterIdLst>
  <p:sldIdLst>
    <p:sldId id="318" r:id="rId2"/>
    <p:sldId id="273" r:id="rId3"/>
    <p:sldId id="309" r:id="rId4"/>
    <p:sldId id="274" r:id="rId5"/>
    <p:sldId id="310" r:id="rId6"/>
    <p:sldId id="275" r:id="rId7"/>
    <p:sldId id="276" r:id="rId8"/>
    <p:sldId id="315" r:id="rId9"/>
    <p:sldId id="311" r:id="rId10"/>
    <p:sldId id="313" r:id="rId11"/>
    <p:sldId id="300" r:id="rId12"/>
    <p:sldId id="277" r:id="rId13"/>
    <p:sldId id="312" r:id="rId14"/>
    <p:sldId id="316" r:id="rId15"/>
    <p:sldId id="317" r:id="rId16"/>
    <p:sldId id="329" r:id="rId17"/>
    <p:sldId id="328" r:id="rId18"/>
    <p:sldId id="297" r:id="rId19"/>
    <p:sldId id="301" r:id="rId20"/>
    <p:sldId id="304" r:id="rId21"/>
    <p:sldId id="305" r:id="rId22"/>
    <p:sldId id="306" r:id="rId23"/>
    <p:sldId id="302" r:id="rId24"/>
    <p:sldId id="327" r:id="rId25"/>
    <p:sldId id="281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94" autoAdjust="0"/>
    <p:restoredTop sz="94660"/>
  </p:normalViewPr>
  <p:slideViewPr>
    <p:cSldViewPr>
      <p:cViewPr varScale="1">
        <p:scale>
          <a:sx n="69" d="100"/>
          <a:sy n="69" d="100"/>
        </p:scale>
        <p:origin x="-163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27E4A8-933E-406B-B61B-AFBA0E11FAA6}" type="datetimeFigureOut">
              <a:rPr lang="en-US" smtClean="0"/>
              <a:pPr/>
              <a:t>7/8/2019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0D30D7-7146-458D-ABA4-F93543A304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0667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FC4FB-5FA0-4220-9886-F69CA4E68C5D}" type="datetime1">
              <a:rPr lang="en-US" smtClean="0"/>
              <a:t>7/8/2019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Mengistu W.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C778C-8084-4DC2-B028-52B74C30CD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273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18EF9-64C6-4EF5-AB9C-F39C036E4A2A}" type="datetime1">
              <a:rPr lang="en-US" smtClean="0"/>
              <a:t>7/8/2019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Mengistu W.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C778C-8084-4DC2-B028-52B74C30CD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458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39A06-2E6C-4269-A25B-4903FE4E37A7}" type="datetime1">
              <a:rPr lang="en-US" smtClean="0"/>
              <a:t>7/8/2019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Mengistu W.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C778C-8084-4DC2-B028-52B74C30CD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286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47891-348F-45F9-98E8-945DDE099917}" type="datetime1">
              <a:rPr lang="en-US" smtClean="0"/>
              <a:t>7/8/2019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Mengistu W.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C778C-8084-4DC2-B028-52B74C30CD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789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72BE2-8D32-4EC2-B15E-DD98CDD47035}" type="datetime1">
              <a:rPr lang="en-US" smtClean="0"/>
              <a:t>7/8/2019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Mengistu W.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C778C-8084-4DC2-B028-52B74C30CD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882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5CCE8-1EA6-40AA-AFCD-C9D98447073C}" type="datetime1">
              <a:rPr lang="en-US" smtClean="0"/>
              <a:t>7/8/2019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Mengistu W.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C778C-8084-4DC2-B028-52B74C30CD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501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C1057-8B49-4B96-9DF7-DCB3BE0C9D15}" type="datetime1">
              <a:rPr lang="en-US" smtClean="0"/>
              <a:t>7/8/2019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Mengistu W.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C778C-8084-4DC2-B028-52B74C30CD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601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C5FF3-5142-40C6-856D-B1FAA9A2C15A}" type="datetime1">
              <a:rPr lang="en-US" smtClean="0"/>
              <a:t>7/8/2019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Mengistu W.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C778C-8084-4DC2-B028-52B74C30CD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63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A33D7-BA95-4323-9476-78E118F30DBC}" type="datetime1">
              <a:rPr lang="en-US" smtClean="0"/>
              <a:t>7/8/2019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Mengistu W.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C778C-8084-4DC2-B028-52B74C30CD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245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066B8-2108-4274-A5EA-5579027F7052}" type="datetime1">
              <a:rPr lang="en-US" smtClean="0"/>
              <a:t>7/8/2019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Mengistu W.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C778C-8084-4DC2-B028-52B74C30CD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36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96108-41D7-4664-AA87-D712E07146C9}" type="datetime1">
              <a:rPr lang="en-US" smtClean="0"/>
              <a:t>7/8/2019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Mengistu W.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C778C-8084-4DC2-B028-52B74C30CD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431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45BF1A-97E4-4E7F-BED3-518248F1C02E}" type="datetime1">
              <a:rPr lang="en-US" smtClean="0"/>
              <a:t>7/8/2019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Mengistu W.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5C778C-8084-4DC2-B028-52B74C30CD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771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www.flickr.com/photos/lives_ethiopia/16888777046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3886200"/>
            <a:ext cx="8229600" cy="2743200"/>
          </a:xfrm>
        </p:spPr>
        <p:txBody>
          <a:bodyPr>
            <a:noAutofit/>
          </a:bodyPr>
          <a:lstStyle/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area under onion is </a:t>
            </a:r>
            <a:r>
              <a:rPr lang="en-US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increasing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mainly due to; </a:t>
            </a:r>
          </a:p>
          <a:p>
            <a:pPr marL="800100" lvl="1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Its high </a:t>
            </a:r>
            <a:r>
              <a:rPr 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profitability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per unit area 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and ease of production </a:t>
            </a:r>
          </a:p>
          <a:p>
            <a:pPr marL="800100" lvl="1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increases in small  scale irrigation areas </a:t>
            </a: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Produced both under </a:t>
            </a:r>
            <a:r>
              <a:rPr lang="en-US" sz="2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rainfed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irrigation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in the off season. </a:t>
            </a:r>
            <a:endParaRPr lang="en-US" sz="2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152400"/>
            <a:ext cx="6629400" cy="914401"/>
          </a:xfrm>
          <a:solidFill>
            <a:srgbClr val="FF0000"/>
          </a:solidFill>
        </p:spPr>
        <p:txBody>
          <a:bodyPr>
            <a:normAutofit/>
          </a:bodyPr>
          <a:lstStyle/>
          <a:p>
            <a:pPr lvl="2"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Onion (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Allium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cepa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L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.)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0" y="1143000"/>
            <a:ext cx="3604149" cy="2720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228600" y="1905000"/>
            <a:ext cx="5105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One of the most important vegetable crops 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produced on large scale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 Ethiopia.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Cont..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229600" cy="274320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The bulb are lifted when the 75% plant show neck fall/top die down. </a:t>
            </a:r>
          </a:p>
          <a:p>
            <a:pPr algn="just">
              <a:lnSpc>
                <a:spcPct val="150000"/>
              </a:lnSpc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The bulbs are </a:t>
            </a:r>
            <a:r>
              <a:rPr lang="en-US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dried /cured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under naturally ventilated place then neck is trimmed leaving 2-3 cm attached with bulb. </a:t>
            </a:r>
          </a:p>
          <a:p>
            <a:pPr algn="just">
              <a:lnSpc>
                <a:spcPct val="150000"/>
              </a:lnSpc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The bulbs are roughed based upon the </a:t>
            </a:r>
            <a:r>
              <a:rPr lang="en-US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color, shape and size. </a:t>
            </a:r>
          </a:p>
          <a:p>
            <a:pPr algn="just">
              <a:lnSpc>
                <a:spcPct val="150000"/>
              </a:lnSpc>
            </a:pP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7493" y="3293244"/>
            <a:ext cx="5706362" cy="33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Mengistu W. 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Cont..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432" y="2582536"/>
            <a:ext cx="5506789" cy="2793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28600" y="942338"/>
            <a:ext cx="83058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The damaged, twin bulbs and long necked bulbs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are discarded. 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The medium size bulbs weighing (50-80 g) are selected and stored. </a:t>
            </a:r>
          </a:p>
        </p:txBody>
      </p:sp>
      <p:sp>
        <p:nvSpPr>
          <p:cNvPr id="6" name="Rectangle 5"/>
          <p:cNvSpPr/>
          <p:nvPr/>
        </p:nvSpPr>
        <p:spPr>
          <a:xfrm>
            <a:off x="588818" y="5657349"/>
            <a:ext cx="75438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Mothers’ bulbs: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the bulbs selected for seed production</a:t>
            </a:r>
            <a:endParaRPr lang="en-US" sz="2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2582536"/>
            <a:ext cx="3783454" cy="2690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Mengistu W.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683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3200" b="1" dirty="0" smtClean="0">
                <a:latin typeface="Times New Roman" pitchFamily="18" charset="0"/>
                <a:cs typeface="Times New Roman" pitchFamily="18" charset="0"/>
              </a:rPr>
              <a:t>Planting of bulbs for seed production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(2nd year) </a:t>
            </a:r>
            <a:b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</a:br>
            <a:endParaRPr lang="en-US" altLang="en-US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3667" name="Rectangle 3"/>
          <p:cNvSpPr>
            <a:spLocks noGrp="1" noChangeArrowheads="1"/>
          </p:cNvSpPr>
          <p:nvPr>
            <p:ph idx="1"/>
          </p:nvPr>
        </p:nvSpPr>
        <p:spPr>
          <a:xfrm>
            <a:off x="457201" y="1295401"/>
            <a:ext cx="8229600" cy="4724400"/>
          </a:xfrm>
        </p:spPr>
        <p:txBody>
          <a:bodyPr>
            <a:noAutofit/>
          </a:bodyPr>
          <a:lstStyle/>
          <a:p>
            <a:pPr algn="just" eaLnBrk="1" hangingPunct="1">
              <a:lnSpc>
                <a:spcPct val="150000"/>
              </a:lnSpc>
            </a:pP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Plant the bulbs on well prepared land at the rate of 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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15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qt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/ha </a:t>
            </a:r>
          </a:p>
          <a:p>
            <a:pPr algn="just" eaLnBrk="1" hangingPunct="1">
              <a:lnSpc>
                <a:spcPct val="150000"/>
              </a:lnSpc>
            </a:pP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Use the recommended spacing </a:t>
            </a:r>
          </a:p>
          <a:p>
            <a:pPr algn="just" eaLnBrk="1" hangingPunct="1">
              <a:lnSpc>
                <a:spcPct val="150000"/>
              </a:lnSpc>
            </a:pP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Follow strict disease &amp; pest management practices </a:t>
            </a:r>
          </a:p>
          <a:p>
            <a:pPr algn="just" eaLnBrk="1" hangingPunct="1">
              <a:lnSpc>
                <a:spcPct val="150000"/>
              </a:lnSpc>
            </a:pP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Rouging off-types </a:t>
            </a:r>
            <a:endParaRPr lang="en-US" altLang="en-US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Mengistu W.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1971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Cont..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228600" y="1219200"/>
            <a:ext cx="8458200" cy="522494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Mengistu W. 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Field inspection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243840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None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(a) 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Mother bulb production stage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: A minimum of two inspections: </a:t>
            </a:r>
          </a:p>
          <a:p>
            <a:pPr lvl="1" algn="just">
              <a:lnSpc>
                <a:spcPct val="150000"/>
              </a:lnSpc>
            </a:pPr>
            <a:r>
              <a:rPr lang="en-US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after transplanting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of seedlings in order to determine isolation, volunteer plants, off type including bolters and others.</a:t>
            </a:r>
          </a:p>
          <a:p>
            <a:pPr lvl="1" algn="just">
              <a:lnSpc>
                <a:spcPct val="150000"/>
              </a:lnSpc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after the </a:t>
            </a:r>
            <a:r>
              <a:rPr lang="en-US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bulbs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have been lifted to verify the true to type.</a:t>
            </a:r>
          </a:p>
          <a:p>
            <a:pPr algn="just">
              <a:lnSpc>
                <a:spcPct val="150000"/>
              </a:lnSpc>
            </a:pP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1524000" y="3581400"/>
            <a:ext cx="6419850" cy="2733675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Mengistu W. 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9906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Cont..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60299"/>
            <a:ext cx="8229600" cy="4525963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None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Seed production stage;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A minimum of four inspection:</a:t>
            </a:r>
          </a:p>
          <a:p>
            <a:pPr lvl="2" algn="just">
              <a:lnSpc>
                <a:spcPct val="150000"/>
              </a:lnSpc>
            </a:pPr>
            <a:r>
              <a:rPr lang="en-US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Before flowering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for isolation, volunteer plants, off types including bolters.</a:t>
            </a:r>
          </a:p>
          <a:p>
            <a:pPr algn="just">
              <a:lnSpc>
                <a:spcPct val="150000"/>
              </a:lnSpc>
              <a:buNone/>
            </a:pP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5105400"/>
            <a:ext cx="8610600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 algn="just">
              <a:buFont typeface="Arial" pitchFamily="34" charset="0"/>
              <a:buChar char="•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The 2</a:t>
            </a:r>
            <a:r>
              <a:rPr lang="en-US" sz="2200" baseline="30000" dirty="0" smtClean="0">
                <a:latin typeface="Times New Roman" pitchFamily="18" charset="0"/>
                <a:cs typeface="Times New Roman" pitchFamily="18" charset="0"/>
              </a:rPr>
              <a:t>nd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and 3</a:t>
            </a:r>
            <a:r>
              <a:rPr lang="en-US" sz="2200" baseline="30000" dirty="0" smtClean="0">
                <a:latin typeface="Times New Roman" pitchFamily="18" charset="0"/>
                <a:cs typeface="Times New Roman" pitchFamily="18" charset="0"/>
              </a:rPr>
              <a:t>rd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inspection </a:t>
            </a:r>
            <a:r>
              <a:rPr lang="en-US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at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flowering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to check the off type</a:t>
            </a:r>
          </a:p>
          <a:p>
            <a:pPr lvl="2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4</a:t>
            </a:r>
            <a:r>
              <a:rPr lang="en-US" sz="2200" baseline="30000" dirty="0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 at maturity to verify the </a:t>
            </a:r>
            <a:r>
              <a:rPr lang="en-US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true nature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of plant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2895600"/>
            <a:ext cx="5505450" cy="2043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Mengistu W. 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Flow chart for onion seed production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838200"/>
            <a:ext cx="6629400" cy="584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Mengistu W.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359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Seed-to Seed Method </a:t>
            </a:r>
            <a:r>
              <a:rPr lang="en-US" alt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en-US" altLang="en-US" sz="32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6739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143000"/>
            <a:ext cx="8305800" cy="472440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Seedlings are transplanted and allowed to </a:t>
            </a:r>
            <a:r>
              <a:rPr lang="en-US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over-winter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at the same place and allowed to bolt (flowering). </a:t>
            </a:r>
          </a:p>
          <a:p>
            <a:pPr algn="just">
              <a:lnSpc>
                <a:spcPct val="150000"/>
              </a:lnSpc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Doesn't allow to examine the mature bulb characters and field is rouged for off-types. </a:t>
            </a:r>
          </a:p>
          <a:p>
            <a:pPr algn="just">
              <a:lnSpc>
                <a:spcPct val="150000"/>
              </a:lnSpc>
            </a:pPr>
            <a:r>
              <a:rPr lang="en-US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Not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popular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, since all the varieties are not suitable for annual seed production due to poor bolting habit and lower seed yield. </a:t>
            </a:r>
          </a:p>
          <a:p>
            <a:pPr algn="just">
              <a:lnSpc>
                <a:spcPct val="150000"/>
              </a:lnSpc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Not suitable for further multiplication.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Mengistu W.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2425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733800"/>
            <a:ext cx="7542775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228600" y="762000"/>
            <a:ext cx="8686800" cy="25707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All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umbels per plant do not mature at one time due to </a:t>
            </a:r>
            <a:r>
              <a:rPr lang="en-US" sz="2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difference in the stalks to </a:t>
            </a:r>
            <a:r>
              <a:rPr lang="en-US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flowering </a:t>
            </a:r>
          </a:p>
          <a:p>
            <a:pPr marL="1200150" lvl="2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harvesting may take 3-4 times. </a:t>
            </a: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Harvest when </a:t>
            </a:r>
            <a:r>
              <a:rPr lang="en-US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50</a:t>
            </a:r>
            <a:r>
              <a:rPr lang="en-US" sz="2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% black seed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is exposed on an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umbel</a:t>
            </a: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Support in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the palm of hand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avoid seed shattering. </a:t>
            </a:r>
          </a:p>
        </p:txBody>
      </p:sp>
      <p:sp>
        <p:nvSpPr>
          <p:cNvPr id="8" name="Rectangle 7"/>
          <p:cNvSpPr/>
          <p:nvPr/>
        </p:nvSpPr>
        <p:spPr>
          <a:xfrm>
            <a:off x="2424545" y="109394"/>
            <a:ext cx="3505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Harvesting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Mengistu W.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619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Drying of the umbels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187482"/>
            <a:ext cx="8390708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457200" y="1066800"/>
            <a:ext cx="8229600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The harvested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umbels should be dried by spreading the umbels on canvas and </a:t>
            </a:r>
            <a:r>
              <a:rPr lang="en-US" sz="2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putting under shade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or</a:t>
            </a:r>
          </a:p>
          <a:p>
            <a:pPr marL="457200" indent="-4572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In the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morning or late afternoon sun for few days.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Mengistu W.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411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1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295400"/>
            <a:ext cx="6573981" cy="5153890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150000"/>
              </a:lnSpc>
            </a:pP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A biennial crop, </a:t>
            </a:r>
            <a:r>
              <a:rPr lang="en-US" alt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cross-pollinated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(insects) &gt; 90% cross </a:t>
            </a:r>
          </a:p>
          <a:p>
            <a:pPr algn="just" eaLnBrk="1" hangingPunct="1">
              <a:lnSpc>
                <a:spcPct val="150000"/>
              </a:lnSpc>
            </a:pP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Requires two seasons to produce seed </a:t>
            </a:r>
          </a:p>
          <a:p>
            <a:pPr lvl="1" algn="just">
              <a:lnSpc>
                <a:spcPct val="150000"/>
              </a:lnSpc>
            </a:pP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1st season - </a:t>
            </a:r>
            <a:r>
              <a:rPr lang="en-US" alt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bulb formation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1" algn="just">
              <a:lnSpc>
                <a:spcPct val="150000"/>
              </a:lnSpc>
            </a:pP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2nd season - </a:t>
            </a:r>
            <a:r>
              <a:rPr lang="en-US" alt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flower stalk &amp; produces seeds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It requires </a:t>
            </a:r>
            <a:r>
              <a:rPr lang="en-US" alt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Vernalization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(9 to 17°C) 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treatment prior to and during the early growth of the seed stalk (inflorescence)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1744" y="1180357"/>
            <a:ext cx="2438401" cy="5372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286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Cont..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Mengistu W.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0999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Seed extraction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dirty="0" smtClean="0">
                <a:latin typeface="Times New Roman" pitchFamily="18" charset="0"/>
                <a:cs typeface="Times New Roman" pitchFamily="18" charset="0"/>
              </a:rPr>
            </a:b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048000"/>
            <a:ext cx="8399055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457200" y="990600"/>
            <a:ext cx="7543800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While seed extraction there should </a:t>
            </a:r>
            <a:r>
              <a:rPr lang="en-US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not be any damage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to seed</a:t>
            </a:r>
          </a:p>
          <a:p>
            <a:pPr marL="457200" lvl="0" indent="-4572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dry umbels are gently </a:t>
            </a:r>
            <a:r>
              <a:rPr lang="en-US" sz="2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mowed and winnowed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to separate the seeds from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chaffs 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Mengistu W.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338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4335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Cont..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335" y="1066800"/>
            <a:ext cx="8229600" cy="1219200"/>
          </a:xfrm>
        </p:spPr>
        <p:txBody>
          <a:bodyPr>
            <a:normAutofit/>
          </a:bodyPr>
          <a:lstStyle/>
          <a:p>
            <a:pPr lvl="0" algn="just">
              <a:lnSpc>
                <a:spcPct val="150000"/>
              </a:lnSpc>
            </a:pP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The winnowed and unclean seed be put in a bucket and soaked with clean water and left for 3-5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minutes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048000"/>
            <a:ext cx="7799070" cy="306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Mengistu W.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305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3855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Cont..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4724400" cy="2819400"/>
          </a:xfrm>
        </p:spPr>
        <p:txBody>
          <a:bodyPr>
            <a:noAutofit/>
          </a:bodyPr>
          <a:lstStyle/>
          <a:p>
            <a:pPr lvl="0" algn="just">
              <a:lnSpc>
                <a:spcPct val="15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Then pure seed be separated from light seeds and other trashes based on their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weight </a:t>
            </a:r>
            <a:endParaRPr lang="en-US" sz="24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lnSpc>
                <a:spcPct val="150000"/>
              </a:lnSpc>
            </a:pP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Heavy seeds 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sinks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and poor quality seeds and chaffs floats</a:t>
            </a:r>
          </a:p>
          <a:p>
            <a:pPr algn="just">
              <a:lnSpc>
                <a:spcPct val="150000"/>
              </a:lnSpc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9650" y="1066800"/>
            <a:ext cx="3331950" cy="4038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Mengistu W.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5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Seed drying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205740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pure seed settled in a container should be 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taken immediately and dried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under the morning and late afternoon sun or under shade for 3-4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days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3200400"/>
            <a:ext cx="4867275" cy="315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5791200" y="3962400"/>
            <a:ext cx="3200400" cy="96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Should not be dried in the sun </a:t>
            </a:r>
            <a:r>
              <a:rPr lang="en-US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during noon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time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Mengistu W.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350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9144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Seed yield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65018" y="1524000"/>
            <a:ext cx="8077200" cy="4594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685800" y="877529"/>
            <a:ext cx="76962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Table  1. Recommended/released onion  varieties in Ethiopia 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Mengistu W. 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777875"/>
          </a:xfrm>
        </p:spPr>
        <p:txBody>
          <a:bodyPr/>
          <a:lstStyle/>
          <a:p>
            <a:pPr eaLnBrk="1" hangingPunct="1"/>
            <a:r>
              <a:rPr lang="en-US" alt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Seed Storage</a:t>
            </a:r>
          </a:p>
        </p:txBody>
      </p:sp>
      <p:sp>
        <p:nvSpPr>
          <p:cNvPr id="117763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838200"/>
            <a:ext cx="8229600" cy="2438400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150000"/>
              </a:lnSpc>
            </a:pP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Onions possess one of the </a:t>
            </a:r>
            <a:r>
              <a:rPr lang="en-US" alt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most rapidly deteriorating 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seeds among major crops. </a:t>
            </a: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Store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porous materials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such as cloth or paper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bags in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dry and aerated conditions at 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7-9 %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moisture.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276600"/>
            <a:ext cx="36576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457200" y="3429000"/>
            <a:ext cx="44958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Don't 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store in plastic bags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for long time.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If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seed moisture content is high, normally it 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loses its viability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at faster rate.</a:t>
            </a:r>
            <a:endParaRPr lang="en-US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Mengistu W.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7560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Growth Requirement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dirty="0" smtClean="0">
                <a:latin typeface="Times New Roman" pitchFamily="18" charset="0"/>
                <a:cs typeface="Times New Roman" pitchFamily="18" charset="0"/>
              </a:rPr>
            </a:b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382000" cy="5334000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Cool condition with an adequate moisture supply is most suitable for early growth of onion, followed by </a:t>
            </a:r>
            <a:r>
              <a:rPr lang="en-US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warm, direr conditions for maturation. </a:t>
            </a:r>
          </a:p>
          <a:p>
            <a:pPr algn="just">
              <a:lnSpc>
                <a:spcPct val="150000"/>
              </a:lnSpc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In the Upper Awash and the Lake region, during September to February </a:t>
            </a:r>
          </a:p>
          <a:p>
            <a:pPr lvl="2" algn="just">
              <a:lnSpc>
                <a:spcPct val="150000"/>
              </a:lnSpc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26-28°C during the day and 11-16º C night with </a:t>
            </a:r>
            <a:r>
              <a:rPr lang="en-US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low humidity </a:t>
            </a:r>
          </a:p>
          <a:p>
            <a:pPr algn="just">
              <a:lnSpc>
                <a:spcPct val="150000"/>
              </a:lnSpc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Excessive rainfall and cooler conditions during flowering leads to </a:t>
            </a:r>
            <a:r>
              <a:rPr lang="en-US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disease and poor fruit set and ripening</a:t>
            </a:r>
          </a:p>
          <a:p>
            <a:pPr algn="just">
              <a:lnSpc>
                <a:spcPct val="150000"/>
              </a:lnSpc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A fertile loam soil with pH of 6.0 to 7.0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Mengistu W. 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3"/>
          <p:cNvSpPr>
            <a:spLocks noGrp="1" noChangeArrowheads="1"/>
          </p:cNvSpPr>
          <p:nvPr>
            <p:ph idx="1"/>
          </p:nvPr>
        </p:nvSpPr>
        <p:spPr>
          <a:xfrm>
            <a:off x="382732" y="609600"/>
            <a:ext cx="8229600" cy="2114550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150000"/>
              </a:lnSpc>
            </a:pPr>
            <a:r>
              <a:rPr lang="en-US" altLang="en-US" sz="2200" dirty="0" smtClean="0">
                <a:latin typeface="Times New Roman" pitchFamily="18" charset="0"/>
                <a:cs typeface="Times New Roman" pitchFamily="18" charset="0"/>
              </a:rPr>
              <a:t>Formation of seed stalk (umbel) is referred to as </a:t>
            </a:r>
            <a:r>
              <a:rPr lang="en-US" altLang="en-US" sz="2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Bolting</a:t>
            </a:r>
            <a:r>
              <a:rPr lang="en-US" alt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en-US" altLang="en-US" sz="2200" dirty="0" smtClean="0">
                <a:latin typeface="Times New Roman" pitchFamily="18" charset="0"/>
                <a:cs typeface="Times New Roman" pitchFamily="18" charset="0"/>
              </a:rPr>
              <a:t>Most varieties bolt readily between  </a:t>
            </a:r>
            <a:r>
              <a:rPr lang="en-US" altLang="en-US" sz="2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10 and 15</a:t>
            </a:r>
            <a:r>
              <a:rPr lang="en-US" altLang="en-US" sz="2200" baseline="30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altLang="en-US" sz="2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alt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 eaLnBrk="1" hangingPunct="1">
              <a:lnSpc>
                <a:spcPct val="150000"/>
              </a:lnSpc>
            </a:pPr>
            <a:r>
              <a:rPr lang="en-US" altLang="en-US" sz="2200" dirty="0" smtClean="0">
                <a:latin typeface="Times New Roman" pitchFamily="18" charset="0"/>
                <a:cs typeface="Times New Roman" pitchFamily="18" charset="0"/>
              </a:rPr>
              <a:t>More than 1 flower stalk can be produced per plant </a:t>
            </a:r>
          </a:p>
          <a:p>
            <a:pPr algn="just" eaLnBrk="1" hangingPunct="1">
              <a:lnSpc>
                <a:spcPct val="150000"/>
              </a:lnSpc>
            </a:pPr>
            <a:endParaRPr lang="en-US" altLang="en-US" sz="22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590800"/>
            <a:ext cx="4376738" cy="4081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Mengistu W.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8786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Pollination and isolation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5562600" cy="2590800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Onion is highly cross pollinated (up to 94%) depending on the availability of pollinators. </a:t>
            </a:r>
          </a:p>
          <a:p>
            <a:pPr lvl="1" algn="just">
              <a:lnSpc>
                <a:spcPct val="150000"/>
              </a:lnSpc>
            </a:pP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Protandry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flower </a:t>
            </a:r>
          </a:p>
          <a:p>
            <a:pPr algn="just">
              <a:lnSpc>
                <a:spcPct val="150000"/>
              </a:lnSpc>
            </a:pPr>
            <a:r>
              <a:rPr lang="en-US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Honey bee hives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could be placed on the farm to effect seed setting. </a:t>
            </a:r>
          </a:p>
          <a:p>
            <a:pPr algn="just">
              <a:lnSpc>
                <a:spcPct val="150000"/>
              </a:lnSpc>
            </a:pP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Onion Flow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1688" y="1219200"/>
            <a:ext cx="3049043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228600" y="4114800"/>
            <a:ext cx="8534400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Distance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: at least 600 m to 800 m 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 If there are many varieties,  must be covered with </a:t>
            </a:r>
            <a:r>
              <a:rPr lang="en-US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insect proof cages 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In a commercial production, concentrate on </a:t>
            </a:r>
            <a:r>
              <a:rPr lang="en-US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one or two varieties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Mengistu W. 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-6927"/>
            <a:ext cx="8229600" cy="1143000"/>
          </a:xfrm>
          <a:noFill/>
        </p:spPr>
        <p:txBody>
          <a:bodyPr/>
          <a:lstStyle/>
          <a:p>
            <a:pPr eaLnBrk="1" hangingPunct="1"/>
            <a:r>
              <a:rPr lang="en-US" alt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Methods of seed production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219200"/>
            <a:ext cx="5334000" cy="1219200"/>
          </a:xfrm>
        </p:spPr>
        <p:txBody>
          <a:bodyPr>
            <a:noAutofit/>
          </a:bodyPr>
          <a:lstStyle/>
          <a:p>
            <a:pPr algn="just"/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Bulb to seed method	</a:t>
            </a:r>
            <a:endParaRPr lang="en-US" alt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Seed to seed method </a:t>
            </a:r>
          </a:p>
          <a:p>
            <a:pPr marL="0" indent="0" algn="just" eaLnBrk="1" hangingPunct="1">
              <a:buNone/>
            </a:pPr>
            <a:endParaRPr lang="en-US" alt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990600"/>
            <a:ext cx="3369748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6306-DSCN0383_Sweet_Wht_Spanish_Onion_Flow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286250"/>
            <a:ext cx="34290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Onion Flow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287364"/>
            <a:ext cx="3428687" cy="2570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Mengistu W.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2370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8229600" cy="1052513"/>
          </a:xfrm>
          <a:noFill/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Bulb to seed method </a:t>
            </a:r>
            <a:r>
              <a:rPr lang="en-US" alt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altLang="en-US" sz="3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43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838200"/>
            <a:ext cx="8229600" cy="1447800"/>
          </a:xfrm>
        </p:spPr>
        <p:txBody>
          <a:bodyPr>
            <a:noAutofit/>
          </a:bodyPr>
          <a:lstStyle/>
          <a:p>
            <a:pPr marL="609600" indent="-609600" algn="just">
              <a:lnSpc>
                <a:spcPct val="150000"/>
              </a:lnSpc>
            </a:pP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altLang="en-US" sz="2400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most commonly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used method </a:t>
            </a:r>
          </a:p>
          <a:p>
            <a:pPr marL="609600" indent="-609600" algn="just">
              <a:lnSpc>
                <a:spcPct val="150000"/>
              </a:lnSpc>
            </a:pP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When onion bulbs are grown, harvested, stored &amp; re-planted the following season to produce seed </a:t>
            </a:r>
          </a:p>
        </p:txBody>
      </p:sp>
      <p:pic>
        <p:nvPicPr>
          <p:cNvPr id="5" name="Picture 4" descr="Onion seed production_demonstration_Kalu district (Photo:ILRI\Yigzaw Dessalegne)">
            <a:hlinkClick r:id="rId2" tooltip="&quot;Onion seed production_demonstration_Kalu district (Photo:ILRI\Yigzaw Dessalegne) by Livestock and Irrigation Value Chains for Ethiopian Smallholders  LIVES, on Flickr&quot;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2686050"/>
            <a:ext cx="6848475" cy="394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Mengistu W.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5584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850900"/>
          </a:xfrm>
        </p:spPr>
        <p:txBody>
          <a:bodyPr/>
          <a:lstStyle/>
          <a:p>
            <a:pPr eaLnBrk="1" hangingPunct="1"/>
            <a:r>
              <a:rPr lang="en-US" alt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Advantages of the bulb to seed method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914400"/>
            <a:ext cx="8382000" cy="4648200"/>
          </a:xfrm>
        </p:spPr>
        <p:txBody>
          <a:bodyPr>
            <a:noAutofit/>
          </a:bodyPr>
          <a:lstStyle/>
          <a:p>
            <a:pPr algn="just" eaLnBrk="1" hangingPunct="1">
              <a:lnSpc>
                <a:spcPct val="150000"/>
              </a:lnSpc>
            </a:pPr>
            <a:r>
              <a:rPr lang="en-US" altLang="en-US" sz="2200" dirty="0" smtClean="0">
                <a:latin typeface="Times New Roman" pitchFamily="18" charset="0"/>
                <a:cs typeface="Times New Roman" pitchFamily="18" charset="0"/>
              </a:rPr>
              <a:t>It allows/permits the grower to select </a:t>
            </a:r>
            <a:r>
              <a:rPr lang="en-US" altLang="en-US" sz="2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true-to-types, healthy bulbs, and discard off-type &amp; diseased bulbs</a:t>
            </a:r>
            <a:r>
              <a:rPr lang="en-US" alt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 eaLnBrk="1" hangingPunct="1">
              <a:lnSpc>
                <a:spcPct val="150000"/>
              </a:lnSpc>
            </a:pPr>
            <a:r>
              <a:rPr lang="en-US" altLang="en-US" sz="2200" dirty="0" smtClean="0">
                <a:latin typeface="Times New Roman" pitchFamily="18" charset="0"/>
                <a:cs typeface="Times New Roman" pitchFamily="18" charset="0"/>
              </a:rPr>
              <a:t>More flower per seed stalk can be grown per plant</a:t>
            </a:r>
          </a:p>
          <a:p>
            <a:pPr algn="just" eaLnBrk="1" hangingPunct="1">
              <a:lnSpc>
                <a:spcPct val="150000"/>
              </a:lnSpc>
            </a:pPr>
            <a:r>
              <a:rPr lang="en-US" altLang="en-US" sz="2200" dirty="0" smtClean="0">
                <a:latin typeface="Times New Roman" pitchFamily="18" charset="0"/>
                <a:cs typeface="Times New Roman" pitchFamily="18" charset="0"/>
              </a:rPr>
              <a:t>Also used to maintain the stock seed/breeder seed</a:t>
            </a:r>
          </a:p>
          <a:p>
            <a:pPr algn="just">
              <a:lnSpc>
                <a:spcPct val="150000"/>
              </a:lnSpc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Seed yields up to 20 qt/ha</a:t>
            </a:r>
            <a:endParaRPr lang="en-US" altLang="en-US" sz="22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lnSpc>
                <a:spcPct val="150000"/>
              </a:lnSpc>
              <a:buFontTx/>
              <a:buNone/>
            </a:pPr>
            <a:r>
              <a:rPr lang="en-US" altLang="en-US" sz="2200" b="1" u="sng" dirty="0" smtClean="0">
                <a:latin typeface="Times New Roman" pitchFamily="18" charset="0"/>
                <a:cs typeface="Times New Roman" pitchFamily="18" charset="0"/>
              </a:rPr>
              <a:t>Disadvantages </a:t>
            </a:r>
            <a:endParaRPr lang="en-US" alt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en-US" altLang="en-US" sz="2200" dirty="0" smtClean="0">
                <a:latin typeface="Times New Roman" pitchFamily="18" charset="0"/>
                <a:cs typeface="Times New Roman" pitchFamily="18" charset="0"/>
              </a:rPr>
              <a:t>relatively expensive </a:t>
            </a:r>
          </a:p>
          <a:p>
            <a:pPr marL="342900" lvl="1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it takes 10-11 ½ months to produce seed </a:t>
            </a:r>
          </a:p>
          <a:p>
            <a:pPr algn="just" eaLnBrk="1" hangingPunct="1">
              <a:lnSpc>
                <a:spcPct val="150000"/>
              </a:lnSpc>
            </a:pPr>
            <a:endParaRPr lang="en-US" alt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lnSpc>
                <a:spcPct val="150000"/>
              </a:lnSpc>
            </a:pPr>
            <a:endParaRPr lang="en-US" altLang="en-US" sz="22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3" descr="Ago13_2006 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5673" y="2971800"/>
            <a:ext cx="3710215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Mengistu W.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1462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9144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Cont..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073" y="762000"/>
            <a:ext cx="8229600" cy="129540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In this method, the seed is sown in </a:t>
            </a:r>
            <a:r>
              <a:rPr lang="en-US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raised bed at 4-5 cm spacing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for raising the seedling. </a:t>
            </a:r>
          </a:p>
          <a:p>
            <a:pPr algn="just">
              <a:lnSpc>
                <a:spcPct val="150000"/>
              </a:lnSpc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3400" y="4876800"/>
            <a:ext cx="80772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Transplanting:  12-15 cm length (7-8 weeks after sowing)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Thus, 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6-8 kg seed ha</a:t>
            </a:r>
            <a:r>
              <a:rPr lang="en-US" baseline="30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-1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is sown. 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The seedlings are transplanted in 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15x10 cm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spacing. 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The recommended cultural practices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followed to raise healthy bulb crop.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676400"/>
            <a:ext cx="7643674" cy="2830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559758"/>
            <a:ext cx="2327564" cy="1710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Mengistu W. 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1251</TotalTime>
  <Words>1094</Words>
  <Application>Microsoft Office PowerPoint</Application>
  <PresentationFormat>On-screen Show (4:3)</PresentationFormat>
  <Paragraphs>130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Onion (Allium cepa L.)</vt:lpstr>
      <vt:lpstr>Cont..</vt:lpstr>
      <vt:lpstr>Growth Requirement </vt:lpstr>
      <vt:lpstr>PowerPoint Presentation</vt:lpstr>
      <vt:lpstr>Pollination and isolation</vt:lpstr>
      <vt:lpstr>Methods of seed production</vt:lpstr>
      <vt:lpstr>Bulb to seed method  </vt:lpstr>
      <vt:lpstr>Advantages of the bulb to seed method</vt:lpstr>
      <vt:lpstr>Cont..</vt:lpstr>
      <vt:lpstr>Cont..</vt:lpstr>
      <vt:lpstr>Cont..</vt:lpstr>
      <vt:lpstr>Planting of bulbs for seed production (2nd year)  </vt:lpstr>
      <vt:lpstr>Cont..</vt:lpstr>
      <vt:lpstr>Field inspection</vt:lpstr>
      <vt:lpstr>Cont..</vt:lpstr>
      <vt:lpstr>Flow chart for onion seed production </vt:lpstr>
      <vt:lpstr>Seed-to Seed Method  </vt:lpstr>
      <vt:lpstr>PowerPoint Presentation</vt:lpstr>
      <vt:lpstr>Drying of the umbels </vt:lpstr>
      <vt:lpstr>Seed extraction </vt:lpstr>
      <vt:lpstr>Cont..</vt:lpstr>
      <vt:lpstr>Cont..</vt:lpstr>
      <vt:lpstr>Seed drying</vt:lpstr>
      <vt:lpstr>Seed yield </vt:lpstr>
      <vt:lpstr>Seed Storage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kismat</dc:creator>
  <cp:lastModifiedBy>kismat</cp:lastModifiedBy>
  <cp:revision>170</cp:revision>
  <dcterms:created xsi:type="dcterms:W3CDTF">2018-04-12T03:40:43Z</dcterms:created>
  <dcterms:modified xsi:type="dcterms:W3CDTF">2019-07-08T12:51:02Z</dcterms:modified>
</cp:coreProperties>
</file>