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89" r:id="rId4"/>
    <p:sldId id="258" r:id="rId5"/>
    <p:sldId id="260" r:id="rId6"/>
    <p:sldId id="261" r:id="rId7"/>
    <p:sldId id="262" r:id="rId8"/>
    <p:sldId id="264" r:id="rId9"/>
    <p:sldId id="265" r:id="rId10"/>
    <p:sldId id="266" r:id="rId11"/>
    <p:sldId id="267" r:id="rId12"/>
    <p:sldId id="270" r:id="rId13"/>
    <p:sldId id="271" r:id="rId14"/>
    <p:sldId id="272" r:id="rId15"/>
    <p:sldId id="273" r:id="rId16"/>
    <p:sldId id="274" r:id="rId17"/>
    <p:sldId id="275" r:id="rId18"/>
    <p:sldId id="285" r:id="rId19"/>
    <p:sldId id="277" r:id="rId20"/>
    <p:sldId id="278" r:id="rId21"/>
    <p:sldId id="279" r:id="rId22"/>
    <p:sldId id="286" r:id="rId23"/>
    <p:sldId id="280" r:id="rId24"/>
    <p:sldId id="281" r:id="rId25"/>
    <p:sldId id="288" r:id="rId26"/>
    <p:sldId id="282" r:id="rId27"/>
    <p:sldId id="283" r:id="rId28"/>
    <p:sldId id="292" r:id="rId29"/>
    <p:sldId id="291"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88351" autoAdjust="0"/>
  </p:normalViewPr>
  <p:slideViewPr>
    <p:cSldViewPr>
      <p:cViewPr varScale="1">
        <p:scale>
          <a:sx n="64" d="100"/>
          <a:sy n="64" d="100"/>
        </p:scale>
        <p:origin x="-134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34B74-EFDA-4F6D-AFFC-A414AE9221A5}" type="datetimeFigureOut">
              <a:rPr lang="en-US" smtClean="0"/>
              <a:pPr/>
              <a:t>02-Oct-10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AF1E1-11B3-4207-925C-7337DC8366AF}" type="slidenum">
              <a:rPr lang="en-US" smtClean="0"/>
              <a:pPr/>
              <a:t>‹#›</a:t>
            </a:fld>
            <a:endParaRPr lang="en-US"/>
          </a:p>
        </p:txBody>
      </p:sp>
    </p:spTree>
    <p:extLst>
      <p:ext uri="{BB962C8B-B14F-4D97-AF65-F5344CB8AC3E}">
        <p14:creationId xmlns="" xmlns:p14="http://schemas.microsoft.com/office/powerpoint/2010/main" val="33700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seed program is a complex and integrated organizational concept which can be defined as "an outline of measure to be implemented and </a:t>
            </a:r>
          </a:p>
          <a:p>
            <a:r>
              <a:rPr lang="en-US" sz="1200" b="0" i="0" u="none" strike="noStrike" kern="1200" baseline="0" dirty="0" smtClean="0">
                <a:solidFill>
                  <a:schemeClr val="tx1"/>
                </a:solidFill>
                <a:latin typeface="+mn-lt"/>
                <a:ea typeface="+mn-ea"/>
                <a:cs typeface="+mn-cs"/>
              </a:rPr>
              <a:t>activities to be carried out to secure  the timely production and supply of seeds of prescribed quality in the required quantity" </a:t>
            </a:r>
            <a:endParaRPr lang="en-US" baseline="0"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2</a:t>
            </a:fld>
            <a:endParaRPr lang="en-US"/>
          </a:p>
        </p:txBody>
      </p:sp>
    </p:spTree>
    <p:extLst>
      <p:ext uri="{BB962C8B-B14F-4D97-AF65-F5344CB8AC3E}">
        <p14:creationId xmlns="" xmlns:p14="http://schemas.microsoft.com/office/powerpoint/2010/main" val="11497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comprehensive seed program has several essential components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which are strongly interrelated. The most important of </a:t>
            </a:r>
            <a:r>
              <a:rPr lang="en-US" sz="1200" kern="1200" baseline="0" dirty="0" err="1" smtClean="0">
                <a:solidFill>
                  <a:schemeClr val="tx1"/>
                </a:solidFill>
                <a:effectLst/>
                <a:latin typeface="+mn-lt"/>
                <a:ea typeface="+mn-ea"/>
                <a:cs typeface="+mn-cs"/>
              </a:rPr>
              <a:t>the.e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aie"variety</a:t>
            </a:r>
            <a:r>
              <a:rPr lang="en-US" sz="1200" kern="1200" baseline="0" dirty="0" smtClean="0">
                <a:solidFill>
                  <a:schemeClr val="tx1"/>
                </a:solidFill>
                <a:effectLst/>
                <a:latin typeface="+mn-lt"/>
                <a:ea typeface="+mn-ea"/>
                <a:cs typeface="+mn-cs"/>
              </a:rPr>
              <a:t> breeding, valuation, and </a:t>
            </a:r>
            <a:r>
              <a:rPr lang="en-US" sz="1200" kern="1200" baseline="0" dirty="0" err="1" smtClean="0">
                <a:solidFill>
                  <a:schemeClr val="tx1"/>
                </a:solidFill>
                <a:effectLst/>
                <a:latin typeface="+mn-lt"/>
                <a:ea typeface="+mn-ea"/>
                <a:cs typeface="+mn-cs"/>
              </a:rPr>
              <a:t>secd</a:t>
            </a:r>
            <a:r>
              <a:rPr lang="en-US" sz="1200" kern="1200" baseline="0" dirty="0" smtClean="0">
                <a:solidFill>
                  <a:schemeClr val="tx1"/>
                </a:solidFill>
                <a:effectLst/>
                <a:latin typeface="+mn-lt"/>
                <a:ea typeface="+mn-ea"/>
                <a:cs typeface="+mn-cs"/>
              </a:rPr>
              <a:t> release; </a:t>
            </a:r>
            <a:r>
              <a:rPr lang="en-US" sz="1200" kern="1200" baseline="0" dirty="0" err="1" smtClean="0">
                <a:solidFill>
                  <a:schemeClr val="tx1"/>
                </a:solidFill>
                <a:effectLst/>
                <a:latin typeface="+mn-lt"/>
                <a:ea typeface="+mn-ea"/>
                <a:cs typeface="+mn-cs"/>
              </a:rPr>
              <a:t>multiplication;processing</a:t>
            </a:r>
            <a:r>
              <a:rPr lang="en-US" sz="1200" kern="1200" baseline="0" dirty="0" smtClean="0">
                <a:solidFill>
                  <a:schemeClr val="tx1"/>
                </a:solidFill>
                <a:effectLst/>
                <a:latin typeface="+mn-lt"/>
                <a:ea typeface="+mn-ea"/>
                <a:cs typeface="+mn-cs"/>
              </a:rPr>
              <a:t> and  storage; seed quality  control; aid marketing and distribution. Each stage must be implemented at the proper time and </a:t>
            </a:r>
            <a:r>
              <a:rPr lang="en-US" sz="1200" kern="1200" baseline="0" dirty="0" err="1" smtClean="0">
                <a:solidFill>
                  <a:schemeClr val="tx1"/>
                </a:solidFill>
                <a:effectLst/>
                <a:latin typeface="+mn-lt"/>
                <a:ea typeface="+mn-ea"/>
                <a:cs typeface="+mn-cs"/>
              </a:rPr>
              <a:t>inthe</a:t>
            </a:r>
            <a:r>
              <a:rPr lang="en-US" sz="1200" kern="1200" baseline="0" dirty="0" smtClean="0">
                <a:solidFill>
                  <a:schemeClr val="tx1"/>
                </a:solidFill>
                <a:effectLst/>
                <a:latin typeface="+mn-lt"/>
                <a:ea typeface="+mn-ea"/>
                <a:cs typeface="+mn-cs"/>
              </a:rPr>
              <a:t> correct sequence. If one component is not operative, the </a:t>
            </a:r>
            <a:r>
              <a:rPr lang="en-US" sz="1200" kern="1200" baseline="0" dirty="0" err="1" smtClean="0">
                <a:solidFill>
                  <a:schemeClr val="tx1"/>
                </a:solidFill>
                <a:effectLst/>
                <a:latin typeface="+mn-lt"/>
                <a:ea typeface="+mn-ea"/>
                <a:cs typeface="+mn-cs"/>
              </a:rPr>
              <a:t>entireseed</a:t>
            </a:r>
            <a:r>
              <a:rPr lang="en-US" sz="1200" kern="1200" baseline="0" dirty="0" smtClean="0">
                <a:solidFill>
                  <a:schemeClr val="tx1"/>
                </a:solidFill>
                <a:effectLst/>
                <a:latin typeface="+mn-lt"/>
                <a:ea typeface="+mn-ea"/>
                <a:cs typeface="+mn-cs"/>
              </a:rPr>
              <a:t> program will not work properly. A highly sophisticated </a:t>
            </a:r>
            <a:r>
              <a:rPr lang="en-US" sz="1200" kern="1200" baseline="0" dirty="0" err="1" smtClean="0">
                <a:solidFill>
                  <a:schemeClr val="tx1"/>
                </a:solidFill>
                <a:effectLst/>
                <a:latin typeface="+mn-lt"/>
                <a:ea typeface="+mn-ea"/>
                <a:cs typeface="+mn-cs"/>
              </a:rPr>
              <a:t>seedquality</a:t>
            </a:r>
            <a:r>
              <a:rPr lang="en-US" sz="1200" kern="1200" baseline="0" dirty="0" smtClean="0">
                <a:solidFill>
                  <a:schemeClr val="tx1"/>
                </a:solidFill>
                <a:effectLst/>
                <a:latin typeface="+mn-lt"/>
                <a:ea typeface="+mn-ea"/>
                <a:cs typeface="+mn-cs"/>
              </a:rPr>
              <a:t> control service, for example, useless if the is seed processing </a:t>
            </a:r>
            <a:r>
              <a:rPr lang="en-US" sz="1200" kern="1200" baseline="0" dirty="0" err="1" smtClean="0">
                <a:solidFill>
                  <a:schemeClr val="tx1"/>
                </a:solidFill>
                <a:effectLst/>
                <a:latin typeface="+mn-lt"/>
                <a:ea typeface="+mn-ea"/>
                <a:cs typeface="+mn-cs"/>
              </a:rPr>
              <a:t>pla</a:t>
            </a:r>
            <a:r>
              <a:rPr lang="en-US" sz="1200" kern="1200" baseline="0" dirty="0" smtClean="0">
                <a:solidFill>
                  <a:schemeClr val="tx1"/>
                </a:solidFill>
                <a:effectLst/>
                <a:latin typeface="+mn-lt"/>
                <a:ea typeface="+mn-ea"/>
                <a:cs typeface="+mn-cs"/>
              </a:rPr>
              <a:t>,':s are poorly designed and unable to produce high quality seed. </a:t>
            </a:r>
          </a:p>
          <a:p>
            <a:endParaRPr lang="en-US" baseline="0"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4</a:t>
            </a:fld>
            <a:endParaRPr lang="en-US"/>
          </a:p>
        </p:txBody>
      </p:sp>
    </p:spTree>
    <p:extLst>
      <p:ext uri="{BB962C8B-B14F-4D97-AF65-F5344CB8AC3E}">
        <p14:creationId xmlns="" xmlns:p14="http://schemas.microsoft.com/office/powerpoint/2010/main" val="202118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sound seed program must be supported by strong breeding activities. The production of quality seed of traditional varieties seldom generates sufficient benefits to the farmer compensate to for the increased cost of the seed. The breeding program for a new variety produces small quantities of what is called breeder seed. This seed is the parent material for further multiplication, and the source of</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all certified seed. before they are released to farmers varieties are usually evaluated in field tests for about three years. In such experiments, which should be conducted in the various ecological zones of the country, the </a:t>
            </a:r>
          </a:p>
          <a:p>
            <a:r>
              <a:rPr lang="en-US" sz="1200" b="0" i="0" u="none" strike="noStrike" kern="1200" baseline="0" dirty="0" smtClean="0">
                <a:solidFill>
                  <a:schemeClr val="tx1"/>
                </a:solidFill>
                <a:latin typeface="+mn-lt"/>
                <a:ea typeface="+mn-ea"/>
                <a:cs typeface="+mn-cs"/>
              </a:rPr>
              <a:t>agricultural value of new varieties is compared with that of existing ones. If possible, such experiments should be carried out under different farming systems. </a:t>
            </a:r>
            <a:endParaRPr lang="en-US" baseline="0"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5</a:t>
            </a:fld>
            <a:endParaRPr lang="en-US"/>
          </a:p>
        </p:txBody>
      </p:sp>
    </p:spTree>
    <p:extLst>
      <p:ext uri="{BB962C8B-B14F-4D97-AF65-F5344CB8AC3E}">
        <p14:creationId xmlns="" xmlns:p14="http://schemas.microsoft.com/office/powerpoint/2010/main" val="84304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Ethiopia is the primary center and diversity of most important agricultural crops. The country is endowed with rich genetic resources. The Institute of Biodiversity Conservation and Research (IBCR) was established in 1975. IBCR is responsible for collection, conservation, characterization and utilization of Ethiopia's </a:t>
            </a:r>
            <a:r>
              <a:rPr lang="en-US" sz="1200" b="0" i="0" u="none" strike="noStrike" kern="1200" baseline="0" dirty="0" err="1" smtClean="0">
                <a:solidFill>
                  <a:schemeClr val="tx1"/>
                </a:solidFill>
                <a:latin typeface="+mn-lt"/>
                <a:ea typeface="+mn-ea"/>
                <a:cs typeface="+mn-cs"/>
              </a:rPr>
              <a:t>germplasm</a:t>
            </a:r>
            <a:r>
              <a:rPr lang="en-US" sz="1200" b="0" i="0" u="none" strike="noStrike" kern="1200" baseline="0" dirty="0" smtClean="0">
                <a:solidFill>
                  <a:schemeClr val="tx1"/>
                </a:solidFill>
                <a:latin typeface="+mn-lt"/>
                <a:ea typeface="+mn-ea"/>
                <a:cs typeface="+mn-cs"/>
              </a:rPr>
              <a:t>. It is a major source for </a:t>
            </a:r>
            <a:r>
              <a:rPr lang="en-US" sz="1200" b="0" i="0" u="none" strike="noStrike" kern="1200" baseline="0" dirty="0" err="1" smtClean="0">
                <a:solidFill>
                  <a:schemeClr val="tx1"/>
                </a:solidFill>
                <a:latin typeface="+mn-lt"/>
                <a:ea typeface="+mn-ea"/>
                <a:cs typeface="+mn-cs"/>
              </a:rPr>
              <a:t>germplasm</a:t>
            </a:r>
            <a:r>
              <a:rPr lang="en-US" sz="1200" b="0" i="0" u="none" strike="noStrike" kern="1200" baseline="0" dirty="0" smtClean="0">
                <a:solidFill>
                  <a:schemeClr val="tx1"/>
                </a:solidFill>
                <a:latin typeface="+mn-lt"/>
                <a:ea typeface="+mn-ea"/>
                <a:cs typeface="+mn-cs"/>
              </a:rPr>
              <a:t> for crop breeding for NARS in the country. </a:t>
            </a:r>
            <a:endParaRPr lang="en-US"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20</a:t>
            </a:fld>
            <a:endParaRPr lang="en-US"/>
          </a:p>
        </p:txBody>
      </p:sp>
    </p:spTree>
    <p:extLst>
      <p:ext uri="{BB962C8B-B14F-4D97-AF65-F5344CB8AC3E}">
        <p14:creationId xmlns="" xmlns:p14="http://schemas.microsoft.com/office/powerpoint/2010/main" val="228479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Apart from EARO, the </a:t>
            </a:r>
            <a:r>
              <a:rPr lang="en-US" sz="1200" b="0" i="0" u="none" strike="noStrike" kern="1200" baseline="0" dirty="0" err="1" smtClean="0">
                <a:solidFill>
                  <a:schemeClr val="tx1"/>
                </a:solidFill>
                <a:latin typeface="+mn-lt"/>
                <a:ea typeface="+mn-ea"/>
                <a:cs typeface="+mn-cs"/>
              </a:rPr>
              <a:t>Alemaya</a:t>
            </a:r>
            <a:r>
              <a:rPr lang="en-US" sz="1200" b="0" i="0" u="none" strike="noStrike" kern="1200" baseline="0" dirty="0" smtClean="0">
                <a:solidFill>
                  <a:schemeClr val="tx1"/>
                </a:solidFill>
                <a:latin typeface="+mn-lt"/>
                <a:ea typeface="+mn-ea"/>
                <a:cs typeface="+mn-cs"/>
              </a:rPr>
              <a:t> University (AU), the </a:t>
            </a:r>
            <a:r>
              <a:rPr lang="en-US" sz="1200" b="0" i="0" u="none" strike="noStrike" kern="1200" baseline="0" dirty="0" err="1" smtClean="0">
                <a:solidFill>
                  <a:schemeClr val="tx1"/>
                </a:solidFill>
                <a:latin typeface="+mn-lt"/>
                <a:ea typeface="+mn-ea"/>
                <a:cs typeface="+mn-cs"/>
              </a:rPr>
              <a:t>Awassa</a:t>
            </a:r>
            <a:r>
              <a:rPr lang="en-US" sz="1200" b="0" i="0" u="none" strike="noStrike" kern="1200" baseline="0" dirty="0" smtClean="0">
                <a:solidFill>
                  <a:schemeClr val="tx1"/>
                </a:solidFill>
                <a:latin typeface="+mn-lt"/>
                <a:ea typeface="+mn-ea"/>
                <a:cs typeface="+mn-cs"/>
              </a:rPr>
              <a:t> College of Agriculture (ACA) and the </a:t>
            </a:r>
            <a:r>
              <a:rPr lang="en-US" sz="1200" b="0" i="0" u="none" strike="noStrike" kern="1200" baseline="0" dirty="0" err="1" smtClean="0">
                <a:solidFill>
                  <a:schemeClr val="tx1"/>
                </a:solidFill>
                <a:latin typeface="+mn-lt"/>
                <a:ea typeface="+mn-ea"/>
                <a:cs typeface="+mn-cs"/>
              </a:rPr>
              <a:t>Mekelle</a:t>
            </a:r>
            <a:r>
              <a:rPr lang="en-US" sz="1200" b="0" i="0" u="none" strike="noStrike" kern="1200" baseline="0" dirty="0" smtClean="0">
                <a:solidFill>
                  <a:schemeClr val="tx1"/>
                </a:solidFill>
                <a:latin typeface="+mn-lt"/>
                <a:ea typeface="+mn-ea"/>
                <a:cs typeface="+mn-cs"/>
              </a:rPr>
              <a:t> University College (MUC) are also involved in agricultural research and variety development.</a:t>
            </a:r>
            <a:endParaRPr lang="en-US"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22</a:t>
            </a:fld>
            <a:endParaRPr lang="en-US"/>
          </a:p>
        </p:txBody>
      </p:sp>
    </p:spTree>
    <p:extLst>
      <p:ext uri="{BB962C8B-B14F-4D97-AF65-F5344CB8AC3E}">
        <p14:creationId xmlns="" xmlns:p14="http://schemas.microsoft.com/office/powerpoint/2010/main" val="405836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Ethiopian Seed Enterprise was established in 1978 and has operated in its present form since 2002. The company is the largest field crop seed producer and supplier in Ethiopia. It runs six seed production and processing centers, one main and six smaller laboratories, and several other facilities. Ethiopian Seed Enterprise is state owned and is supervised by the Ministry of </a:t>
            </a:r>
            <a:r>
              <a:rPr lang="en-US" sz="1200" b="0" i="0" kern="1200" dirty="0" err="1" smtClean="0">
                <a:solidFill>
                  <a:schemeClr val="tx1"/>
                </a:solidFill>
                <a:effectLst/>
                <a:latin typeface="+mn-lt"/>
                <a:ea typeface="+mn-ea"/>
                <a:cs typeface="+mn-cs"/>
              </a:rPr>
              <a:t>Agriculture.</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Ethiopian Seed Enterprise (ESE) established in 1979. The production of basic seed is the responsibility of ESE. The Enterprise has</a:t>
            </a:r>
          </a:p>
          <a:p>
            <a:r>
              <a:rPr lang="en-US" sz="1200" b="0" i="0" u="none" strike="noStrike" kern="1200" baseline="0" dirty="0" smtClean="0">
                <a:solidFill>
                  <a:schemeClr val="tx1"/>
                </a:solidFill>
                <a:latin typeface="+mn-lt"/>
                <a:ea typeface="+mn-ea"/>
                <a:cs typeface="+mn-cs"/>
              </a:rPr>
              <a:t>three basic seed farms: one for highland crops (</a:t>
            </a:r>
            <a:r>
              <a:rPr lang="en-US" sz="1200" b="0" i="0" u="none" strike="noStrike" kern="1200" baseline="0" dirty="0" err="1" smtClean="0">
                <a:solidFill>
                  <a:schemeClr val="tx1"/>
                </a:solidFill>
                <a:latin typeface="+mn-lt"/>
                <a:ea typeface="+mn-ea"/>
                <a:cs typeface="+mn-cs"/>
              </a:rPr>
              <a:t>Gonde-Ethaya</a:t>
            </a:r>
            <a:r>
              <a:rPr lang="en-US" sz="1200" b="0" i="0" u="none" strike="noStrike" kern="1200" baseline="0" dirty="0" smtClean="0">
                <a:solidFill>
                  <a:schemeClr val="tx1"/>
                </a:solidFill>
                <a:latin typeface="+mn-lt"/>
                <a:ea typeface="+mn-ea"/>
                <a:cs typeface="+mn-cs"/>
              </a:rPr>
              <a:t>) and two for mid- to lowland crops (</a:t>
            </a:r>
            <a:r>
              <a:rPr lang="en-US" sz="1200" b="0" i="0" u="none" strike="noStrike" kern="1200" baseline="0" dirty="0" err="1" smtClean="0">
                <a:solidFill>
                  <a:schemeClr val="tx1"/>
                </a:solidFill>
                <a:latin typeface="+mn-lt"/>
                <a:ea typeface="+mn-ea"/>
                <a:cs typeface="+mn-cs"/>
              </a:rPr>
              <a:t>Shallo</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Kunzila</a:t>
            </a:r>
            <a:r>
              <a:rPr lang="en-US" sz="1200" b="0" i="0" u="none" strike="noStrike" kern="1200" baseline="0" dirty="0" smtClean="0">
                <a:solidFill>
                  <a:schemeClr val="tx1"/>
                </a:solidFill>
                <a:latin typeface="+mn-lt"/>
                <a:ea typeface="+mn-ea"/>
                <a:cs typeface="+mn-cs"/>
              </a:rPr>
              <a:t>), with an area of 2100 ha and potential annual seed production capacity of 4500 </a:t>
            </a:r>
            <a:r>
              <a:rPr lang="en-US" sz="1200" b="0" i="0" u="none" strike="noStrike" kern="1200" baseline="0" dirty="0" err="1" smtClean="0">
                <a:solidFill>
                  <a:schemeClr val="tx1"/>
                </a:solidFill>
                <a:latin typeface="+mn-lt"/>
                <a:ea typeface="+mn-ea"/>
                <a:cs typeface="+mn-cs"/>
              </a:rPr>
              <a:t>tonnes</a:t>
            </a:r>
            <a:r>
              <a:rPr lang="en-US" sz="1200" b="0" i="0" u="none" strike="noStrike" kern="1200" baseline="0" dirty="0" smtClean="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24</a:t>
            </a:fld>
            <a:endParaRPr lang="en-US"/>
          </a:p>
        </p:txBody>
      </p:sp>
    </p:spTree>
    <p:extLst>
      <p:ext uri="{BB962C8B-B14F-4D97-AF65-F5344CB8AC3E}">
        <p14:creationId xmlns="" xmlns:p14="http://schemas.microsoft.com/office/powerpoint/2010/main" val="164300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Pioneer Hi-Bred International, Inc. is one of the world’s largest seed companies. Pioneer develops, produces, and markets hybrid corn, sorghum, sunflower, soybean, alfalfa, wheat, canola, and vegetable seeds. The company dominates most of the markets in which it participates, holding more than a 40 percent share of the North American seed corn market, and even higher shares in European markets. The company was instrumental in one of the most important genetic accomplishments of American agriculture, the development of hybrid corn. Pioneer has in recent years become increasingly involved in the use of biotechnology</a:t>
            </a:r>
            <a:endParaRPr lang="en-US" dirty="0"/>
          </a:p>
        </p:txBody>
      </p:sp>
      <p:sp>
        <p:nvSpPr>
          <p:cNvPr id="4" name="Slide Number Placeholder 3"/>
          <p:cNvSpPr>
            <a:spLocks noGrp="1"/>
          </p:cNvSpPr>
          <p:nvPr>
            <p:ph type="sldNum" sz="quarter" idx="10"/>
          </p:nvPr>
        </p:nvSpPr>
        <p:spPr/>
        <p:txBody>
          <a:bodyPr/>
          <a:lstStyle/>
          <a:p>
            <a:fld id="{2D1AF1E1-11B3-4207-925C-7337DC8366AF}" type="slidenum">
              <a:rPr lang="en-US" smtClean="0"/>
              <a:pPr/>
              <a:t>26</a:t>
            </a:fld>
            <a:endParaRPr lang="en-US"/>
          </a:p>
        </p:txBody>
      </p:sp>
    </p:spTree>
    <p:extLst>
      <p:ext uri="{BB962C8B-B14F-4D97-AF65-F5344CB8AC3E}">
        <p14:creationId xmlns="" xmlns:p14="http://schemas.microsoft.com/office/powerpoint/2010/main" val="362204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85993-BF0C-4C71-82FC-C431C10A8BE9}" type="datetime1">
              <a:rPr lang="en-US" smtClean="0"/>
              <a:pPr/>
              <a:t>02-Oct-10</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388463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5E7A1-4FAA-471C-85C6-AA8D8F7AB8F2}" type="datetime1">
              <a:rPr lang="en-US" smtClean="0"/>
              <a:pPr/>
              <a:t>02-Oct-10</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19417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91BA7-59A9-476E-B9C6-906EB436E2FE}" type="datetime1">
              <a:rPr lang="en-US" smtClean="0"/>
              <a:pPr/>
              <a:t>02-Oct-10</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147374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C9D63-8BE4-4B4D-BFA4-4C21B074D4E7}" type="datetime1">
              <a:rPr lang="en-US" smtClean="0"/>
              <a:pPr/>
              <a:t>02-Oct-10</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406993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197A6-FDDD-4637-A885-7C66AA484A6D}" type="datetime1">
              <a:rPr lang="en-US" smtClean="0"/>
              <a:pPr/>
              <a:t>02-Oct-10</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150277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24F73-10CD-4AD8-A620-CA9D31B0F749}" type="datetime1">
              <a:rPr lang="en-US" smtClean="0"/>
              <a:pPr/>
              <a:t>02-Oct-10</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272125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A98C3-8D27-4873-BC9E-7669FE23D474}" type="datetime1">
              <a:rPr lang="en-US" smtClean="0"/>
              <a:pPr/>
              <a:t>02-Oct-10</a:t>
            </a:fld>
            <a:endParaRPr lang="en-US"/>
          </a:p>
        </p:txBody>
      </p:sp>
      <p:sp>
        <p:nvSpPr>
          <p:cNvPr id="8" name="Footer Placeholder 7"/>
          <p:cNvSpPr>
            <a:spLocks noGrp="1"/>
          </p:cNvSpPr>
          <p:nvPr>
            <p:ph type="ftr" sz="quarter" idx="11"/>
          </p:nvPr>
        </p:nvSpPr>
        <p:spPr/>
        <p:txBody>
          <a:bodyPr/>
          <a:lstStyle/>
          <a:p>
            <a:r>
              <a:rPr lang="en-US" smtClean="0"/>
              <a:t>Mengistu W. </a:t>
            </a:r>
            <a:endParaRPr lang="en-US"/>
          </a:p>
        </p:txBody>
      </p:sp>
      <p:sp>
        <p:nvSpPr>
          <p:cNvPr id="9" name="Slide Number Placeholder 8"/>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266094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9DA91-83ED-4B4D-8531-99E3053C2A34}" type="datetime1">
              <a:rPr lang="en-US" smtClean="0"/>
              <a:pPr/>
              <a:t>02-Oct-10</a:t>
            </a:fld>
            <a:endParaRPr lang="en-US"/>
          </a:p>
        </p:txBody>
      </p:sp>
      <p:sp>
        <p:nvSpPr>
          <p:cNvPr id="4" name="Footer Placeholder 3"/>
          <p:cNvSpPr>
            <a:spLocks noGrp="1"/>
          </p:cNvSpPr>
          <p:nvPr>
            <p:ph type="ftr" sz="quarter" idx="11"/>
          </p:nvPr>
        </p:nvSpPr>
        <p:spPr/>
        <p:txBody>
          <a:bodyPr/>
          <a:lstStyle/>
          <a:p>
            <a:r>
              <a:rPr lang="en-US" smtClean="0"/>
              <a:t>Mengistu W. </a:t>
            </a:r>
            <a:endParaRPr lang="en-US"/>
          </a:p>
        </p:txBody>
      </p:sp>
      <p:sp>
        <p:nvSpPr>
          <p:cNvPr id="5" name="Slide Number Placeholder 4"/>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323819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D2138-2C16-4B95-838A-35B5C24D7E33}" type="datetime1">
              <a:rPr lang="en-US" smtClean="0"/>
              <a:pPr/>
              <a:t>02-Oct-10</a:t>
            </a:fld>
            <a:endParaRPr lang="en-US"/>
          </a:p>
        </p:txBody>
      </p:sp>
      <p:sp>
        <p:nvSpPr>
          <p:cNvPr id="3" name="Footer Placeholder 2"/>
          <p:cNvSpPr>
            <a:spLocks noGrp="1"/>
          </p:cNvSpPr>
          <p:nvPr>
            <p:ph type="ftr" sz="quarter" idx="11"/>
          </p:nvPr>
        </p:nvSpPr>
        <p:spPr/>
        <p:txBody>
          <a:bodyPr/>
          <a:lstStyle/>
          <a:p>
            <a:r>
              <a:rPr lang="en-US" smtClean="0"/>
              <a:t>Mengistu W. </a:t>
            </a:r>
            <a:endParaRPr lang="en-US"/>
          </a:p>
        </p:txBody>
      </p:sp>
      <p:sp>
        <p:nvSpPr>
          <p:cNvPr id="4" name="Slide Number Placeholder 3"/>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54154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A5FCD-D0DE-40EB-AEFD-A2CCC087B5B6}" type="datetime1">
              <a:rPr lang="en-US" smtClean="0"/>
              <a:pPr/>
              <a:t>02-Oct-10</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311227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A7922-2223-43F7-AD1D-936BBA1B516F}" type="datetime1">
              <a:rPr lang="en-US" smtClean="0"/>
              <a:pPr/>
              <a:t>02-Oct-10</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216006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7E869-8BB5-4852-9848-E8A69A785AC2}" type="datetime1">
              <a:rPr lang="en-US" smtClean="0"/>
              <a:pPr/>
              <a:t>02-Oct-10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Mengistu W.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2884A-7527-44B1-9242-B5380936145B}" type="slidenum">
              <a:rPr lang="en-US" smtClean="0"/>
              <a:pPr/>
              <a:t>‹#›</a:t>
            </a:fld>
            <a:endParaRPr lang="en-US"/>
          </a:p>
        </p:txBody>
      </p:sp>
    </p:spTree>
    <p:extLst>
      <p:ext uri="{BB962C8B-B14F-4D97-AF65-F5344CB8AC3E}">
        <p14:creationId xmlns="" xmlns:p14="http://schemas.microsoft.com/office/powerpoint/2010/main" val="368559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86000"/>
            <a:ext cx="5410200" cy="3962400"/>
          </a:xfrm>
        </p:spPr>
        <p:txBody>
          <a:bodyPr>
            <a:normAutofit fontScale="92500" lnSpcReduction="10000"/>
          </a:bodyPr>
          <a:lstStyle/>
          <a:p>
            <a:pPr algn="just">
              <a:lnSpc>
                <a:spcPct val="150000"/>
              </a:lnSpc>
            </a:pPr>
            <a:r>
              <a:rPr lang="en-US" sz="2800" dirty="0" smtClean="0">
                <a:solidFill>
                  <a:schemeClr val="tx1"/>
                </a:solidFill>
                <a:latin typeface="Times New Roman" pitchFamily="18" charset="0"/>
                <a:cs typeface="Times New Roman" pitchFamily="18" charset="0"/>
              </a:rPr>
              <a:t>Outline </a:t>
            </a:r>
          </a:p>
          <a:p>
            <a:pPr marL="457200" indent="-457200" algn="just">
              <a:lnSpc>
                <a:spcPct val="150000"/>
              </a:lnSpc>
              <a:buFont typeface="Arial" pitchFamily="34" charset="0"/>
              <a:buChar char="•"/>
            </a:pPr>
            <a:r>
              <a:rPr lang="en-US" sz="2800" dirty="0">
                <a:solidFill>
                  <a:schemeClr val="tx1"/>
                </a:solidFill>
                <a:latin typeface="Times New Roman" pitchFamily="18" charset="0"/>
                <a:cs typeface="Times New Roman" pitchFamily="18" charset="0"/>
              </a:rPr>
              <a:t>Seed program </a:t>
            </a:r>
            <a:endParaRPr lang="en-US" sz="2800" dirty="0" smtClean="0">
              <a:solidFill>
                <a:schemeClr val="tx1"/>
              </a:solidFill>
              <a:latin typeface="Times New Roman" pitchFamily="18" charset="0"/>
              <a:cs typeface="Times New Roman" pitchFamily="18" charset="0"/>
            </a:endParaRPr>
          </a:p>
          <a:p>
            <a:pPr marL="457200" indent="-457200" algn="just">
              <a:lnSpc>
                <a:spcPct val="150000"/>
              </a:lnSpc>
              <a:buFont typeface="Arial" pitchFamily="34" charset="0"/>
              <a:buChar char="•"/>
            </a:pPr>
            <a:r>
              <a:rPr lang="en-US" sz="2800" dirty="0" smtClean="0">
                <a:solidFill>
                  <a:schemeClr val="tx1"/>
                </a:solidFill>
                <a:latin typeface="Times New Roman" pitchFamily="18" charset="0"/>
                <a:cs typeface="Times New Roman" pitchFamily="18" charset="0"/>
              </a:rPr>
              <a:t>Bases of seed </a:t>
            </a:r>
            <a:r>
              <a:rPr lang="en-US" sz="2800" dirty="0">
                <a:solidFill>
                  <a:schemeClr val="tx1"/>
                </a:solidFill>
                <a:latin typeface="Times New Roman" pitchFamily="18" charset="0"/>
                <a:cs typeface="Times New Roman" pitchFamily="18" charset="0"/>
              </a:rPr>
              <a:t>program </a:t>
            </a:r>
            <a:endParaRPr lang="en-US" sz="2800" dirty="0" smtClean="0">
              <a:solidFill>
                <a:schemeClr val="tx1"/>
              </a:solidFill>
              <a:latin typeface="Times New Roman" pitchFamily="18" charset="0"/>
              <a:cs typeface="Times New Roman" pitchFamily="18" charset="0"/>
            </a:endParaRPr>
          </a:p>
          <a:p>
            <a:pPr marL="457200" indent="-457200" algn="just">
              <a:lnSpc>
                <a:spcPct val="150000"/>
              </a:lnSpc>
              <a:buFont typeface="Arial" pitchFamily="34" charset="0"/>
              <a:buChar char="•"/>
            </a:pPr>
            <a:r>
              <a:rPr lang="en-US" sz="2800" dirty="0" smtClean="0">
                <a:solidFill>
                  <a:schemeClr val="tx1"/>
                </a:solidFill>
                <a:latin typeface="Times New Roman" pitchFamily="18" charset="0"/>
                <a:cs typeface="Times New Roman" pitchFamily="18" charset="0"/>
              </a:rPr>
              <a:t>Types of </a:t>
            </a:r>
            <a:r>
              <a:rPr lang="en-US" sz="2800" dirty="0">
                <a:solidFill>
                  <a:schemeClr val="tx1"/>
                </a:solidFill>
                <a:latin typeface="Times New Roman" pitchFamily="18" charset="0"/>
                <a:cs typeface="Times New Roman" pitchFamily="18" charset="0"/>
              </a:rPr>
              <a:t>Seed </a:t>
            </a:r>
            <a:r>
              <a:rPr lang="en-US" sz="2800" dirty="0" smtClean="0">
                <a:solidFill>
                  <a:schemeClr val="tx1"/>
                </a:solidFill>
                <a:latin typeface="Times New Roman" pitchFamily="18" charset="0"/>
                <a:cs typeface="Times New Roman" pitchFamily="18" charset="0"/>
              </a:rPr>
              <a:t>program</a:t>
            </a:r>
          </a:p>
          <a:p>
            <a:pPr marL="457200" indent="-457200" algn="just">
              <a:lnSpc>
                <a:spcPct val="150000"/>
              </a:lnSpc>
              <a:buFont typeface="Arial" pitchFamily="34" charset="0"/>
              <a:buChar char="•"/>
            </a:pPr>
            <a:r>
              <a:rPr lang="en-US" altLang="en-US" sz="2800" dirty="0">
                <a:solidFill>
                  <a:schemeClr val="tx1"/>
                </a:solidFill>
                <a:latin typeface="Times New Roman" pitchFamily="18" charset="0"/>
                <a:cs typeface="Times New Roman" pitchFamily="18" charset="0"/>
              </a:rPr>
              <a:t>Steps </a:t>
            </a:r>
            <a:r>
              <a:rPr lang="en-US" altLang="en-US" sz="2800" dirty="0" smtClean="0">
                <a:solidFill>
                  <a:schemeClr val="tx1"/>
                </a:solidFill>
                <a:latin typeface="Times New Roman" pitchFamily="18" charset="0"/>
                <a:cs typeface="Times New Roman" pitchFamily="18" charset="0"/>
              </a:rPr>
              <a:t>for the development </a:t>
            </a:r>
            <a:r>
              <a:rPr lang="en-US" altLang="en-US" sz="2800" dirty="0">
                <a:solidFill>
                  <a:schemeClr val="tx1"/>
                </a:solidFill>
                <a:latin typeface="Times New Roman" pitchFamily="18" charset="0"/>
                <a:cs typeface="Times New Roman" pitchFamily="18" charset="0"/>
              </a:rPr>
              <a:t>of </a:t>
            </a:r>
            <a:r>
              <a:rPr lang="en-US" altLang="en-US" sz="2800" dirty="0" smtClean="0">
                <a:solidFill>
                  <a:schemeClr val="tx1"/>
                </a:solidFill>
                <a:latin typeface="Times New Roman" pitchFamily="18" charset="0"/>
                <a:cs typeface="Times New Roman" pitchFamily="18" charset="0"/>
              </a:rPr>
              <a:t>seed </a:t>
            </a:r>
            <a:r>
              <a:rPr lang="en-US" altLang="en-US" sz="2800" dirty="0">
                <a:solidFill>
                  <a:schemeClr val="tx1"/>
                </a:solidFill>
                <a:latin typeface="Times New Roman" pitchFamily="18" charset="0"/>
                <a:cs typeface="Times New Roman" pitchFamily="18" charset="0"/>
              </a:rPr>
              <a:t>program </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4" name="Rectangle 2"/>
          <p:cNvSpPr>
            <a:spLocks noGrp="1" noChangeArrowheads="1"/>
          </p:cNvSpPr>
          <p:nvPr>
            <p:ph type="ctrTitle"/>
          </p:nvPr>
        </p:nvSpPr>
        <p:spPr>
          <a:xfrm>
            <a:off x="685800" y="152400"/>
            <a:ext cx="7772400" cy="1470025"/>
          </a:xfrm>
          <a:noFill/>
        </p:spPr>
        <p:txBody>
          <a:bodyPr>
            <a:normAutofit fontScale="90000"/>
          </a:bodyPr>
          <a:lstStyle/>
          <a:p>
            <a:pPr eaLnBrk="1" hangingPunct="1">
              <a:lnSpc>
                <a:spcPct val="150000"/>
              </a:lnSpc>
            </a:pPr>
            <a:r>
              <a:rPr lang="en-US" altLang="en-US" sz="3600" b="1" dirty="0" smtClean="0">
                <a:latin typeface="Times New Roman" pitchFamily="18" charset="0"/>
                <a:cs typeface="Times New Roman" pitchFamily="18" charset="0"/>
              </a:rPr>
              <a:t>Chapter 2</a:t>
            </a:r>
            <a:br>
              <a:rPr lang="en-US" altLang="en-US" sz="3600" b="1" dirty="0" smtClean="0">
                <a:latin typeface="Times New Roman" pitchFamily="18" charset="0"/>
                <a:cs typeface="Times New Roman" pitchFamily="18" charset="0"/>
              </a:rPr>
            </a:br>
            <a:r>
              <a:rPr lang="en-US" altLang="en-US" sz="3600" b="1" dirty="0" smtClean="0">
                <a:latin typeface="Times New Roman" pitchFamily="18" charset="0"/>
                <a:cs typeface="Times New Roman" pitchFamily="18" charset="0"/>
              </a:rPr>
              <a:t>Development of seed program</a:t>
            </a: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00934" y="1870881"/>
            <a:ext cx="3505200" cy="3111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579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505285"/>
            <a:ext cx="6413705" cy="862013"/>
          </a:xfrm>
          <a:noFill/>
        </p:spPr>
        <p:txBody>
          <a:bodyPr/>
          <a:lstStyle/>
          <a:p>
            <a:pPr eaLnBrk="1" hangingPunct="1"/>
            <a:r>
              <a:rPr lang="en-US" altLang="en-US" sz="3200" b="1" dirty="0" smtClean="0">
                <a:latin typeface="Times New Roman" pitchFamily="18" charset="0"/>
                <a:cs typeface="Times New Roman" pitchFamily="18" charset="0"/>
              </a:rPr>
              <a:t>3. Private seed program</a:t>
            </a:r>
            <a:r>
              <a:rPr lang="en-US" altLang="en-US" sz="3200" dirty="0" smtClean="0">
                <a:latin typeface="Times New Roman" pitchFamily="18" charset="0"/>
                <a:cs typeface="Times New Roman" pitchFamily="18" charset="0"/>
              </a:rPr>
              <a:t> </a:t>
            </a:r>
          </a:p>
        </p:txBody>
      </p:sp>
      <p:sp>
        <p:nvSpPr>
          <p:cNvPr id="37891" name="Rectangle 3"/>
          <p:cNvSpPr>
            <a:spLocks noGrp="1" noChangeArrowheads="1"/>
          </p:cNvSpPr>
          <p:nvPr>
            <p:ph idx="1"/>
          </p:nvPr>
        </p:nvSpPr>
        <p:spPr>
          <a:xfrm>
            <a:off x="304800" y="1524000"/>
            <a:ext cx="6400800" cy="4800600"/>
          </a:xfrm>
        </p:spPr>
        <p:txBody>
          <a:bodyPr>
            <a:normAutofit/>
          </a:bodyPr>
          <a:lstStyle/>
          <a:p>
            <a:pPr algn="just" eaLnBrk="1" hangingPunct="1">
              <a:lnSpc>
                <a:spcPct val="150000"/>
              </a:lnSpc>
            </a:pPr>
            <a:r>
              <a:rPr lang="en-US" altLang="en-US" sz="2400" dirty="0" smtClean="0">
                <a:solidFill>
                  <a:srgbClr val="C00000"/>
                </a:solidFill>
                <a:latin typeface="Times New Roman" pitchFamily="18" charset="0"/>
                <a:cs typeface="Times New Roman" pitchFamily="18" charset="0"/>
              </a:rPr>
              <a:t>Private enterprises </a:t>
            </a:r>
            <a:r>
              <a:rPr lang="en-US" altLang="en-US" sz="2400" dirty="0" smtClean="0">
                <a:latin typeface="Times New Roman" pitchFamily="18" charset="0"/>
                <a:cs typeface="Times New Roman" pitchFamily="18" charset="0"/>
              </a:rPr>
              <a:t>handles the production and distribution of seeds. </a:t>
            </a:r>
          </a:p>
          <a:p>
            <a:pPr algn="just" eaLnBrk="1" hangingPunct="1">
              <a:lnSpc>
                <a:spcPct val="150000"/>
              </a:lnSpc>
            </a:pPr>
            <a:r>
              <a:rPr lang="en-US" altLang="en-US" sz="2400" dirty="0" smtClean="0">
                <a:latin typeface="Times New Roman" pitchFamily="18" charset="0"/>
                <a:cs typeface="Times New Roman" pitchFamily="18" charset="0"/>
              </a:rPr>
              <a:t>In developing countries the best approach appears to be to involve various government (official), semi-officials to private agencies in developing the seed program by demarcating their broad responsibilities</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70905" y="228600"/>
            <a:ext cx="2247900" cy="224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3220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9491" y="20782"/>
            <a:ext cx="8229600" cy="1143000"/>
          </a:xfrm>
          <a:solidFill>
            <a:schemeClr val="accent3">
              <a:lumMod val="60000"/>
              <a:lumOff val="40000"/>
            </a:schemeClr>
          </a:solidFill>
        </p:spPr>
        <p:txBody>
          <a:bodyPr>
            <a:normAutofit/>
          </a:bodyPr>
          <a:lstStyle/>
          <a:p>
            <a:pPr eaLnBrk="1" hangingPunct="1"/>
            <a:r>
              <a:rPr lang="en-US" altLang="en-US" sz="2800" b="1" dirty="0" smtClean="0">
                <a:latin typeface="Times New Roman" pitchFamily="18" charset="0"/>
                <a:cs typeface="Times New Roman" pitchFamily="18" charset="0"/>
              </a:rPr>
              <a:t>Steps involved in the development of seed program</a:t>
            </a:r>
            <a:r>
              <a:rPr lang="en-US" altLang="en-US" sz="2800" dirty="0" smtClean="0">
                <a:latin typeface="Times New Roman" pitchFamily="18" charset="0"/>
                <a:cs typeface="Times New Roman" pitchFamily="18" charset="0"/>
              </a:rPr>
              <a:t> </a:t>
            </a:r>
          </a:p>
        </p:txBody>
      </p:sp>
      <p:sp>
        <p:nvSpPr>
          <p:cNvPr id="2" name="Rectangle 1"/>
          <p:cNvSpPr/>
          <p:nvPr/>
        </p:nvSpPr>
        <p:spPr>
          <a:xfrm>
            <a:off x="152400" y="1066801"/>
            <a:ext cx="8991600" cy="6186309"/>
          </a:xfrm>
          <a:prstGeom prst="rect">
            <a:avLst/>
          </a:prstGeom>
        </p:spPr>
        <p:txBody>
          <a:bodyPr wrap="square">
            <a:spAutoFit/>
          </a:bodyPr>
          <a:lstStyle/>
          <a:p>
            <a:pPr algn="just">
              <a:lnSpc>
                <a:spcPct val="150000"/>
              </a:lnSpc>
            </a:pPr>
            <a:r>
              <a:rPr lang="en-US" altLang="en-US" sz="2400" b="1" i="1" dirty="0">
                <a:latin typeface="Times New Roman" pitchFamily="18" charset="0"/>
                <a:cs typeface="Times New Roman" pitchFamily="18" charset="0"/>
              </a:rPr>
              <a:t>Step I. Collection of pertinent data</a:t>
            </a:r>
          </a:p>
          <a:p>
            <a:pPr marL="342900" indent="-342900" algn="just">
              <a:lnSpc>
                <a:spcPct val="150000"/>
              </a:lnSpc>
              <a:buFont typeface="Arial" pitchFamily="34" charset="0"/>
              <a:buChar char="•"/>
            </a:pPr>
            <a:r>
              <a:rPr lang="en-US" altLang="en-US" sz="2400" dirty="0">
                <a:latin typeface="Times New Roman" pitchFamily="18" charset="0"/>
                <a:cs typeface="Times New Roman" pitchFamily="18" charset="0"/>
              </a:rPr>
              <a:t>The first step in developing the program is to collect the correct statistics or status regarding the following factors</a:t>
            </a:r>
            <a:r>
              <a:rPr lang="en-US" altLang="en-US" sz="2400" dirty="0" smtClean="0">
                <a:latin typeface="Times New Roman" pitchFamily="18" charset="0"/>
                <a:cs typeface="Times New Roman" pitchFamily="18" charset="0"/>
              </a:rPr>
              <a:t>:</a:t>
            </a:r>
          </a:p>
          <a:p>
            <a:pPr algn="just">
              <a:lnSpc>
                <a:spcPct val="150000"/>
              </a:lnSpc>
            </a:pPr>
            <a:r>
              <a:rPr lang="en-US" altLang="en-US" sz="2400" dirty="0">
                <a:solidFill>
                  <a:srgbClr val="0000FF"/>
                </a:solidFill>
                <a:latin typeface="Times New Roman" pitchFamily="18" charset="0"/>
                <a:cs typeface="Times New Roman" pitchFamily="18" charset="0"/>
              </a:rPr>
              <a:t>1. Availability of superior varieties</a:t>
            </a:r>
            <a:endParaRPr lang="en-US" altLang="en-US" sz="2400" dirty="0">
              <a:latin typeface="Times New Roman" pitchFamily="18" charset="0"/>
              <a:cs typeface="Times New Roman" pitchFamily="18" charset="0"/>
            </a:endParaRPr>
          </a:p>
          <a:p>
            <a:pPr marL="990600" lvl="1" indent="-533400" algn="just">
              <a:lnSpc>
                <a:spcPct val="150000"/>
              </a:lnSpc>
              <a:buFont typeface="Arial" pitchFamily="34" charset="0"/>
              <a:buChar char="•"/>
            </a:pPr>
            <a:r>
              <a:rPr lang="en-US" altLang="en-US" sz="2400" dirty="0">
                <a:latin typeface="Times New Roman" pitchFamily="18" charset="0"/>
                <a:cs typeface="Times New Roman" pitchFamily="18" charset="0"/>
              </a:rPr>
              <a:t>The </a:t>
            </a:r>
            <a:r>
              <a:rPr lang="en-US" altLang="en-US" sz="2400" dirty="0">
                <a:solidFill>
                  <a:srgbClr val="C00000"/>
                </a:solidFill>
                <a:latin typeface="Times New Roman" pitchFamily="18" charset="0"/>
                <a:cs typeface="Times New Roman" pitchFamily="18" charset="0"/>
              </a:rPr>
              <a:t>list</a:t>
            </a:r>
            <a:r>
              <a:rPr lang="en-US" altLang="en-US" sz="2400" dirty="0">
                <a:latin typeface="Times New Roman" pitchFamily="18" charset="0"/>
                <a:cs typeface="Times New Roman" pitchFamily="18" charset="0"/>
              </a:rPr>
              <a:t> of available varieties</a:t>
            </a:r>
          </a:p>
          <a:p>
            <a:pPr marL="990600" lvl="1" indent="-533400" algn="just">
              <a:lnSpc>
                <a:spcPct val="150000"/>
              </a:lnSpc>
              <a:buFont typeface="Arial" pitchFamily="34" charset="0"/>
              <a:buChar char="•"/>
            </a:pPr>
            <a:r>
              <a:rPr lang="en-US" altLang="en-US" sz="2400" dirty="0">
                <a:latin typeface="Times New Roman" pitchFamily="18" charset="0"/>
                <a:cs typeface="Times New Roman" pitchFamily="18" charset="0"/>
              </a:rPr>
              <a:t>Their area of </a:t>
            </a:r>
            <a:r>
              <a:rPr lang="en-US" altLang="en-US" sz="2400" dirty="0">
                <a:solidFill>
                  <a:srgbClr val="C00000"/>
                </a:solidFill>
                <a:latin typeface="Times New Roman" pitchFamily="18" charset="0"/>
                <a:cs typeface="Times New Roman" pitchFamily="18" charset="0"/>
              </a:rPr>
              <a:t>adaptation</a:t>
            </a:r>
            <a:r>
              <a:rPr lang="en-US" altLang="en-US" sz="2400" dirty="0">
                <a:latin typeface="Times New Roman" pitchFamily="18" charset="0"/>
                <a:cs typeface="Times New Roman" pitchFamily="18" charset="0"/>
              </a:rPr>
              <a:t> and yield potential  </a:t>
            </a:r>
          </a:p>
          <a:p>
            <a:pPr marL="990600" lvl="1" indent="-533400" algn="just">
              <a:lnSpc>
                <a:spcPct val="150000"/>
              </a:lnSpc>
              <a:buFont typeface="Arial" pitchFamily="34" charset="0"/>
              <a:buChar char="•"/>
            </a:pPr>
            <a:r>
              <a:rPr lang="en-US" altLang="en-US" sz="2400" dirty="0">
                <a:latin typeface="Times New Roman" pitchFamily="18" charset="0"/>
                <a:cs typeface="Times New Roman" pitchFamily="18" charset="0"/>
              </a:rPr>
              <a:t>Other advantages of the variety</a:t>
            </a:r>
          </a:p>
          <a:p>
            <a:pPr marL="990600" lvl="1" indent="-533400" algn="just">
              <a:lnSpc>
                <a:spcPct val="150000"/>
              </a:lnSpc>
              <a:buFont typeface="Arial" pitchFamily="34" charset="0"/>
              <a:buChar char="•"/>
            </a:pPr>
            <a:r>
              <a:rPr lang="en-US" altLang="en-US" sz="2400" dirty="0">
                <a:latin typeface="Times New Roman" pitchFamily="18" charset="0"/>
                <a:cs typeface="Times New Roman" pitchFamily="18" charset="0"/>
              </a:rPr>
              <a:t>Information regarding promising varieties</a:t>
            </a:r>
          </a:p>
          <a:p>
            <a:pPr marL="990600" lvl="1" indent="-533400" algn="just">
              <a:lnSpc>
                <a:spcPct val="150000"/>
              </a:lnSpc>
              <a:buFont typeface="Arial" pitchFamily="34" charset="0"/>
              <a:buChar char="•"/>
            </a:pPr>
            <a:r>
              <a:rPr lang="en-US" altLang="en-US" sz="2400" dirty="0">
                <a:latin typeface="Times New Roman" pitchFamily="18" charset="0"/>
                <a:cs typeface="Times New Roman" pitchFamily="18" charset="0"/>
              </a:rPr>
              <a:t>Information regarding </a:t>
            </a:r>
            <a:r>
              <a:rPr lang="en-US" altLang="en-US" sz="2400" dirty="0">
                <a:solidFill>
                  <a:srgbClr val="C00000"/>
                </a:solidFill>
                <a:latin typeface="Times New Roman" pitchFamily="18" charset="0"/>
                <a:cs typeface="Times New Roman" pitchFamily="18" charset="0"/>
              </a:rPr>
              <a:t>farmers’ preferences </a:t>
            </a:r>
            <a:r>
              <a:rPr lang="en-US" altLang="en-US" sz="2400" dirty="0">
                <a:latin typeface="Times New Roman" pitchFamily="18" charset="0"/>
                <a:cs typeface="Times New Roman" pitchFamily="18" charset="0"/>
              </a:rPr>
              <a:t>for a particular variety/varieties </a:t>
            </a:r>
          </a:p>
          <a:p>
            <a:pPr algn="just">
              <a:lnSpc>
                <a:spcPct val="150000"/>
              </a:lnSpc>
            </a:pPr>
            <a:endParaRPr lang="en-US" alt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812326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79709" y="0"/>
            <a:ext cx="8229600" cy="1143000"/>
          </a:xfrm>
        </p:spPr>
        <p:txBody>
          <a:bodyPr/>
          <a:lstStyle/>
          <a:p>
            <a:pPr eaLnBrk="1" hangingPunct="1"/>
            <a:r>
              <a:rPr lang="en-US" altLang="en-US" sz="3200" b="1" dirty="0" smtClean="0">
                <a:solidFill>
                  <a:srgbClr val="0000FF"/>
                </a:solidFill>
                <a:latin typeface="Times New Roman" pitchFamily="18" charset="0"/>
                <a:cs typeface="Times New Roman" pitchFamily="18" charset="0"/>
              </a:rPr>
              <a:t>2. Availability of other inputs</a:t>
            </a:r>
          </a:p>
        </p:txBody>
      </p:sp>
      <p:sp>
        <p:nvSpPr>
          <p:cNvPr id="41987" name="Rectangle 3"/>
          <p:cNvSpPr>
            <a:spLocks noGrp="1" noChangeArrowheads="1"/>
          </p:cNvSpPr>
          <p:nvPr>
            <p:ph idx="1"/>
          </p:nvPr>
        </p:nvSpPr>
        <p:spPr>
          <a:xfrm>
            <a:off x="381000" y="1143000"/>
            <a:ext cx="4953000" cy="4525963"/>
          </a:xfrm>
        </p:spPr>
        <p:txBody>
          <a:bodyPr>
            <a:normAutofit/>
          </a:bodyPr>
          <a:lstStyle/>
          <a:p>
            <a:pPr algn="just">
              <a:lnSpc>
                <a:spcPct val="150000"/>
              </a:lnSpc>
            </a:pPr>
            <a:r>
              <a:rPr lang="en-US" altLang="en-US" sz="2400" dirty="0" smtClean="0">
                <a:solidFill>
                  <a:srgbClr val="FF0000"/>
                </a:solidFill>
                <a:latin typeface="Times New Roman" pitchFamily="18" charset="0"/>
                <a:cs typeface="Times New Roman" pitchFamily="18" charset="0"/>
              </a:rPr>
              <a:t> Irrigation resources</a:t>
            </a:r>
          </a:p>
          <a:p>
            <a:pPr algn="just">
              <a:lnSpc>
                <a:spcPct val="150000"/>
              </a:lnSpc>
            </a:pPr>
            <a:r>
              <a:rPr lang="en-US" altLang="en-US" sz="2400" dirty="0" smtClean="0">
                <a:latin typeface="Times New Roman" pitchFamily="18" charset="0"/>
                <a:cs typeface="Times New Roman" pitchFamily="18" charset="0"/>
              </a:rPr>
              <a:t>Fertilizers, chemicals </a:t>
            </a:r>
          </a:p>
          <a:p>
            <a:pPr algn="just">
              <a:lnSpc>
                <a:spcPct val="150000"/>
              </a:lnSpc>
            </a:pPr>
            <a:r>
              <a:rPr lang="en-US" altLang="en-US" sz="2400" dirty="0" smtClean="0">
                <a:latin typeface="Times New Roman" pitchFamily="18" charset="0"/>
                <a:cs typeface="Times New Roman" pitchFamily="18" charset="0"/>
              </a:rPr>
              <a:t>Other inputs recommended by the breeder </a:t>
            </a: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8404" y="3445877"/>
            <a:ext cx="3657600" cy="18084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AutoShape 4" descr="የirrigation ምስል ውጤት"/>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6979" y="3733800"/>
            <a:ext cx="4631425" cy="2850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68404" y="1371600"/>
            <a:ext cx="3657600" cy="2074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71095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534400" cy="1143000"/>
          </a:xfrm>
        </p:spPr>
        <p:txBody>
          <a:bodyPr/>
          <a:lstStyle/>
          <a:p>
            <a:pPr algn="l"/>
            <a:r>
              <a:rPr lang="en-US" altLang="en-US" sz="3200" b="1" dirty="0" smtClean="0">
                <a:solidFill>
                  <a:srgbClr val="0070C0"/>
                </a:solidFill>
                <a:latin typeface="Times New Roman" pitchFamily="18" charset="0"/>
                <a:cs typeface="Times New Roman" pitchFamily="18" charset="0"/>
              </a:rPr>
              <a:t>3. </a:t>
            </a:r>
            <a:r>
              <a:rPr lang="en-US" sz="3200" b="1" dirty="0">
                <a:solidFill>
                  <a:srgbClr val="0070C0"/>
                </a:solidFill>
                <a:latin typeface="Times New Roman" pitchFamily="18" charset="0"/>
                <a:cs typeface="Times New Roman" pitchFamily="18" charset="0"/>
              </a:rPr>
              <a:t>Targets for area under high yielding varieties </a:t>
            </a:r>
            <a:endParaRPr lang="en-US" altLang="en-US" sz="3200" b="1" dirty="0" smtClean="0">
              <a:solidFill>
                <a:srgbClr val="0070C0"/>
              </a:solidFill>
              <a:latin typeface="Times New Roman" pitchFamily="18" charset="0"/>
              <a:cs typeface="Times New Roman" pitchFamily="18" charset="0"/>
            </a:endParaRPr>
          </a:p>
        </p:txBody>
      </p:sp>
      <p:sp>
        <p:nvSpPr>
          <p:cNvPr id="43011" name="Rectangle 3"/>
          <p:cNvSpPr>
            <a:spLocks noGrp="1" noChangeArrowheads="1"/>
          </p:cNvSpPr>
          <p:nvPr>
            <p:ph idx="1"/>
          </p:nvPr>
        </p:nvSpPr>
        <p:spPr>
          <a:xfrm>
            <a:off x="304800" y="1447800"/>
            <a:ext cx="8610600" cy="5181600"/>
          </a:xfrm>
        </p:spPr>
        <p:txBody>
          <a:bodyPr>
            <a:normAutofit/>
          </a:bodyPr>
          <a:lstStyle/>
          <a:p>
            <a:pPr algn="just" eaLnBrk="1" hangingPunct="1">
              <a:lnSpc>
                <a:spcPct val="150000"/>
              </a:lnSpc>
            </a:pPr>
            <a:r>
              <a:rPr lang="en-US" altLang="en-US" sz="2800" dirty="0" smtClean="0">
                <a:latin typeface="Times New Roman" pitchFamily="18" charset="0"/>
                <a:cs typeface="Times New Roman" pitchFamily="18" charset="0"/>
              </a:rPr>
              <a:t>This indicates the emphasis placed by the government on </a:t>
            </a:r>
            <a:r>
              <a:rPr lang="en-US" altLang="en-US" sz="2800" dirty="0" smtClean="0">
                <a:solidFill>
                  <a:srgbClr val="C00000"/>
                </a:solidFill>
                <a:latin typeface="Times New Roman" pitchFamily="18" charset="0"/>
                <a:cs typeface="Times New Roman" pitchFamily="18" charset="0"/>
              </a:rPr>
              <a:t>improved varieties and their likely demand </a:t>
            </a:r>
          </a:p>
          <a:p>
            <a:pPr marL="0" lvl="0" indent="0" algn="just">
              <a:lnSpc>
                <a:spcPct val="150000"/>
              </a:lnSpc>
              <a:buNone/>
            </a:pPr>
            <a:r>
              <a:rPr lang="en-US" sz="2800" b="1" dirty="0" smtClean="0">
                <a:solidFill>
                  <a:schemeClr val="tx2">
                    <a:lumMod val="60000"/>
                    <a:lumOff val="40000"/>
                  </a:schemeClr>
                </a:solidFill>
                <a:latin typeface="Times New Roman" pitchFamily="18" charset="0"/>
                <a:cs typeface="Times New Roman" pitchFamily="18" charset="0"/>
              </a:rPr>
              <a:t>4. Total </a:t>
            </a:r>
            <a:r>
              <a:rPr lang="en-US" sz="2800" b="1" dirty="0">
                <a:solidFill>
                  <a:schemeClr val="tx2">
                    <a:lumMod val="60000"/>
                    <a:lumOff val="40000"/>
                  </a:schemeClr>
                </a:solidFill>
                <a:latin typeface="Times New Roman" pitchFamily="18" charset="0"/>
                <a:cs typeface="Times New Roman" pitchFamily="18" charset="0"/>
              </a:rPr>
              <a:t>area </a:t>
            </a:r>
            <a:r>
              <a:rPr lang="en-US" sz="2800" dirty="0">
                <a:latin typeface="Times New Roman" pitchFamily="18" charset="0"/>
                <a:cs typeface="Times New Roman" pitchFamily="18" charset="0"/>
              </a:rPr>
              <a:t>under various crops included in the </a:t>
            </a:r>
            <a:r>
              <a:rPr lang="en-US" sz="2800" dirty="0" smtClean="0">
                <a:latin typeface="Times New Roman" pitchFamily="18" charset="0"/>
                <a:cs typeface="Times New Roman" pitchFamily="18" charset="0"/>
              </a:rPr>
              <a:t>program, </a:t>
            </a:r>
            <a:r>
              <a:rPr lang="en-US" sz="2800" dirty="0" smtClean="0">
                <a:solidFill>
                  <a:srgbClr val="C00000"/>
                </a:solidFill>
                <a:latin typeface="Times New Roman" pitchFamily="18" charset="0"/>
                <a:cs typeface="Times New Roman" pitchFamily="18" charset="0"/>
              </a:rPr>
              <a:t>seed </a:t>
            </a:r>
            <a:r>
              <a:rPr lang="en-US" sz="2800" dirty="0">
                <a:solidFill>
                  <a:srgbClr val="C00000"/>
                </a:solidFill>
                <a:latin typeface="Times New Roman" pitchFamily="18" charset="0"/>
                <a:cs typeface="Times New Roman" pitchFamily="18" charset="0"/>
              </a:rPr>
              <a:t>rate per hectare</a:t>
            </a:r>
            <a:r>
              <a:rPr lang="en-US" sz="2800" dirty="0">
                <a:latin typeface="Times New Roman" pitchFamily="18" charset="0"/>
                <a:cs typeface="Times New Roman" pitchFamily="18" charset="0"/>
              </a:rPr>
              <a:t>, and desired renewal period to calculate total potential demand</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eaLnBrk="1" hangingPunct="1">
              <a:lnSpc>
                <a:spcPct val="150000"/>
              </a:lnSpc>
            </a:pPr>
            <a:endParaRPr lang="en-US" altLang="en-US"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232464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43000"/>
          </a:xfrm>
        </p:spPr>
        <p:txBody>
          <a:bodyPr/>
          <a:lstStyle/>
          <a:p>
            <a:pPr eaLnBrk="1" hangingPunct="1"/>
            <a:r>
              <a:rPr lang="en-US" altLang="en-US" sz="3200" b="1" dirty="0">
                <a:solidFill>
                  <a:srgbClr val="0000FF"/>
                </a:solidFill>
                <a:latin typeface="Times New Roman" pitchFamily="18" charset="0"/>
                <a:cs typeface="Times New Roman" pitchFamily="18" charset="0"/>
              </a:rPr>
              <a:t>5</a:t>
            </a:r>
            <a:r>
              <a:rPr lang="en-US" altLang="en-US" sz="3200" b="1" dirty="0" smtClean="0">
                <a:solidFill>
                  <a:srgbClr val="0000FF"/>
                </a:solidFill>
                <a:latin typeface="Times New Roman" pitchFamily="18" charset="0"/>
                <a:cs typeface="Times New Roman" pitchFamily="18" charset="0"/>
              </a:rPr>
              <a:t>. Role played by extension agents</a:t>
            </a:r>
            <a:r>
              <a:rPr lang="en-US" altLang="en-US" sz="3200" dirty="0" smtClean="0">
                <a:solidFill>
                  <a:srgbClr val="0000FF"/>
                </a:solidFill>
                <a:latin typeface="Times New Roman" pitchFamily="18" charset="0"/>
                <a:cs typeface="Times New Roman" pitchFamily="18" charset="0"/>
              </a:rPr>
              <a:t>  </a:t>
            </a:r>
          </a:p>
        </p:txBody>
      </p:sp>
      <p:sp>
        <p:nvSpPr>
          <p:cNvPr id="44035" name="Rectangle 3"/>
          <p:cNvSpPr>
            <a:spLocks noGrp="1" noChangeArrowheads="1"/>
          </p:cNvSpPr>
          <p:nvPr>
            <p:ph idx="1"/>
          </p:nvPr>
        </p:nvSpPr>
        <p:spPr>
          <a:xfrm>
            <a:off x="381000" y="1219200"/>
            <a:ext cx="7239000" cy="1219200"/>
          </a:xfrm>
        </p:spPr>
        <p:txBody>
          <a:bodyPr>
            <a:normAutofit/>
          </a:bodyPr>
          <a:lstStyle/>
          <a:p>
            <a:pPr marL="609600" indent="-609600" algn="just">
              <a:lnSpc>
                <a:spcPct val="150000"/>
              </a:lnSpc>
            </a:pPr>
            <a:r>
              <a:rPr lang="en-US" altLang="en-US" sz="2400" dirty="0" smtClean="0">
                <a:latin typeface="Times New Roman" pitchFamily="18" charset="0"/>
                <a:cs typeface="Times New Roman" pitchFamily="18" charset="0"/>
              </a:rPr>
              <a:t>The extent to which </a:t>
            </a:r>
            <a:r>
              <a:rPr lang="en-US" sz="2400" dirty="0" smtClean="0">
                <a:latin typeface="Times New Roman" pitchFamily="18" charset="0"/>
                <a:cs typeface="Times New Roman" pitchFamily="18" charset="0"/>
              </a:rPr>
              <a:t>seeds </a:t>
            </a:r>
            <a:r>
              <a:rPr lang="en-US" sz="2400" dirty="0">
                <a:latin typeface="Times New Roman" pitchFamily="18" charset="0"/>
                <a:cs typeface="Times New Roman" pitchFamily="18" charset="0"/>
              </a:rPr>
              <a:t>of high yielding </a:t>
            </a:r>
            <a:r>
              <a:rPr lang="en-US" sz="2400" dirty="0" smtClean="0">
                <a:latin typeface="Times New Roman" pitchFamily="18" charset="0"/>
                <a:cs typeface="Times New Roman" pitchFamily="18" charset="0"/>
              </a:rPr>
              <a:t>varieties are popularized by </a:t>
            </a:r>
            <a:r>
              <a:rPr lang="en-US" altLang="en-US" sz="2400" dirty="0" smtClean="0">
                <a:latin typeface="Times New Roman" pitchFamily="18" charset="0"/>
                <a:cs typeface="Times New Roman" pitchFamily="18" charset="0"/>
              </a:rPr>
              <a:t>extension staff</a:t>
            </a:r>
          </a:p>
          <a:p>
            <a:pPr marL="609600" indent="-609600" eaLnBrk="1" hangingPunct="1">
              <a:lnSpc>
                <a:spcPct val="150000"/>
              </a:lnSpc>
            </a:pPr>
            <a:endParaRPr lang="en-US" altLang="en-US" sz="2400" dirty="0"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2590800"/>
            <a:ext cx="7268935" cy="4070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22311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04800"/>
            <a:ext cx="8229600" cy="692150"/>
          </a:xfrm>
        </p:spPr>
        <p:txBody>
          <a:bodyPr/>
          <a:lstStyle/>
          <a:p>
            <a:pPr eaLnBrk="1" hangingPunct="1"/>
            <a:r>
              <a:rPr lang="en-US" altLang="en-US" sz="3200" b="1" dirty="0">
                <a:solidFill>
                  <a:srgbClr val="0000FF"/>
                </a:solidFill>
              </a:rPr>
              <a:t>6</a:t>
            </a:r>
            <a:r>
              <a:rPr lang="en-US" altLang="en-US" sz="3200" b="1" dirty="0" smtClean="0">
                <a:solidFill>
                  <a:srgbClr val="0000FF"/>
                </a:solidFill>
              </a:rPr>
              <a:t>. Collection of climatic data</a:t>
            </a:r>
            <a:r>
              <a:rPr lang="en-US" altLang="en-US" sz="3200" dirty="0" smtClean="0">
                <a:solidFill>
                  <a:srgbClr val="0000FF"/>
                </a:solidFill>
              </a:rPr>
              <a:t> </a:t>
            </a:r>
          </a:p>
        </p:txBody>
      </p:sp>
      <p:sp>
        <p:nvSpPr>
          <p:cNvPr id="45059" name="Rectangle 3"/>
          <p:cNvSpPr>
            <a:spLocks noGrp="1" noChangeArrowheads="1"/>
          </p:cNvSpPr>
          <p:nvPr>
            <p:ph idx="1"/>
          </p:nvPr>
        </p:nvSpPr>
        <p:spPr>
          <a:xfrm>
            <a:off x="152400" y="1295400"/>
            <a:ext cx="8382000" cy="5029200"/>
          </a:xfrm>
        </p:spPr>
        <p:txBody>
          <a:bodyPr>
            <a:normAutofit/>
          </a:bodyPr>
          <a:lstStyle/>
          <a:p>
            <a:pPr>
              <a:lnSpc>
                <a:spcPct val="150000"/>
              </a:lnSpc>
            </a:pPr>
            <a:r>
              <a:rPr lang="en-US" altLang="en-US" sz="2400" dirty="0" smtClean="0">
                <a:latin typeface="Times New Roman" pitchFamily="18" charset="0"/>
                <a:cs typeface="Times New Roman" pitchFamily="18" charset="0"/>
              </a:rPr>
              <a:t>Detailed climatological data is necessary for </a:t>
            </a:r>
          </a:p>
          <a:p>
            <a:pPr marL="990600" lvl="1" indent="-533400" algn="just" eaLnBrk="1" hangingPunct="1">
              <a:lnSpc>
                <a:spcPct val="150000"/>
              </a:lnSpc>
            </a:pPr>
            <a:r>
              <a:rPr lang="en-US" altLang="en-US" sz="2400" dirty="0" smtClean="0">
                <a:latin typeface="Times New Roman" pitchFamily="18" charset="0"/>
                <a:cs typeface="Times New Roman" pitchFamily="18" charset="0"/>
              </a:rPr>
              <a:t>The preparation of a </a:t>
            </a:r>
            <a:r>
              <a:rPr lang="en-US" altLang="en-US" sz="2400" dirty="0" smtClean="0">
                <a:solidFill>
                  <a:srgbClr val="C00000"/>
                </a:solidFill>
                <a:latin typeface="Times New Roman" pitchFamily="18" charset="0"/>
                <a:cs typeface="Times New Roman" pitchFamily="18" charset="0"/>
              </a:rPr>
              <a:t>calendar of operations </a:t>
            </a:r>
            <a:r>
              <a:rPr lang="en-US" altLang="en-US" sz="2400" dirty="0" smtClean="0">
                <a:latin typeface="Times New Roman" pitchFamily="18" charset="0"/>
                <a:cs typeface="Times New Roman" pitchFamily="18" charset="0"/>
              </a:rPr>
              <a:t>for seed production and processing</a:t>
            </a:r>
          </a:p>
          <a:p>
            <a:pPr marL="990600" lvl="1" indent="-533400" algn="just" eaLnBrk="1" hangingPunct="1">
              <a:lnSpc>
                <a:spcPct val="150000"/>
              </a:lnSpc>
            </a:pPr>
            <a:r>
              <a:rPr lang="en-US" altLang="en-US" sz="2400" dirty="0" smtClean="0">
                <a:latin typeface="Times New Roman" pitchFamily="18" charset="0"/>
                <a:cs typeface="Times New Roman" pitchFamily="18" charset="0"/>
              </a:rPr>
              <a:t>To work out requirements of seed drying, processing, storage and movement of seeds</a:t>
            </a:r>
          </a:p>
          <a:p>
            <a:pPr marL="990600" lvl="1" indent="-533400" algn="just" eaLnBrk="1" hangingPunct="1">
              <a:lnSpc>
                <a:spcPct val="150000"/>
              </a:lnSpc>
            </a:pPr>
            <a:r>
              <a:rPr lang="en-US" altLang="en-US" sz="2400" dirty="0" smtClean="0">
                <a:solidFill>
                  <a:srgbClr val="FF0066"/>
                </a:solidFill>
                <a:latin typeface="Times New Roman" pitchFamily="18" charset="0"/>
                <a:cs typeface="Times New Roman" pitchFamily="18" charset="0"/>
              </a:rPr>
              <a:t>In horticultural crops like onion, carrots, cabbages which need </a:t>
            </a:r>
            <a:r>
              <a:rPr lang="en-US" altLang="en-US" sz="2400" dirty="0" err="1" smtClean="0">
                <a:solidFill>
                  <a:srgbClr val="FF0066"/>
                </a:solidFill>
                <a:latin typeface="Times New Roman" pitchFamily="18" charset="0"/>
                <a:cs typeface="Times New Roman" pitchFamily="18" charset="0"/>
              </a:rPr>
              <a:t>vernalization</a:t>
            </a:r>
            <a:r>
              <a:rPr lang="en-US" altLang="en-US" sz="2400" dirty="0" smtClean="0">
                <a:solidFill>
                  <a:srgbClr val="FF0066"/>
                </a:solidFill>
                <a:latin typeface="Times New Roman" pitchFamily="18" charset="0"/>
                <a:cs typeface="Times New Roman" pitchFamily="18" charset="0"/>
              </a:rPr>
              <a:t> temperature for flower initiation, development and subsequent seed set</a:t>
            </a:r>
            <a:r>
              <a:rPr lang="en-US" altLang="en-US" sz="2400" dirty="0" smtClean="0">
                <a:solidFill>
                  <a:srgbClr val="FF0000"/>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16966134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447800"/>
            <a:ext cx="8229600" cy="4525963"/>
          </a:xfrm>
        </p:spPr>
        <p:txBody>
          <a:bodyPr/>
          <a:lstStyle/>
          <a:p>
            <a:pPr marL="0" lvl="0" indent="0" algn="just">
              <a:lnSpc>
                <a:spcPct val="150000"/>
              </a:lnSpc>
              <a:buNone/>
            </a:pPr>
            <a:r>
              <a:rPr lang="en-US" altLang="en-US" sz="2800" dirty="0">
                <a:solidFill>
                  <a:schemeClr val="accent1"/>
                </a:solidFill>
                <a:latin typeface="Times New Roman" pitchFamily="18" charset="0"/>
                <a:cs typeface="Times New Roman" pitchFamily="18" charset="0"/>
              </a:rPr>
              <a:t>7</a:t>
            </a:r>
            <a:r>
              <a:rPr lang="en-US" altLang="en-US" sz="2800" dirty="0" smtClean="0">
                <a:solidFill>
                  <a:srgbClr val="0070C0"/>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Farm size, methods of cultivation and </a:t>
            </a:r>
            <a:r>
              <a:rPr lang="en-US" sz="2800" dirty="0" smtClean="0">
                <a:solidFill>
                  <a:srgbClr val="0070C0"/>
                </a:solidFill>
                <a:latin typeface="Times New Roman" pitchFamily="18" charset="0"/>
                <a:cs typeface="Times New Roman" pitchFamily="18" charset="0"/>
              </a:rPr>
              <a:t>harvesting</a:t>
            </a:r>
          </a:p>
          <a:p>
            <a:pPr marL="0" lvl="0" indent="0" algn="just">
              <a:lnSpc>
                <a:spcPct val="150000"/>
              </a:lnSpc>
              <a:buNone/>
            </a:pPr>
            <a:r>
              <a:rPr lang="en-US" sz="2800" dirty="0">
                <a:solidFill>
                  <a:srgbClr val="0070C0"/>
                </a:solidFill>
                <a:latin typeface="Times New Roman" pitchFamily="18" charset="0"/>
                <a:cs typeface="Times New Roman" pitchFamily="18" charset="0"/>
              </a:rPr>
              <a:t>8</a:t>
            </a:r>
            <a:r>
              <a:rPr lang="en-US" sz="2800" dirty="0" smtClean="0">
                <a:solidFill>
                  <a:srgbClr val="0070C0"/>
                </a:solidFill>
                <a:latin typeface="Times New Roman" pitchFamily="18" charset="0"/>
                <a:cs typeface="Times New Roman" pitchFamily="18" charset="0"/>
              </a:rPr>
              <a:t>. Financial </a:t>
            </a:r>
            <a:r>
              <a:rPr lang="en-US" sz="2800" dirty="0">
                <a:solidFill>
                  <a:srgbClr val="0070C0"/>
                </a:solidFill>
                <a:latin typeface="Times New Roman" pitchFamily="18" charset="0"/>
                <a:cs typeface="Times New Roman" pitchFamily="18" charset="0"/>
              </a:rPr>
              <a:t>resource of seed </a:t>
            </a:r>
            <a:r>
              <a:rPr lang="en-US" sz="2800" dirty="0" smtClean="0">
                <a:solidFill>
                  <a:srgbClr val="0070C0"/>
                </a:solidFill>
                <a:latin typeface="Times New Roman" pitchFamily="18" charset="0"/>
                <a:cs typeface="Times New Roman" pitchFamily="18" charset="0"/>
              </a:rPr>
              <a:t>growers</a:t>
            </a:r>
          </a:p>
          <a:p>
            <a:pPr marL="0" lvl="0" indent="0" algn="just">
              <a:lnSpc>
                <a:spcPct val="150000"/>
              </a:lnSpc>
              <a:buNone/>
            </a:pPr>
            <a:r>
              <a:rPr lang="en-US" sz="2800" dirty="0">
                <a:solidFill>
                  <a:srgbClr val="0070C0"/>
                </a:solidFill>
                <a:latin typeface="Times New Roman" pitchFamily="18" charset="0"/>
                <a:cs typeface="Times New Roman" pitchFamily="18" charset="0"/>
              </a:rPr>
              <a:t>9</a:t>
            </a:r>
            <a:r>
              <a:rPr lang="en-US" sz="2800" dirty="0" smtClean="0">
                <a:solidFill>
                  <a:srgbClr val="0070C0"/>
                </a:solidFill>
                <a:latin typeface="Times New Roman" pitchFamily="18" charset="0"/>
                <a:cs typeface="Times New Roman" pitchFamily="18" charset="0"/>
              </a:rPr>
              <a:t>. Multiplication scheme</a:t>
            </a:r>
            <a:endParaRPr lang="en-US" sz="2800" dirty="0">
              <a:solidFill>
                <a:srgbClr val="0070C0"/>
              </a:solidFill>
              <a:latin typeface="Times New Roman" pitchFamily="18" charset="0"/>
              <a:cs typeface="Times New Roman" pitchFamily="18" charset="0"/>
            </a:endParaRPr>
          </a:p>
        </p:txBody>
      </p:sp>
      <p:sp>
        <p:nvSpPr>
          <p:cNvPr id="2" name="Rectangle 1"/>
          <p:cNvSpPr/>
          <p:nvPr/>
        </p:nvSpPr>
        <p:spPr>
          <a:xfrm>
            <a:off x="2743200" y="381000"/>
            <a:ext cx="2133600" cy="823752"/>
          </a:xfrm>
          <a:prstGeom prst="rect">
            <a:avLst/>
          </a:prstGeom>
        </p:spPr>
        <p:txBody>
          <a:bodyPr wrap="square">
            <a:spAutoFit/>
          </a:bodyPr>
          <a:lstStyle/>
          <a:p>
            <a:pPr marL="609600" indent="-609600" algn="just">
              <a:lnSpc>
                <a:spcPct val="150000"/>
              </a:lnSpc>
            </a:pPr>
            <a:r>
              <a:rPr lang="en-US" altLang="en-US" sz="3600" dirty="0">
                <a:solidFill>
                  <a:schemeClr val="accent1"/>
                </a:solidFill>
                <a:latin typeface="Times New Roman" pitchFamily="18" charset="0"/>
                <a:cs typeface="Times New Roman" pitchFamily="18" charset="0"/>
              </a:rPr>
              <a:t>Cont..</a:t>
            </a:r>
          </a:p>
        </p:txBody>
      </p:sp>
    </p:spTree>
    <p:extLst>
      <p:ext uri="{BB962C8B-B14F-4D97-AF65-F5344CB8AC3E}">
        <p14:creationId xmlns="" xmlns:p14="http://schemas.microsoft.com/office/powerpoint/2010/main" val="42108469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457200" y="0"/>
            <a:ext cx="8686800" cy="1447800"/>
          </a:xfrm>
          <a:noFill/>
        </p:spPr>
        <p:txBody>
          <a:bodyPr rtlCol="0">
            <a:noAutofit/>
          </a:bodyPr>
          <a:lstStyle/>
          <a:p>
            <a:pPr algn="just" eaLnBrk="1" fontAlgn="auto" hangingPunct="1">
              <a:spcAft>
                <a:spcPts val="0"/>
              </a:spcAft>
              <a:defRPr/>
            </a:pPr>
            <a:r>
              <a:rPr lang="en-US" altLang="en-US" sz="2800" b="1" dirty="0" smtClean="0">
                <a:latin typeface="Times New Roman" pitchFamily="18" charset="0"/>
                <a:cs typeface="Times New Roman" pitchFamily="18" charset="0"/>
              </a:rPr>
              <a:t>Step II. Assignment of Broad Role to various agencies responsible in the seed industry (stakeholder analysis) </a:t>
            </a:r>
          </a:p>
        </p:txBody>
      </p:sp>
      <p:sp>
        <p:nvSpPr>
          <p:cNvPr id="47107" name="Rectangle 3"/>
          <p:cNvSpPr>
            <a:spLocks noGrp="1" noChangeArrowheads="1"/>
          </p:cNvSpPr>
          <p:nvPr>
            <p:ph idx="1"/>
          </p:nvPr>
        </p:nvSpPr>
        <p:spPr>
          <a:xfrm>
            <a:off x="457200" y="1524000"/>
            <a:ext cx="8382000" cy="4876800"/>
          </a:xfrm>
        </p:spPr>
        <p:txBody>
          <a:bodyPr>
            <a:noAutofit/>
          </a:bodyPr>
          <a:lstStyle/>
          <a:p>
            <a:pPr algn="just" eaLnBrk="1" hangingPunct="1">
              <a:lnSpc>
                <a:spcPct val="150000"/>
              </a:lnSpc>
            </a:pPr>
            <a:r>
              <a:rPr lang="en-US" altLang="en-US" sz="2400" dirty="0" smtClean="0">
                <a:latin typeface="Times New Roman" pitchFamily="18" charset="0"/>
                <a:cs typeface="Times New Roman" pitchFamily="18" charset="0"/>
              </a:rPr>
              <a:t>The stakeholders in the Ethiopian seed industry</a:t>
            </a:r>
          </a:p>
          <a:p>
            <a:pPr marL="0" indent="0" algn="just">
              <a:lnSpc>
                <a:spcPct val="150000"/>
              </a:lnSpc>
              <a:buNone/>
            </a:pPr>
            <a:r>
              <a:rPr lang="en-US" altLang="en-US" sz="2800" b="1" dirty="0">
                <a:latin typeface="Times New Roman" pitchFamily="18" charset="0"/>
                <a:cs typeface="Times New Roman" pitchFamily="18" charset="0"/>
              </a:rPr>
              <a:t>1. Ministry of Agriculture and </a:t>
            </a:r>
            <a:r>
              <a:rPr lang="en-US" altLang="en-US" sz="2800" b="1" dirty="0" smtClean="0">
                <a:latin typeface="Times New Roman" pitchFamily="18" charset="0"/>
                <a:cs typeface="Times New Roman" pitchFamily="18" charset="0"/>
              </a:rPr>
              <a:t>Natural Resources</a:t>
            </a:r>
            <a:endParaRPr lang="en-US" altLang="en-US" sz="2800" b="1"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An umbrella </a:t>
            </a:r>
            <a:r>
              <a:rPr lang="en-US" sz="2400" dirty="0">
                <a:latin typeface="Times New Roman" pitchFamily="18" charset="0"/>
                <a:cs typeface="Times New Roman" pitchFamily="18" charset="0"/>
              </a:rPr>
              <a:t>organization which </a:t>
            </a:r>
            <a:r>
              <a:rPr lang="en-US" sz="2400" dirty="0">
                <a:solidFill>
                  <a:srgbClr val="C00000"/>
                </a:solidFill>
                <a:latin typeface="Times New Roman" pitchFamily="18" charset="0"/>
                <a:cs typeface="Times New Roman" pitchFamily="18" charset="0"/>
              </a:rPr>
              <a:t>coordinates and leads </a:t>
            </a:r>
            <a:r>
              <a:rPr lang="en-US" sz="2400" dirty="0">
                <a:latin typeface="Times New Roman" pitchFamily="18" charset="0"/>
                <a:cs typeface="Times New Roman" pitchFamily="18" charset="0"/>
              </a:rPr>
              <a:t>the various activities of the seed industry. </a:t>
            </a:r>
            <a:endParaRPr lang="en-US" sz="2400" dirty="0" smtClean="0">
              <a:latin typeface="Times New Roman" pitchFamily="18" charset="0"/>
              <a:cs typeface="Times New Roman" pitchFamily="18" charset="0"/>
            </a:endParaRPr>
          </a:p>
          <a:p>
            <a:pPr algn="just">
              <a:lnSpc>
                <a:spcPct val="150000"/>
              </a:lnSpc>
            </a:pPr>
            <a:r>
              <a:rPr lang="en-US" sz="2400" u="sng" dirty="0" smtClean="0">
                <a:latin typeface="Times New Roman" pitchFamily="18" charset="0"/>
                <a:cs typeface="Times New Roman" pitchFamily="18" charset="0"/>
              </a:rPr>
              <a:t>Main tasks</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national </a:t>
            </a:r>
            <a:r>
              <a:rPr lang="en-US" sz="2400" dirty="0">
                <a:solidFill>
                  <a:srgbClr val="C00000"/>
                </a:solidFill>
                <a:latin typeface="Times New Roman" pitchFamily="18" charset="0"/>
                <a:cs typeface="Times New Roman" pitchFamily="18" charset="0"/>
              </a:rPr>
              <a:t>seed policy, variety registration and release, seed import/export, seed certification, quarantine and extension. </a:t>
            </a:r>
          </a:p>
          <a:p>
            <a:pPr marL="0" indent="0" algn="just" eaLnBrk="1" hangingPunct="1">
              <a:lnSpc>
                <a:spcPct val="150000"/>
              </a:lnSpc>
              <a:buNone/>
            </a:pPr>
            <a:endParaRPr lang="en-US" alt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5680877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6172200" cy="4191000"/>
          </a:xfrm>
        </p:spPr>
        <p:txBody>
          <a:bodyPr>
            <a:normAutofit/>
          </a:bodyPr>
          <a:lstStyle/>
          <a:p>
            <a:pPr algn="just">
              <a:lnSpc>
                <a:spcPct val="150000"/>
              </a:lnSpc>
            </a:pPr>
            <a:r>
              <a:rPr lang="en-US" altLang="en-US" sz="2400" dirty="0" smtClean="0">
                <a:latin typeface="Times New Roman" pitchFamily="18" charset="0"/>
                <a:cs typeface="Times New Roman" pitchFamily="18" charset="0"/>
              </a:rPr>
              <a:t>Planning </a:t>
            </a:r>
            <a:r>
              <a:rPr lang="en-US" altLang="en-US" sz="2400" dirty="0">
                <a:latin typeface="Times New Roman" pitchFamily="18" charset="0"/>
                <a:cs typeface="Times New Roman" pitchFamily="18" charset="0"/>
              </a:rPr>
              <a:t>at the national level to ensure </a:t>
            </a:r>
            <a:r>
              <a:rPr lang="en-US" altLang="en-US" sz="2400" dirty="0">
                <a:solidFill>
                  <a:srgbClr val="C00000"/>
                </a:solidFill>
                <a:latin typeface="Times New Roman" pitchFamily="18" charset="0"/>
                <a:cs typeface="Times New Roman" pitchFamily="18" charset="0"/>
              </a:rPr>
              <a:t>uniform standards </a:t>
            </a:r>
            <a:r>
              <a:rPr lang="en-US" altLang="en-US" sz="2400" dirty="0">
                <a:latin typeface="Times New Roman" pitchFamily="18" charset="0"/>
                <a:cs typeface="Times New Roman" pitchFamily="18" charset="0"/>
              </a:rPr>
              <a:t>and procedures of </a:t>
            </a:r>
            <a:r>
              <a:rPr lang="en-US" altLang="en-US" sz="2400" dirty="0">
                <a:solidFill>
                  <a:srgbClr val="C00000"/>
                </a:solidFill>
                <a:latin typeface="Times New Roman" pitchFamily="18" charset="0"/>
                <a:cs typeface="Times New Roman" pitchFamily="18" charset="0"/>
              </a:rPr>
              <a:t>seed certification</a:t>
            </a:r>
          </a:p>
          <a:p>
            <a:pPr algn="just">
              <a:lnSpc>
                <a:spcPct val="150000"/>
              </a:lnSpc>
            </a:pPr>
            <a:r>
              <a:rPr lang="en-US" altLang="en-US" sz="2400" dirty="0" smtClean="0">
                <a:latin typeface="Times New Roman" pitchFamily="18" charset="0"/>
                <a:cs typeface="Times New Roman" pitchFamily="18" charset="0"/>
              </a:rPr>
              <a:t>Hasten and </a:t>
            </a:r>
            <a:r>
              <a:rPr lang="en-US" altLang="en-US" sz="2400" dirty="0">
                <a:latin typeface="Times New Roman" pitchFamily="18" charset="0"/>
                <a:cs typeface="Times New Roman" pitchFamily="18" charset="0"/>
              </a:rPr>
              <a:t>facilitate the </a:t>
            </a:r>
            <a:r>
              <a:rPr lang="en-US" altLang="en-US" sz="2400" dirty="0">
                <a:solidFill>
                  <a:srgbClr val="C00000"/>
                </a:solidFill>
                <a:latin typeface="Times New Roman" pitchFamily="18" charset="0"/>
                <a:cs typeface="Times New Roman" pitchFamily="18" charset="0"/>
              </a:rPr>
              <a:t>adoption of new </a:t>
            </a:r>
            <a:r>
              <a:rPr lang="en-US" altLang="en-US" sz="2400" dirty="0" smtClean="0">
                <a:solidFill>
                  <a:srgbClr val="C00000"/>
                </a:solidFill>
                <a:latin typeface="Times New Roman" pitchFamily="18" charset="0"/>
                <a:cs typeface="Times New Roman" pitchFamily="18" charset="0"/>
              </a:rPr>
              <a:t>technologies</a:t>
            </a:r>
            <a:endParaRPr lang="en-US" sz="2400"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8082" y="0"/>
            <a:ext cx="3845918"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1066800"/>
            <a:ext cx="4160113" cy="646331"/>
          </a:xfrm>
          <a:prstGeom prst="rect">
            <a:avLst/>
          </a:prstGeom>
        </p:spPr>
        <p:txBody>
          <a:bodyPr wrap="none">
            <a:spAutoFit/>
          </a:bodyPr>
          <a:lstStyle/>
          <a:p>
            <a:r>
              <a:rPr lang="en-GB" altLang="en-US" sz="3600" dirty="0">
                <a:latin typeface="Times New Roman" pitchFamily="18" charset="0"/>
                <a:cs typeface="Times New Roman" pitchFamily="18" charset="0"/>
              </a:rPr>
              <a:t>Roles/responsibilities</a:t>
            </a:r>
            <a:endParaRPr lang="en-US" sz="3600" dirty="0"/>
          </a:p>
        </p:txBody>
      </p:sp>
    </p:spTree>
    <p:extLst>
      <p:ext uri="{BB962C8B-B14F-4D97-AF65-F5344CB8AC3E}">
        <p14:creationId xmlns="" xmlns:p14="http://schemas.microsoft.com/office/powerpoint/2010/main" val="2467705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normAutofit/>
          </a:bodyPr>
          <a:lstStyle/>
          <a:p>
            <a:pPr marL="838200" indent="-838200" eaLnBrk="1" hangingPunct="1"/>
            <a:r>
              <a:rPr lang="en-US" altLang="en-US" sz="2800" b="1" dirty="0" smtClean="0">
                <a:latin typeface="Times New Roman" pitchFamily="18" charset="0"/>
                <a:cs typeface="Times New Roman" pitchFamily="18" charset="0"/>
              </a:rPr>
              <a:t>2. The National Seed Industry Agency (NSIA)</a:t>
            </a:r>
          </a:p>
        </p:txBody>
      </p:sp>
      <p:sp>
        <p:nvSpPr>
          <p:cNvPr id="49155" name="Rectangle 3"/>
          <p:cNvSpPr>
            <a:spLocks noGrp="1" noChangeArrowheads="1"/>
          </p:cNvSpPr>
          <p:nvPr>
            <p:ph idx="1"/>
          </p:nvPr>
        </p:nvSpPr>
        <p:spPr>
          <a:xfrm>
            <a:off x="228600" y="1371600"/>
            <a:ext cx="8458200" cy="5029200"/>
          </a:xfrm>
        </p:spPr>
        <p:txBody>
          <a:bodyPr>
            <a:normAutofit/>
          </a:bodyPr>
          <a:lstStyle/>
          <a:p>
            <a:pPr algn="just" eaLnBrk="1" hangingPunct="1">
              <a:lnSpc>
                <a:spcPct val="150000"/>
              </a:lnSpc>
              <a:buFontTx/>
              <a:buNone/>
            </a:pPr>
            <a:r>
              <a:rPr lang="en-GB" altLang="en-US" sz="2400" dirty="0" smtClean="0">
                <a:solidFill>
                  <a:srgbClr val="FF0000"/>
                </a:solidFill>
                <a:latin typeface="Times New Roman" pitchFamily="18" charset="0"/>
                <a:cs typeface="Times New Roman" pitchFamily="18" charset="0"/>
              </a:rPr>
              <a:t>Roles/responsibilities</a:t>
            </a:r>
          </a:p>
          <a:p>
            <a:pPr algn="just" eaLnBrk="1" hangingPunct="1">
              <a:lnSpc>
                <a:spcPct val="150000"/>
              </a:lnSpc>
            </a:pPr>
            <a:r>
              <a:rPr lang="en-US" altLang="en-US" sz="2400" dirty="0" smtClean="0">
                <a:latin typeface="Times New Roman" pitchFamily="18" charset="0"/>
                <a:cs typeface="Times New Roman" pitchFamily="18" charset="0"/>
              </a:rPr>
              <a:t>To ensure the seed industry develops and operates efficiently</a:t>
            </a:r>
          </a:p>
          <a:p>
            <a:pPr algn="just">
              <a:lnSpc>
                <a:spcPct val="150000"/>
              </a:lnSpc>
            </a:pPr>
            <a:r>
              <a:rPr lang="en-US" altLang="en-US" sz="2400" dirty="0">
                <a:latin typeface="Times New Roman" pitchFamily="18" charset="0"/>
                <a:cs typeface="Times New Roman" pitchFamily="18" charset="0"/>
              </a:rPr>
              <a:t>To ensure </a:t>
            </a:r>
            <a:r>
              <a:rPr lang="en-US" altLang="en-US" sz="2400" dirty="0" smtClean="0">
                <a:latin typeface="Times New Roman" pitchFamily="18" charset="0"/>
                <a:cs typeface="Times New Roman" pitchFamily="18" charset="0"/>
              </a:rPr>
              <a:t>the </a:t>
            </a:r>
            <a:r>
              <a:rPr lang="en-US" altLang="en-US" sz="2400" dirty="0" smtClean="0">
                <a:solidFill>
                  <a:srgbClr val="C00000"/>
                </a:solidFill>
                <a:latin typeface="Times New Roman" pitchFamily="18" charset="0"/>
                <a:cs typeface="Times New Roman" pitchFamily="18" charset="0"/>
              </a:rPr>
              <a:t>seed producers </a:t>
            </a:r>
            <a:r>
              <a:rPr lang="en-US" altLang="en-US" sz="2400" dirty="0" smtClean="0">
                <a:latin typeface="Times New Roman" pitchFamily="18" charset="0"/>
                <a:cs typeface="Times New Roman" pitchFamily="18" charset="0"/>
              </a:rPr>
              <a:t>and the </a:t>
            </a:r>
            <a:r>
              <a:rPr lang="en-US" altLang="en-US" sz="2400" dirty="0" smtClean="0">
                <a:solidFill>
                  <a:srgbClr val="C00000"/>
                </a:solidFill>
                <a:latin typeface="Times New Roman" pitchFamily="18" charset="0"/>
                <a:cs typeface="Times New Roman" pitchFamily="18" charset="0"/>
              </a:rPr>
              <a:t>farming community</a:t>
            </a:r>
            <a:r>
              <a:rPr lang="en-US" altLang="en-US" sz="2400" dirty="0" smtClean="0">
                <a:latin typeface="Times New Roman" pitchFamily="18" charset="0"/>
                <a:cs typeface="Times New Roman" pitchFamily="18" charset="0"/>
              </a:rPr>
              <a:t>, as well as the industry using agricultural raw materials </a:t>
            </a:r>
            <a:r>
              <a:rPr lang="en-US" altLang="en-US" sz="2400" dirty="0" smtClean="0">
                <a:solidFill>
                  <a:srgbClr val="C00000"/>
                </a:solidFill>
                <a:latin typeface="Times New Roman" pitchFamily="18" charset="0"/>
                <a:cs typeface="Times New Roman" pitchFamily="18" charset="0"/>
              </a:rPr>
              <a:t>benefits from the seed industry</a:t>
            </a:r>
          </a:p>
          <a:p>
            <a:pPr algn="just">
              <a:lnSpc>
                <a:spcPct val="150000"/>
              </a:lnSpc>
            </a:pPr>
            <a:r>
              <a:rPr lang="en-US" altLang="en-US" sz="2400" dirty="0">
                <a:latin typeface="Times New Roman" pitchFamily="18" charset="0"/>
                <a:cs typeface="Times New Roman" pitchFamily="18" charset="0"/>
              </a:rPr>
              <a:t>To create </a:t>
            </a:r>
            <a:r>
              <a:rPr lang="en-US" altLang="en-US" sz="2400" dirty="0" smtClean="0">
                <a:latin typeface="Times New Roman" pitchFamily="18" charset="0"/>
                <a:cs typeface="Times New Roman" pitchFamily="18" charset="0"/>
              </a:rPr>
              <a:t>an enabling environment for </a:t>
            </a:r>
            <a:r>
              <a:rPr lang="en-US" altLang="en-US" sz="2400" dirty="0" smtClean="0">
                <a:solidFill>
                  <a:srgbClr val="C00000"/>
                </a:solidFill>
                <a:latin typeface="Times New Roman" pitchFamily="18" charset="0"/>
                <a:cs typeface="Times New Roman" pitchFamily="18" charset="0"/>
              </a:rPr>
              <a:t>capacity building in research, development and training </a:t>
            </a:r>
            <a:r>
              <a:rPr lang="en-US" altLang="en-US" sz="2400" dirty="0" smtClean="0">
                <a:latin typeface="Times New Roman" pitchFamily="18" charset="0"/>
                <a:cs typeface="Times New Roman" pitchFamily="18" charset="0"/>
              </a:rPr>
              <a:t>in the field of genetic resource conservation, crop improvement and seed technology </a:t>
            </a:r>
            <a:endParaRPr lang="en-GB" altLang="en-US" sz="2400" dirty="0" smtClean="0">
              <a:solidFill>
                <a:srgbClr val="FF0000"/>
              </a:solidFill>
              <a:latin typeface="Times New Roman" pitchFamily="18" charset="0"/>
              <a:cs typeface="Times New Roman" pitchFamily="18" charset="0"/>
            </a:endParaRPr>
          </a:p>
          <a:p>
            <a:pPr algn="just" eaLnBrk="1" hangingPunct="1">
              <a:lnSpc>
                <a:spcPct val="150000"/>
              </a:lnSpc>
              <a:buFontTx/>
              <a:buNone/>
            </a:pPr>
            <a:endParaRPr lang="en-US" alt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874681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52400" y="1066800"/>
            <a:ext cx="8610600" cy="5638800"/>
          </a:xfrm>
        </p:spPr>
        <p:txBody>
          <a:bodyPr>
            <a:noAutofit/>
          </a:bodyPr>
          <a:lstStyle/>
          <a:p>
            <a:pPr algn="just">
              <a:lnSpc>
                <a:spcPct val="150000"/>
              </a:lnSpc>
            </a:pPr>
            <a:r>
              <a:rPr lang="en-US" sz="2400" dirty="0" smtClean="0">
                <a:latin typeface="Times New Roman" pitchFamily="18" charset="0"/>
                <a:cs typeface="Times New Roman" pitchFamily="18" charset="0"/>
              </a:rPr>
              <a:t>A </a:t>
            </a:r>
            <a:r>
              <a:rPr lang="en-US" sz="2400" dirty="0" smtClean="0">
                <a:solidFill>
                  <a:srgbClr val="C00000"/>
                </a:solidFill>
                <a:latin typeface="Times New Roman" pitchFamily="18" charset="0"/>
                <a:cs typeface="Times New Roman" pitchFamily="18" charset="0"/>
              </a:rPr>
              <a:t>scheme </a:t>
            </a:r>
            <a:r>
              <a:rPr lang="en-US" sz="2400" dirty="0">
                <a:solidFill>
                  <a:srgbClr val="C00000"/>
                </a:solidFill>
                <a:latin typeface="Times New Roman" pitchFamily="18" charset="0"/>
                <a:cs typeface="Times New Roman" pitchFamily="18" charset="0"/>
              </a:rPr>
              <a:t>of activities </a:t>
            </a:r>
            <a:r>
              <a:rPr lang="en-US" sz="2400" dirty="0">
                <a:latin typeface="Times New Roman" pitchFamily="18" charset="0"/>
                <a:cs typeface="Times New Roman" pitchFamily="18" charset="0"/>
              </a:rPr>
              <a:t>planned and implemented to </a:t>
            </a:r>
            <a:r>
              <a:rPr lang="en-US" sz="2400" dirty="0" smtClean="0">
                <a:latin typeface="Times New Roman" pitchFamily="18" charset="0"/>
                <a:cs typeface="Times New Roman" pitchFamily="18" charset="0"/>
              </a:rPr>
              <a:t>secure </a:t>
            </a:r>
            <a:r>
              <a:rPr lang="en-US" sz="2400" dirty="0">
                <a:solidFill>
                  <a:srgbClr val="C00000"/>
                </a:solidFill>
                <a:latin typeface="Times New Roman" pitchFamily="18" charset="0"/>
                <a:cs typeface="Times New Roman" pitchFamily="18" charset="0"/>
              </a:rPr>
              <a:t>rapid and timely supply of good quality seeds </a:t>
            </a:r>
            <a:r>
              <a:rPr lang="en-US" sz="2400" dirty="0">
                <a:latin typeface="Times New Roman" pitchFamily="18" charset="0"/>
                <a:cs typeface="Times New Roman" pitchFamily="18" charset="0"/>
              </a:rPr>
              <a:t>in the required quantities</a:t>
            </a:r>
            <a:r>
              <a:rPr lang="en-US" sz="2400" dirty="0" smtClean="0">
                <a:latin typeface="Times New Roman" pitchFamily="18" charset="0"/>
                <a:cs typeface="Times New Roman" pitchFamily="18" charset="0"/>
              </a:rPr>
              <a:t>. </a:t>
            </a:r>
            <a:endParaRPr lang="en-US" alt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Has several </a:t>
            </a:r>
            <a:r>
              <a:rPr lang="en-US" sz="2400" dirty="0">
                <a:latin typeface="Times New Roman" pitchFamily="18" charset="0"/>
                <a:cs typeface="Times New Roman" pitchFamily="18" charset="0"/>
              </a:rPr>
              <a:t>essential components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which are strongly interrelated. </a:t>
            </a:r>
            <a:endParaRPr lang="en-US" sz="2400" dirty="0" smtClean="0">
              <a:latin typeface="Times New Roman" pitchFamily="18" charset="0"/>
              <a:cs typeface="Times New Roman" pitchFamily="18" charset="0"/>
            </a:endParaRPr>
          </a:p>
          <a:p>
            <a:pPr lvl="1" algn="just">
              <a:lnSpc>
                <a:spcPct val="150000"/>
              </a:lnSpc>
            </a:pPr>
            <a:r>
              <a:rPr lang="en-US" sz="2400" dirty="0" smtClean="0">
                <a:latin typeface="Times New Roman" pitchFamily="18" charset="0"/>
                <a:cs typeface="Times New Roman" pitchFamily="18" charset="0"/>
              </a:rPr>
              <a:t>Breeding</a:t>
            </a:r>
            <a:endParaRPr lang="en-US" sz="2400" dirty="0">
              <a:latin typeface="Times New Roman" pitchFamily="18" charset="0"/>
              <a:cs typeface="Times New Roman" pitchFamily="18" charset="0"/>
            </a:endParaRPr>
          </a:p>
          <a:p>
            <a:pPr lvl="1" algn="just">
              <a:lnSpc>
                <a:spcPct val="150000"/>
              </a:lnSpc>
            </a:pPr>
            <a:r>
              <a:rPr lang="en-US" sz="2400" dirty="0" smtClean="0">
                <a:latin typeface="Times New Roman" pitchFamily="18" charset="0"/>
                <a:cs typeface="Times New Roman" pitchFamily="18" charset="0"/>
              </a:rPr>
              <a:t>Variety evaluation and release</a:t>
            </a:r>
          </a:p>
          <a:p>
            <a:pPr lvl="1" algn="just">
              <a:lnSpc>
                <a:spcPct val="150000"/>
              </a:lnSpc>
            </a:pPr>
            <a:r>
              <a:rPr lang="en-US" sz="2400" dirty="0" smtClean="0">
                <a:latin typeface="Times New Roman" pitchFamily="18" charset="0"/>
                <a:cs typeface="Times New Roman" pitchFamily="18" charset="0"/>
              </a:rPr>
              <a:t>Multiplication </a:t>
            </a:r>
          </a:p>
          <a:p>
            <a:pPr lvl="1" algn="just">
              <a:lnSpc>
                <a:spcPct val="150000"/>
              </a:lnSpc>
            </a:pPr>
            <a:r>
              <a:rPr lang="en-US" sz="2400" dirty="0" smtClean="0">
                <a:latin typeface="Times New Roman" pitchFamily="18" charset="0"/>
                <a:cs typeface="Times New Roman" pitchFamily="18" charset="0"/>
              </a:rPr>
              <a:t>Processing and storage </a:t>
            </a:r>
          </a:p>
          <a:p>
            <a:pPr lvl="1" algn="just">
              <a:lnSpc>
                <a:spcPct val="150000"/>
              </a:lnSpc>
            </a:pPr>
            <a:r>
              <a:rPr lang="en-US" sz="2400" dirty="0" smtClean="0">
                <a:latin typeface="Times New Roman" pitchFamily="18" charset="0"/>
                <a:cs typeface="Times New Roman" pitchFamily="18" charset="0"/>
              </a:rPr>
              <a:t>Quality control</a:t>
            </a:r>
          </a:p>
          <a:p>
            <a:pPr lvl="1" algn="just">
              <a:lnSpc>
                <a:spcPct val="150000"/>
              </a:lnSpc>
            </a:pPr>
            <a:r>
              <a:rPr lang="en-US" sz="2400" dirty="0" smtClean="0">
                <a:latin typeface="Times New Roman" pitchFamily="18" charset="0"/>
                <a:cs typeface="Times New Roman" pitchFamily="18" charset="0"/>
              </a:rPr>
              <a:t>Marketing and </a:t>
            </a:r>
            <a:r>
              <a:rPr lang="en-US" sz="2400" dirty="0">
                <a:latin typeface="Times New Roman" pitchFamily="18" charset="0"/>
                <a:cs typeface="Times New Roman" pitchFamily="18" charset="0"/>
              </a:rPr>
              <a:t>distribution</a:t>
            </a:r>
            <a:r>
              <a:rPr lang="en-GB" altLang="en-US" sz="2400" dirty="0" smtClean="0">
                <a:latin typeface="Times New Roman" pitchFamily="18" charset="0"/>
                <a:cs typeface="Times New Roman" pitchFamily="18" charset="0"/>
              </a:rPr>
              <a:t> </a:t>
            </a:r>
            <a:endParaRPr lang="en-US" altLang="en-US" sz="2400" dirty="0" smtClean="0">
              <a:latin typeface="Times New Roman" pitchFamily="18" charset="0"/>
              <a:cs typeface="Times New Roman" pitchFamily="18" charset="0"/>
            </a:endParaRPr>
          </a:p>
        </p:txBody>
      </p:sp>
      <p:sp>
        <p:nvSpPr>
          <p:cNvPr id="2" name="Title 1"/>
          <p:cNvSpPr>
            <a:spLocks noGrp="1"/>
          </p:cNvSpPr>
          <p:nvPr>
            <p:ph type="title"/>
          </p:nvPr>
        </p:nvSpPr>
        <p:spPr>
          <a:xfrm>
            <a:off x="304800" y="152400"/>
            <a:ext cx="5715000" cy="838200"/>
          </a:xfrm>
          <a:noFill/>
        </p:spPr>
        <p:txBody>
          <a:bodyPr>
            <a:normAutofit/>
          </a:bodyPr>
          <a:lstStyle/>
          <a:p>
            <a:r>
              <a:rPr lang="en-US" sz="3600" dirty="0" smtClean="0">
                <a:latin typeface="Times New Roman" pitchFamily="18" charset="0"/>
                <a:cs typeface="Times New Roman" pitchFamily="18" charset="0"/>
              </a:rPr>
              <a:t>Seed program </a:t>
            </a:r>
            <a:endParaRPr lang="en-US" sz="36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2895600"/>
            <a:ext cx="397852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96122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381000"/>
            <a:ext cx="6934200" cy="1143000"/>
          </a:xfrm>
          <a:noFill/>
        </p:spPr>
        <p:txBody>
          <a:bodyPr>
            <a:normAutofit/>
          </a:bodyPr>
          <a:lstStyle/>
          <a:p>
            <a:pPr eaLnBrk="1" hangingPunct="1"/>
            <a:r>
              <a:rPr lang="en-US" altLang="en-US" sz="2800" b="1" dirty="0" smtClean="0">
                <a:latin typeface="Times New Roman" pitchFamily="18" charset="0"/>
                <a:cs typeface="Times New Roman" pitchFamily="18" charset="0"/>
              </a:rPr>
              <a:t>3. Bio-Diversity Institute (BDI)</a:t>
            </a:r>
            <a:r>
              <a:rPr lang="en-US" altLang="en-US" sz="2800" dirty="0" smtClean="0">
                <a:latin typeface="Times New Roman" pitchFamily="18" charset="0"/>
                <a:cs typeface="Times New Roman" pitchFamily="18" charset="0"/>
              </a:rPr>
              <a:t> </a:t>
            </a:r>
          </a:p>
        </p:txBody>
      </p:sp>
      <p:sp>
        <p:nvSpPr>
          <p:cNvPr id="50179" name="Rectangle 3"/>
          <p:cNvSpPr>
            <a:spLocks noGrp="1" noChangeArrowheads="1"/>
          </p:cNvSpPr>
          <p:nvPr>
            <p:ph idx="1"/>
          </p:nvPr>
        </p:nvSpPr>
        <p:spPr>
          <a:xfrm>
            <a:off x="152401" y="1524000"/>
            <a:ext cx="6553200" cy="4267200"/>
          </a:xfrm>
        </p:spPr>
        <p:txBody>
          <a:bodyPr>
            <a:normAutofit/>
          </a:bodyPr>
          <a:lstStyle/>
          <a:p>
            <a:pPr algn="just" eaLnBrk="1" hangingPunct="1">
              <a:lnSpc>
                <a:spcPct val="150000"/>
              </a:lnSpc>
              <a:buFontTx/>
              <a:buNone/>
            </a:pPr>
            <a:r>
              <a:rPr lang="en-GB" altLang="en-US" sz="2400" dirty="0" smtClean="0">
                <a:solidFill>
                  <a:srgbClr val="FF0000"/>
                </a:solidFill>
                <a:latin typeface="Times New Roman" pitchFamily="18" charset="0"/>
                <a:cs typeface="Times New Roman" pitchFamily="18" charset="0"/>
              </a:rPr>
              <a:t>Roles/responsibilities</a:t>
            </a:r>
          </a:p>
          <a:p>
            <a:pPr algn="just" eaLnBrk="1" hangingPunct="1">
              <a:lnSpc>
                <a:spcPct val="150000"/>
              </a:lnSpc>
            </a:pPr>
            <a:r>
              <a:rPr lang="en-US" altLang="en-US" sz="2400" dirty="0" smtClean="0">
                <a:latin typeface="Times New Roman" pitchFamily="18" charset="0"/>
                <a:cs typeface="Times New Roman" pitchFamily="18" charset="0"/>
              </a:rPr>
              <a:t>To </a:t>
            </a:r>
            <a:r>
              <a:rPr lang="en-US" altLang="en-US" sz="2400" dirty="0" smtClean="0">
                <a:solidFill>
                  <a:srgbClr val="C00000"/>
                </a:solidFill>
                <a:latin typeface="Times New Roman" pitchFamily="18" charset="0"/>
                <a:cs typeface="Times New Roman" pitchFamily="18" charset="0"/>
              </a:rPr>
              <a:t>collect, characterize, conserve, document and utilize </a:t>
            </a:r>
            <a:r>
              <a:rPr lang="en-US" altLang="en-US" sz="2400" dirty="0" smtClean="0">
                <a:latin typeface="Times New Roman" pitchFamily="18" charset="0"/>
                <a:cs typeface="Times New Roman" pitchFamily="18" charset="0"/>
              </a:rPr>
              <a:t>the </a:t>
            </a:r>
            <a:r>
              <a:rPr lang="en-US" altLang="en-US" sz="2400" dirty="0" err="1" smtClean="0">
                <a:latin typeface="Times New Roman" pitchFamily="18" charset="0"/>
                <a:cs typeface="Times New Roman" pitchFamily="18" charset="0"/>
              </a:rPr>
              <a:t>germplasm</a:t>
            </a:r>
            <a:r>
              <a:rPr lang="en-US" altLang="en-US" sz="2400" dirty="0" smtClean="0">
                <a:latin typeface="Times New Roman" pitchFamily="18" charset="0"/>
                <a:cs typeface="Times New Roman" pitchFamily="18" charset="0"/>
              </a:rPr>
              <a:t> resources </a:t>
            </a:r>
          </a:p>
          <a:p>
            <a:pPr algn="just" eaLnBrk="1" hangingPunct="1">
              <a:lnSpc>
                <a:spcPct val="150000"/>
              </a:lnSpc>
            </a:pPr>
            <a:r>
              <a:rPr lang="en-GB" altLang="en-US" sz="2400" dirty="0" smtClean="0">
                <a:solidFill>
                  <a:srgbClr val="C00000"/>
                </a:solidFill>
                <a:latin typeface="Times New Roman" pitchFamily="18" charset="0"/>
                <a:cs typeface="Times New Roman" pitchFamily="18" charset="0"/>
              </a:rPr>
              <a:t>Provide and make available </a:t>
            </a:r>
            <a:r>
              <a:rPr lang="en-US" altLang="en-US" sz="2400" dirty="0" smtClean="0">
                <a:solidFill>
                  <a:srgbClr val="C00000"/>
                </a:solidFill>
                <a:latin typeface="Times New Roman" pitchFamily="18" charset="0"/>
                <a:cs typeface="Times New Roman" pitchFamily="18" charset="0"/>
              </a:rPr>
              <a:t>genetic materials </a:t>
            </a:r>
            <a:r>
              <a:rPr lang="en-US" altLang="en-US" sz="2400" dirty="0" smtClean="0">
                <a:latin typeface="Times New Roman" pitchFamily="18" charset="0"/>
                <a:cs typeface="Times New Roman" pitchFamily="18" charset="0"/>
              </a:rPr>
              <a:t>for breeders to develop improved varieties for cultivation </a:t>
            </a:r>
          </a:p>
        </p:txBody>
      </p:sp>
      <p:pic>
        <p:nvPicPr>
          <p:cNvPr id="1026" name="Picture 2" descr="ተዛማጅ ምስል"/>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9400" y="160338"/>
            <a:ext cx="2438400" cy="24935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4" descr="የethiopian biodiversity institute ምስል ውጤት"/>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የethiopian biodiversity institute ምስል ውጤት"/>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የethiopian biodiversity institute ምስል ውጤት"/>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7273817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242119"/>
            <a:ext cx="4267200" cy="1143000"/>
          </a:xfrm>
          <a:noFill/>
        </p:spPr>
        <p:txBody>
          <a:bodyPr>
            <a:normAutofit/>
          </a:bodyPr>
          <a:lstStyle/>
          <a:p>
            <a:pPr marL="838200" indent="-838200" eaLnBrk="1" hangingPunct="1"/>
            <a:r>
              <a:rPr lang="en-US" altLang="en-US" sz="2800" b="1" dirty="0" smtClean="0">
                <a:latin typeface="Times New Roman" pitchFamily="18" charset="0"/>
                <a:cs typeface="Times New Roman" pitchFamily="18" charset="0"/>
              </a:rPr>
              <a:t>4. Research Institutes</a:t>
            </a:r>
          </a:p>
        </p:txBody>
      </p:sp>
      <p:sp>
        <p:nvSpPr>
          <p:cNvPr id="51203" name="Rectangle 3"/>
          <p:cNvSpPr>
            <a:spLocks noGrp="1" noChangeArrowheads="1"/>
          </p:cNvSpPr>
          <p:nvPr>
            <p:ph idx="1"/>
          </p:nvPr>
        </p:nvSpPr>
        <p:spPr>
          <a:xfrm>
            <a:off x="228600" y="2514601"/>
            <a:ext cx="8458200" cy="4343399"/>
          </a:xfrm>
        </p:spPr>
        <p:txBody>
          <a:bodyPr>
            <a:normAutofit/>
          </a:bodyPr>
          <a:lstStyle/>
          <a:p>
            <a:pPr marL="514350" indent="-514350" algn="just" eaLnBrk="1" hangingPunct="1">
              <a:lnSpc>
                <a:spcPct val="150000"/>
              </a:lnSpc>
              <a:buAutoNum type="arabicPeriod"/>
            </a:pPr>
            <a:r>
              <a:rPr lang="en-US" altLang="en-US" sz="2400" dirty="0" smtClean="0">
                <a:solidFill>
                  <a:srgbClr val="C00000"/>
                </a:solidFill>
                <a:latin typeface="Times New Roman" pitchFamily="18" charset="0"/>
                <a:cs typeface="Times New Roman" pitchFamily="18" charset="0"/>
              </a:rPr>
              <a:t>Ethiopian Institute of Agricultural Research (EIAR)</a:t>
            </a:r>
          </a:p>
          <a:p>
            <a:pPr algn="just">
              <a:lnSpc>
                <a:spcPct val="150000"/>
              </a:lnSpc>
            </a:pPr>
            <a:r>
              <a:rPr lang="en-US" altLang="en-US" sz="2400" dirty="0" smtClean="0">
                <a:latin typeface="Times New Roman" pitchFamily="18" charset="0"/>
                <a:cs typeface="Times New Roman" pitchFamily="18" charset="0"/>
              </a:rPr>
              <a:t>A federal agricultural research organization having responsibility of conducting agricultural research (</a:t>
            </a:r>
            <a:r>
              <a:rPr lang="en-US" altLang="en-US" sz="2400" dirty="0" smtClean="0">
                <a:solidFill>
                  <a:srgbClr val="0070C0"/>
                </a:solidFill>
                <a:latin typeface="Times New Roman" pitchFamily="18" charset="0"/>
                <a:cs typeface="Times New Roman" pitchFamily="18" charset="0"/>
              </a:rPr>
              <a:t>adaptation and generation</a:t>
            </a:r>
            <a:r>
              <a:rPr lang="en-US" altLang="en-US" sz="2400" dirty="0" smtClean="0">
                <a:latin typeface="Times New Roman" pitchFamily="18" charset="0"/>
                <a:cs typeface="Times New Roman" pitchFamily="18" charset="0"/>
              </a:rPr>
              <a:t>) </a:t>
            </a:r>
          </a:p>
          <a:p>
            <a:pPr algn="just">
              <a:lnSpc>
                <a:spcPct val="150000"/>
              </a:lnSpc>
            </a:pPr>
            <a:r>
              <a:rPr lang="en-US" altLang="en-US" sz="2400" dirty="0" smtClean="0">
                <a:solidFill>
                  <a:srgbClr val="C00000"/>
                </a:solidFill>
                <a:latin typeface="Times New Roman" pitchFamily="18" charset="0"/>
                <a:cs typeface="Times New Roman" pitchFamily="18" charset="0"/>
              </a:rPr>
              <a:t>Pre scaling up </a:t>
            </a:r>
            <a:r>
              <a:rPr lang="en-US" altLang="en-US" sz="2400" dirty="0" smtClean="0">
                <a:latin typeface="Times New Roman" pitchFamily="18" charset="0"/>
                <a:cs typeface="Times New Roman" pitchFamily="18" charset="0"/>
              </a:rPr>
              <a:t>of agricultural technologies</a:t>
            </a:r>
          </a:p>
          <a:p>
            <a:pPr algn="just">
              <a:lnSpc>
                <a:spcPct val="150000"/>
              </a:lnSpc>
            </a:pPr>
            <a:r>
              <a:rPr lang="en-US" altLang="en-US" sz="2400" dirty="0" smtClean="0">
                <a:latin typeface="Times New Roman" pitchFamily="18" charset="0"/>
                <a:cs typeface="Times New Roman" pitchFamily="18" charset="0"/>
              </a:rPr>
              <a:t>Providing </a:t>
            </a:r>
            <a:r>
              <a:rPr lang="en-US" altLang="en-US" sz="2400" dirty="0" smtClean="0">
                <a:solidFill>
                  <a:srgbClr val="0070C0"/>
                </a:solidFill>
                <a:latin typeface="Times New Roman" pitchFamily="18" charset="0"/>
                <a:cs typeface="Times New Roman" pitchFamily="18" charset="0"/>
              </a:rPr>
              <a:t>technical skill development  </a:t>
            </a:r>
            <a:r>
              <a:rPr lang="en-US" altLang="en-US" sz="2400" dirty="0" smtClean="0">
                <a:latin typeface="Times New Roman" pitchFamily="18" charset="0"/>
                <a:cs typeface="Times New Roman" pitchFamily="18" charset="0"/>
              </a:rPr>
              <a:t>on the use of agricultural technologies  </a:t>
            </a:r>
          </a:p>
          <a:p>
            <a:pPr marL="0" indent="0" algn="just">
              <a:lnSpc>
                <a:spcPct val="150000"/>
              </a:lnSpc>
              <a:buNone/>
            </a:pPr>
            <a:endParaRPr lang="en-US" altLang="en-US" sz="2400" dirty="0">
              <a:solidFill>
                <a:srgbClr val="C00000"/>
              </a:solidFill>
              <a:latin typeface="Times New Roman" pitchFamily="18" charset="0"/>
              <a:cs typeface="Times New Roman" pitchFamily="18" charset="0"/>
            </a:endParaRPr>
          </a:p>
          <a:p>
            <a:pPr marL="0" indent="0" algn="just" eaLnBrk="1" hangingPunct="1">
              <a:lnSpc>
                <a:spcPct val="150000"/>
              </a:lnSpc>
              <a:buNone/>
            </a:pPr>
            <a:endParaRPr lang="en-US" altLang="en-US" sz="2400" dirty="0" smtClean="0">
              <a:solidFill>
                <a:srgbClr val="C0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28170" y="152401"/>
            <a:ext cx="491583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5659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900545"/>
          </a:xfrm>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60375" y="762000"/>
            <a:ext cx="8229600" cy="4525963"/>
          </a:xfrm>
        </p:spPr>
        <p:txBody>
          <a:bodyPr>
            <a:normAutofit/>
          </a:bodyPr>
          <a:lstStyle/>
          <a:p>
            <a:pPr marL="0" indent="0">
              <a:buNone/>
            </a:pPr>
            <a:r>
              <a:rPr lang="en-US" altLang="en-US" sz="2400" dirty="0" smtClean="0">
                <a:solidFill>
                  <a:srgbClr val="C00000"/>
                </a:solidFill>
                <a:latin typeface="Times New Roman" pitchFamily="18" charset="0"/>
                <a:cs typeface="Times New Roman" pitchFamily="18" charset="0"/>
              </a:rPr>
              <a:t>2. Regional </a:t>
            </a:r>
            <a:r>
              <a:rPr lang="en-US" altLang="en-US" sz="2400" dirty="0">
                <a:solidFill>
                  <a:srgbClr val="C00000"/>
                </a:solidFill>
                <a:latin typeface="Times New Roman" pitchFamily="18" charset="0"/>
                <a:cs typeface="Times New Roman" pitchFamily="18" charset="0"/>
              </a:rPr>
              <a:t>Research Institutes and Agricultural </a:t>
            </a:r>
            <a:r>
              <a:rPr lang="en-US" altLang="en-US" sz="2400" dirty="0" smtClean="0">
                <a:solidFill>
                  <a:srgbClr val="C00000"/>
                </a:solidFill>
                <a:latin typeface="Times New Roman" pitchFamily="18" charset="0"/>
                <a:cs typeface="Times New Roman" pitchFamily="18" charset="0"/>
              </a:rPr>
              <a:t>Universities</a:t>
            </a:r>
          </a:p>
          <a:p>
            <a:pPr lvl="1"/>
            <a:r>
              <a:rPr lang="en-US" dirty="0" smtClean="0">
                <a:latin typeface="Times New Roman" pitchFamily="18" charset="0"/>
                <a:cs typeface="Times New Roman" pitchFamily="18" charset="0"/>
              </a:rPr>
              <a:t>To develop </a:t>
            </a:r>
            <a:r>
              <a:rPr lang="en-US" dirty="0">
                <a:latin typeface="Times New Roman" pitchFamily="18" charset="0"/>
                <a:cs typeface="Times New Roman" pitchFamily="18" charset="0"/>
              </a:rPr>
              <a:t>varieties suitable for their regions</a:t>
            </a:r>
            <a:endParaRPr lang="en-GB" altLang="en-US" dirty="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AutoShape 2" descr="የamhara regional   Research institutes ምስል ውጤት"/>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5575" y="1785072"/>
            <a:ext cx="3363260" cy="2586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87659" y="1752600"/>
            <a:ext cx="2380263" cy="2477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133600" y="4343400"/>
            <a:ext cx="45720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5431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81000" y="990600"/>
            <a:ext cx="8458200" cy="5181600"/>
          </a:xfrm>
        </p:spPr>
        <p:txBody>
          <a:bodyPr>
            <a:normAutofit fontScale="92500"/>
          </a:bodyPr>
          <a:lstStyle/>
          <a:p>
            <a:pPr algn="just" eaLnBrk="1" hangingPunct="1">
              <a:lnSpc>
                <a:spcPct val="150000"/>
              </a:lnSpc>
              <a:buFontTx/>
              <a:buNone/>
            </a:pPr>
            <a:r>
              <a:rPr lang="en-GB" altLang="en-US" sz="2800" dirty="0" smtClean="0">
                <a:solidFill>
                  <a:srgbClr val="FF0000"/>
                </a:solidFill>
                <a:latin typeface="Times New Roman" pitchFamily="18" charset="0"/>
                <a:cs typeface="Times New Roman" pitchFamily="18" charset="0"/>
              </a:rPr>
              <a:t>Roles/responsibilities</a:t>
            </a:r>
          </a:p>
          <a:p>
            <a:pPr algn="just" eaLnBrk="1" hangingPunct="1">
              <a:lnSpc>
                <a:spcPct val="150000"/>
              </a:lnSpc>
            </a:pPr>
            <a:r>
              <a:rPr lang="en-US" altLang="en-US" sz="2800" dirty="0" smtClean="0">
                <a:latin typeface="Times New Roman" pitchFamily="18" charset="0"/>
                <a:cs typeface="Times New Roman" pitchFamily="18" charset="0"/>
              </a:rPr>
              <a:t>Guiding, coordinating and promoting </a:t>
            </a:r>
            <a:r>
              <a:rPr lang="en-US" altLang="en-US" sz="2800" dirty="0" smtClean="0">
                <a:solidFill>
                  <a:srgbClr val="C00000"/>
                </a:solidFill>
                <a:latin typeface="Times New Roman" pitchFamily="18" charset="0"/>
                <a:cs typeface="Times New Roman" pitchFamily="18" charset="0"/>
              </a:rPr>
              <a:t>agricultural research</a:t>
            </a:r>
          </a:p>
          <a:p>
            <a:pPr algn="just" eaLnBrk="1" hangingPunct="1">
              <a:lnSpc>
                <a:spcPct val="150000"/>
              </a:lnSpc>
            </a:pPr>
            <a:r>
              <a:rPr lang="en-US" altLang="en-US" sz="2800" dirty="0" smtClean="0">
                <a:solidFill>
                  <a:srgbClr val="C00000"/>
                </a:solidFill>
                <a:latin typeface="Times New Roman" pitchFamily="18" charset="0"/>
                <a:cs typeface="Times New Roman" pitchFamily="18" charset="0"/>
              </a:rPr>
              <a:t>Introduction and release </a:t>
            </a:r>
            <a:r>
              <a:rPr lang="en-US" altLang="en-US" sz="2800" dirty="0" smtClean="0">
                <a:latin typeface="Times New Roman" pitchFamily="18" charset="0"/>
                <a:cs typeface="Times New Roman" pitchFamily="18" charset="0"/>
              </a:rPr>
              <a:t>of new varieties </a:t>
            </a:r>
          </a:p>
          <a:p>
            <a:pPr algn="just" eaLnBrk="1" hangingPunct="1">
              <a:lnSpc>
                <a:spcPct val="150000"/>
              </a:lnSpc>
            </a:pPr>
            <a:r>
              <a:rPr lang="en-US" altLang="en-US" sz="2800" dirty="0" smtClean="0">
                <a:latin typeface="Times New Roman" pitchFamily="18" charset="0"/>
                <a:cs typeface="Times New Roman" pitchFamily="18" charset="0"/>
              </a:rPr>
              <a:t>Strengthen </a:t>
            </a:r>
            <a:r>
              <a:rPr lang="en-US" altLang="en-US" sz="2800" dirty="0" smtClean="0">
                <a:solidFill>
                  <a:srgbClr val="C00000"/>
                </a:solidFill>
                <a:latin typeface="Times New Roman" pitchFamily="18" charset="0"/>
                <a:cs typeface="Times New Roman" pitchFamily="18" charset="0"/>
              </a:rPr>
              <a:t>research</a:t>
            </a:r>
            <a:r>
              <a:rPr lang="en-US" altLang="en-US" sz="2800" dirty="0" smtClean="0">
                <a:latin typeface="Times New Roman" pitchFamily="18" charset="0"/>
                <a:cs typeface="Times New Roman" pitchFamily="18" charset="0"/>
              </a:rPr>
              <a:t> in plant breeding and allied subjects </a:t>
            </a:r>
          </a:p>
          <a:p>
            <a:pPr algn="just" eaLnBrk="1" hangingPunct="1">
              <a:lnSpc>
                <a:spcPct val="150000"/>
              </a:lnSpc>
            </a:pPr>
            <a:r>
              <a:rPr lang="en-US" altLang="en-US" sz="2800" dirty="0" smtClean="0">
                <a:solidFill>
                  <a:srgbClr val="C00000"/>
                </a:solidFill>
                <a:latin typeface="Times New Roman" pitchFamily="18" charset="0"/>
                <a:cs typeface="Times New Roman" pitchFamily="18" charset="0"/>
              </a:rPr>
              <a:t>Produce, maintain and multiply</a:t>
            </a:r>
            <a:r>
              <a:rPr lang="en-US" altLang="en-US" sz="2800" dirty="0" smtClean="0">
                <a:latin typeface="Times New Roman" pitchFamily="18" charset="0"/>
                <a:cs typeface="Times New Roman" pitchFamily="18" charset="0"/>
              </a:rPr>
              <a:t> breeder’s and foundation/basic seeds</a:t>
            </a:r>
          </a:p>
          <a:p>
            <a:pPr algn="just" eaLnBrk="1" hangingPunct="1">
              <a:lnSpc>
                <a:spcPct val="150000"/>
              </a:lnSpc>
            </a:pPr>
            <a:r>
              <a:rPr lang="en-US" altLang="en-US" sz="2800" dirty="0" smtClean="0">
                <a:latin typeface="Times New Roman" pitchFamily="18" charset="0"/>
                <a:cs typeface="Times New Roman" pitchFamily="18" charset="0"/>
              </a:rPr>
              <a:t>Arrange and provide </a:t>
            </a:r>
            <a:r>
              <a:rPr lang="en-US" altLang="en-US" sz="2800" dirty="0" smtClean="0">
                <a:solidFill>
                  <a:srgbClr val="C00000"/>
                </a:solidFill>
                <a:latin typeface="Times New Roman" pitchFamily="18" charset="0"/>
                <a:cs typeface="Times New Roman" pitchFamily="18" charset="0"/>
              </a:rPr>
              <a:t>training</a:t>
            </a:r>
            <a:r>
              <a:rPr lang="en-US" altLang="en-US" sz="2800" dirty="0" smtClean="0">
                <a:latin typeface="Times New Roman" pitchFamily="18" charset="0"/>
                <a:cs typeface="Times New Roman" pitchFamily="18" charset="0"/>
              </a:rPr>
              <a:t> on seed technology </a:t>
            </a:r>
          </a:p>
          <a:p>
            <a:pPr algn="just" eaLnBrk="1" hangingPunct="1">
              <a:lnSpc>
                <a:spcPct val="150000"/>
              </a:lnSpc>
              <a:buFontTx/>
              <a:buNone/>
            </a:pPr>
            <a:endParaRPr lang="en-GB" altLang="en-US" sz="2800" dirty="0" smtClean="0">
              <a:solidFill>
                <a:srgbClr val="FF0000"/>
              </a:solidFill>
              <a:latin typeface="Times New Roman" pitchFamily="18" charset="0"/>
              <a:cs typeface="Times New Roman" pitchFamily="18" charset="0"/>
            </a:endParaRPr>
          </a:p>
          <a:p>
            <a:pPr eaLnBrk="1" hangingPunct="1">
              <a:lnSpc>
                <a:spcPct val="150000"/>
              </a:lnSpc>
            </a:pPr>
            <a:endParaRPr lang="en-US" altLang="en-US" sz="2800" dirty="0" smtClean="0">
              <a:latin typeface="Times New Roman" pitchFamily="18" charset="0"/>
              <a:cs typeface="Times New Roman" pitchFamily="18" charset="0"/>
            </a:endParaRPr>
          </a:p>
        </p:txBody>
      </p:sp>
      <p:sp>
        <p:nvSpPr>
          <p:cNvPr id="2" name="Rectangle 1"/>
          <p:cNvSpPr/>
          <p:nvPr/>
        </p:nvSpPr>
        <p:spPr>
          <a:xfrm>
            <a:off x="2209800" y="266130"/>
            <a:ext cx="2133600" cy="584775"/>
          </a:xfrm>
          <a:prstGeom prst="rect">
            <a:avLst/>
          </a:prstGeom>
        </p:spPr>
        <p:txBody>
          <a:bodyPr wrap="square">
            <a:spAutoFit/>
          </a:bodyPr>
          <a:lstStyle/>
          <a:p>
            <a:r>
              <a:rPr lang="en-US" altLang="en-US" sz="3200" dirty="0" err="1" smtClean="0">
                <a:latin typeface="Times New Roman" pitchFamily="18" charset="0"/>
                <a:cs typeface="Times New Roman" pitchFamily="18" charset="0"/>
              </a:rPr>
              <a:t>Cont</a:t>
            </a:r>
            <a:r>
              <a:rPr lang="en-US" altLang="en-US" sz="3200" dirty="0" smtClean="0">
                <a:latin typeface="Times New Roman" pitchFamily="18" charset="0"/>
                <a:cs typeface="Times New Roman" pitchFamily="18" charset="0"/>
              </a:rPr>
              <a:t>…</a:t>
            </a:r>
            <a:endParaRPr lang="en-US" sz="3200" dirty="0"/>
          </a:p>
        </p:txBody>
      </p:sp>
    </p:spTree>
    <p:extLst>
      <p:ext uri="{BB962C8B-B14F-4D97-AF65-F5344CB8AC3E}">
        <p14:creationId xmlns="" xmlns:p14="http://schemas.microsoft.com/office/powerpoint/2010/main" val="33060131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609600"/>
            <a:ext cx="5791200" cy="1143000"/>
          </a:xfrm>
          <a:noFill/>
        </p:spPr>
        <p:txBody>
          <a:bodyPr>
            <a:normAutofit/>
          </a:bodyPr>
          <a:lstStyle/>
          <a:p>
            <a:pPr marL="838200" indent="-838200" eaLnBrk="1" hangingPunct="1"/>
            <a:r>
              <a:rPr lang="en-US" altLang="en-US" sz="2800" b="1" dirty="0" smtClean="0">
                <a:latin typeface="Times New Roman" pitchFamily="18" charset="0"/>
                <a:cs typeface="Times New Roman" pitchFamily="18" charset="0"/>
              </a:rPr>
              <a:t>5. Ethiopian Seed Enterprise (ESE)</a:t>
            </a:r>
          </a:p>
        </p:txBody>
      </p:sp>
      <p:sp>
        <p:nvSpPr>
          <p:cNvPr id="53251" name="Rectangle 3"/>
          <p:cNvSpPr>
            <a:spLocks noGrp="1" noChangeArrowheads="1"/>
          </p:cNvSpPr>
          <p:nvPr>
            <p:ph idx="1"/>
          </p:nvPr>
        </p:nvSpPr>
        <p:spPr>
          <a:xfrm>
            <a:off x="228600" y="1752600"/>
            <a:ext cx="6096000" cy="4495800"/>
          </a:xfrm>
        </p:spPr>
        <p:txBody>
          <a:bodyPr>
            <a:normAutofit/>
          </a:bodyPr>
          <a:lstStyle/>
          <a:p>
            <a:pPr algn="just">
              <a:lnSpc>
                <a:spcPct val="150000"/>
              </a:lnSpc>
            </a:pPr>
            <a:r>
              <a:rPr lang="en-US" sz="2400" dirty="0">
                <a:latin typeface="Times New Roman" pitchFamily="18" charset="0"/>
                <a:cs typeface="Times New Roman" pitchFamily="18" charset="0"/>
              </a:rPr>
              <a:t>The ESE is the </a:t>
            </a:r>
            <a:r>
              <a:rPr lang="en-US" sz="2400" dirty="0">
                <a:solidFill>
                  <a:srgbClr val="C00000"/>
                </a:solidFill>
                <a:latin typeface="Times New Roman" pitchFamily="18" charset="0"/>
                <a:cs typeface="Times New Roman" pitchFamily="18" charset="0"/>
              </a:rPr>
              <a:t>major seed producer </a:t>
            </a:r>
            <a:r>
              <a:rPr lang="en-US" sz="2400" dirty="0">
                <a:latin typeface="Times New Roman" pitchFamily="18" charset="0"/>
                <a:cs typeface="Times New Roman" pitchFamily="18" charset="0"/>
              </a:rPr>
              <a:t>in the formal seed system</a:t>
            </a:r>
            <a:endParaRPr lang="en-GB" altLang="en-US" sz="2400" dirty="0" smtClean="0">
              <a:solidFill>
                <a:srgbClr val="FF0000"/>
              </a:solidFill>
              <a:latin typeface="Times New Roman" pitchFamily="18" charset="0"/>
              <a:cs typeface="Times New Roman" pitchFamily="18" charset="0"/>
            </a:endParaRPr>
          </a:p>
          <a:p>
            <a:pPr algn="just" eaLnBrk="1" hangingPunct="1">
              <a:lnSpc>
                <a:spcPct val="150000"/>
              </a:lnSpc>
              <a:buFontTx/>
              <a:buNone/>
            </a:pPr>
            <a:r>
              <a:rPr lang="en-GB" altLang="en-US" sz="2400" dirty="0" smtClean="0">
                <a:solidFill>
                  <a:srgbClr val="FF0000"/>
                </a:solidFill>
                <a:latin typeface="Times New Roman" pitchFamily="18" charset="0"/>
                <a:cs typeface="Times New Roman" pitchFamily="18" charset="0"/>
              </a:rPr>
              <a:t>Roles/responsibilities</a:t>
            </a:r>
            <a:endParaRPr lang="en-US" altLang="en-US" sz="2400" dirty="0" smtClean="0">
              <a:latin typeface="Times New Roman" pitchFamily="18" charset="0"/>
              <a:cs typeface="Times New Roman" pitchFamily="18" charset="0"/>
            </a:endParaRPr>
          </a:p>
          <a:p>
            <a:pPr algn="just" eaLnBrk="1" hangingPunct="1">
              <a:lnSpc>
                <a:spcPct val="150000"/>
              </a:lnSpc>
            </a:pPr>
            <a:r>
              <a:rPr lang="en-US" altLang="en-US" sz="2400" dirty="0" smtClean="0">
                <a:latin typeface="Times New Roman" pitchFamily="18" charset="0"/>
                <a:cs typeface="Times New Roman" pitchFamily="18" charset="0"/>
              </a:rPr>
              <a:t>Organize </a:t>
            </a:r>
            <a:r>
              <a:rPr lang="en-US" altLang="en-US" sz="2400" dirty="0" smtClean="0">
                <a:solidFill>
                  <a:srgbClr val="C00000"/>
                </a:solidFill>
                <a:latin typeface="Times New Roman" pitchFamily="18" charset="0"/>
                <a:cs typeface="Times New Roman" pitchFamily="18" charset="0"/>
              </a:rPr>
              <a:t>large scale </a:t>
            </a:r>
            <a:r>
              <a:rPr lang="en-US" altLang="en-US" sz="2400" dirty="0" smtClean="0">
                <a:latin typeface="Times New Roman" pitchFamily="18" charset="0"/>
                <a:cs typeface="Times New Roman" pitchFamily="18" charset="0"/>
              </a:rPr>
              <a:t>production and marketing of improved seeds (</a:t>
            </a:r>
            <a:r>
              <a:rPr lang="en-US" altLang="en-US" sz="2400" dirty="0" smtClean="0">
                <a:solidFill>
                  <a:srgbClr val="C00000"/>
                </a:solidFill>
                <a:latin typeface="Times New Roman" pitchFamily="18" charset="0"/>
                <a:cs typeface="Times New Roman" pitchFamily="18" charset="0"/>
              </a:rPr>
              <a:t>basic and certified seeds</a:t>
            </a:r>
            <a:r>
              <a:rPr lang="en-US" altLang="en-US" sz="2400" dirty="0" smtClean="0">
                <a:latin typeface="Times New Roman" pitchFamily="18" charset="0"/>
                <a:cs typeface="Times New Roman" pitchFamily="18" charset="0"/>
              </a:rPr>
              <a:t>) developed by the Research Institutions</a:t>
            </a:r>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24600" y="102926"/>
            <a:ext cx="2820537" cy="282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72912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4525963"/>
          </a:xfrm>
        </p:spPr>
        <p:txBody>
          <a:bodyPr>
            <a:normAutofit/>
          </a:bodyPr>
          <a:lstStyle/>
          <a:p>
            <a:pPr algn="just">
              <a:lnSpc>
                <a:spcPct val="150000"/>
              </a:lnSpc>
            </a:pPr>
            <a:r>
              <a:rPr lang="en-US" altLang="en-US" sz="2800" dirty="0">
                <a:solidFill>
                  <a:srgbClr val="C00000"/>
                </a:solidFill>
                <a:latin typeface="Times New Roman" pitchFamily="18" charset="0"/>
                <a:cs typeface="Times New Roman" pitchFamily="18" charset="0"/>
              </a:rPr>
              <a:t>Import</a:t>
            </a:r>
            <a:r>
              <a:rPr lang="en-US" altLang="en-US" sz="2800" dirty="0">
                <a:latin typeface="Times New Roman" pitchFamily="18" charset="0"/>
                <a:cs typeface="Times New Roman" pitchFamily="18" charset="0"/>
              </a:rPr>
              <a:t> reliable high yielding varieties </a:t>
            </a:r>
          </a:p>
          <a:p>
            <a:pPr algn="just">
              <a:lnSpc>
                <a:spcPct val="150000"/>
              </a:lnSpc>
            </a:pPr>
            <a:r>
              <a:rPr lang="en-US" altLang="en-US" sz="2800" dirty="0">
                <a:latin typeface="Times New Roman" pitchFamily="18" charset="0"/>
                <a:cs typeface="Times New Roman" pitchFamily="18" charset="0"/>
              </a:rPr>
              <a:t>Organize seed </a:t>
            </a:r>
            <a:r>
              <a:rPr lang="en-US" altLang="en-US" sz="2800" dirty="0">
                <a:solidFill>
                  <a:srgbClr val="C00000"/>
                </a:solidFill>
                <a:latin typeface="Times New Roman" pitchFamily="18" charset="0"/>
                <a:cs typeface="Times New Roman" pitchFamily="18" charset="0"/>
              </a:rPr>
              <a:t>cleaning and processing </a:t>
            </a:r>
            <a:r>
              <a:rPr lang="en-US" altLang="en-US" sz="2800" dirty="0">
                <a:latin typeface="Times New Roman" pitchFamily="18" charset="0"/>
                <a:cs typeface="Times New Roman" pitchFamily="18" charset="0"/>
              </a:rPr>
              <a:t>facilities at various locations</a:t>
            </a:r>
          </a:p>
          <a:p>
            <a:pPr algn="just">
              <a:lnSpc>
                <a:spcPct val="150000"/>
              </a:lnSpc>
            </a:pPr>
            <a:r>
              <a:rPr lang="en-US" altLang="en-US" sz="2800" dirty="0" smtClean="0">
                <a:latin typeface="Times New Roman" pitchFamily="18" charset="0"/>
                <a:cs typeface="Times New Roman" pitchFamily="18" charset="0"/>
              </a:rPr>
              <a:t>Act as </a:t>
            </a:r>
            <a:r>
              <a:rPr lang="en-US" altLang="en-US" sz="2800" dirty="0">
                <a:latin typeface="Times New Roman" pitchFamily="18" charset="0"/>
                <a:cs typeface="Times New Roman" pitchFamily="18" charset="0"/>
              </a:rPr>
              <a:t>a </a:t>
            </a:r>
            <a:r>
              <a:rPr lang="en-US" altLang="en-US" sz="2800" dirty="0">
                <a:solidFill>
                  <a:srgbClr val="C00000"/>
                </a:solidFill>
                <a:latin typeface="Times New Roman" pitchFamily="18" charset="0"/>
                <a:cs typeface="Times New Roman" pitchFamily="18" charset="0"/>
              </a:rPr>
              <a:t>promoter</a:t>
            </a:r>
            <a:r>
              <a:rPr lang="en-US" altLang="en-US" sz="2800" dirty="0">
                <a:latin typeface="Times New Roman" pitchFamily="18" charset="0"/>
                <a:cs typeface="Times New Roman" pitchFamily="18" charset="0"/>
              </a:rPr>
              <a:t> of seed enterprises </a:t>
            </a:r>
          </a:p>
          <a:p>
            <a:pPr marL="0" indent="0">
              <a:buNone/>
            </a:pPr>
            <a:endParaRPr lang="en-US" sz="2800" dirty="0"/>
          </a:p>
        </p:txBody>
      </p:sp>
    </p:spTree>
    <p:extLst>
      <p:ext uri="{BB962C8B-B14F-4D97-AF65-F5344CB8AC3E}">
        <p14:creationId xmlns="" xmlns:p14="http://schemas.microsoft.com/office/powerpoint/2010/main" val="4049553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123" y="484942"/>
            <a:ext cx="6321425" cy="1363662"/>
          </a:xfrm>
          <a:noFill/>
        </p:spPr>
        <p:txBody>
          <a:bodyPr>
            <a:normAutofit/>
          </a:bodyPr>
          <a:lstStyle/>
          <a:p>
            <a:pPr marL="838200" indent="-838200" eaLnBrk="1" hangingPunct="1"/>
            <a:r>
              <a:rPr lang="en-US" altLang="en-US" sz="2800" b="1" dirty="0" smtClean="0">
                <a:latin typeface="Times New Roman" pitchFamily="18" charset="0"/>
                <a:cs typeface="Times New Roman" pitchFamily="18" charset="0"/>
              </a:rPr>
              <a:t>6. Ethiopian Pioneer </a:t>
            </a:r>
            <a:r>
              <a:rPr lang="en-US" altLang="en-US" sz="2800" b="1" smtClean="0">
                <a:latin typeface="Times New Roman" pitchFamily="18" charset="0"/>
                <a:cs typeface="Times New Roman" pitchFamily="18" charset="0"/>
              </a:rPr>
              <a:t>Hybrid Incorporate</a:t>
            </a:r>
            <a:endParaRPr lang="en-US" altLang="en-US" sz="2800" b="1" dirty="0" smtClean="0">
              <a:latin typeface="Times New Roman" pitchFamily="18" charset="0"/>
              <a:cs typeface="Times New Roman" pitchFamily="18" charset="0"/>
            </a:endParaRPr>
          </a:p>
        </p:txBody>
      </p:sp>
      <p:sp>
        <p:nvSpPr>
          <p:cNvPr id="54275" name="Rectangle 3"/>
          <p:cNvSpPr>
            <a:spLocks noGrp="1" noChangeArrowheads="1"/>
          </p:cNvSpPr>
          <p:nvPr>
            <p:ph idx="1"/>
          </p:nvPr>
        </p:nvSpPr>
        <p:spPr>
          <a:xfrm>
            <a:off x="307975" y="1865810"/>
            <a:ext cx="7530990" cy="4724400"/>
          </a:xfrm>
        </p:spPr>
        <p:txBody>
          <a:bodyPr>
            <a:normAutofit/>
          </a:bodyPr>
          <a:lstStyle/>
          <a:p>
            <a:pPr>
              <a:lnSpc>
                <a:spcPct val="200000"/>
              </a:lnSpc>
            </a:pPr>
            <a:r>
              <a:rPr lang="en-US" sz="2400" dirty="0" smtClean="0">
                <a:latin typeface="Times New Roman" pitchFamily="18" charset="0"/>
                <a:cs typeface="Times New Roman" pitchFamily="18" charset="0"/>
              </a:rPr>
              <a:t>Introduces and tests hybrids </a:t>
            </a:r>
            <a:r>
              <a:rPr lang="en-US" sz="2400" dirty="0">
                <a:latin typeface="Times New Roman" pitchFamily="18" charset="0"/>
                <a:cs typeface="Times New Roman" pitchFamily="18" charset="0"/>
              </a:rPr>
              <a:t>from parent company </a:t>
            </a:r>
            <a:r>
              <a:rPr lang="en-US" sz="2400" dirty="0" smtClean="0">
                <a:latin typeface="Times New Roman" pitchFamily="18" charset="0"/>
                <a:cs typeface="Times New Roman" pitchFamily="18" charset="0"/>
              </a:rPr>
              <a:t>for </a:t>
            </a:r>
            <a:r>
              <a:rPr lang="en-US" sz="2400" dirty="0" smtClean="0">
                <a:solidFill>
                  <a:srgbClr val="C00000"/>
                </a:solidFill>
                <a:latin typeface="Times New Roman" pitchFamily="18" charset="0"/>
                <a:cs typeface="Times New Roman" pitchFamily="18" charset="0"/>
              </a:rPr>
              <a:t>adaptation </a:t>
            </a:r>
            <a:r>
              <a:rPr lang="en-US" sz="2400" dirty="0">
                <a:solidFill>
                  <a:srgbClr val="C00000"/>
                </a:solidFill>
                <a:latin typeface="Times New Roman" pitchFamily="18" charset="0"/>
                <a:cs typeface="Times New Roman" pitchFamily="18" charset="0"/>
              </a:rPr>
              <a:t>and release </a:t>
            </a:r>
            <a:r>
              <a:rPr lang="en-US" sz="2400" dirty="0">
                <a:latin typeface="Times New Roman" pitchFamily="18" charset="0"/>
                <a:cs typeface="Times New Roman" pitchFamily="18" charset="0"/>
              </a:rPr>
              <a:t>in Ethiopia.</a:t>
            </a:r>
            <a:endParaRPr lang="en-US" altLang="en-US" sz="2400" dirty="0" smtClean="0">
              <a:latin typeface="Times New Roman" pitchFamily="18" charset="0"/>
              <a:cs typeface="Times New Roman" pitchFamily="18" charset="0"/>
            </a:endParaRPr>
          </a:p>
          <a:p>
            <a:pPr algn="just" eaLnBrk="1" hangingPunct="1">
              <a:lnSpc>
                <a:spcPct val="200000"/>
              </a:lnSpc>
            </a:pPr>
            <a:r>
              <a:rPr lang="en-US" altLang="en-US" sz="2400" dirty="0" smtClean="0">
                <a:latin typeface="Times New Roman" pitchFamily="18" charset="0"/>
                <a:cs typeface="Times New Roman" pitchFamily="18" charset="0"/>
              </a:rPr>
              <a:t>Pioneer Hybrid Incorporated entered into a joint venture with </a:t>
            </a:r>
            <a:r>
              <a:rPr lang="en-US" altLang="en-US" sz="2400" dirty="0" smtClean="0">
                <a:solidFill>
                  <a:srgbClr val="C00000"/>
                </a:solidFill>
                <a:latin typeface="Times New Roman" pitchFamily="18" charset="0"/>
                <a:cs typeface="Times New Roman" pitchFamily="18" charset="0"/>
              </a:rPr>
              <a:t>ESE to produce basic seed </a:t>
            </a:r>
            <a:r>
              <a:rPr lang="en-US" altLang="en-US" sz="2400" dirty="0" smtClean="0">
                <a:latin typeface="Times New Roman" pitchFamily="18" charset="0"/>
                <a:cs typeface="Times New Roman" pitchFamily="18" charset="0"/>
              </a:rPr>
              <a:t>of improved varieties </a:t>
            </a:r>
          </a:p>
        </p:txBody>
      </p:sp>
      <p:sp>
        <p:nvSpPr>
          <p:cNvPr id="2" name="AutoShape 2" descr="የPioneer Hybrid international ምስል ውጤት"/>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72200" y="125729"/>
            <a:ext cx="2800131" cy="1740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68713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8229600" cy="914400"/>
          </a:xfrm>
          <a:noFill/>
        </p:spPr>
        <p:txBody>
          <a:bodyPr>
            <a:normAutofit fontScale="90000"/>
          </a:bodyPr>
          <a:lstStyle/>
          <a:p>
            <a:pPr eaLnBrk="1" hangingPunct="1"/>
            <a:r>
              <a:rPr lang="en-US" altLang="en-US" sz="2800" b="1" dirty="0" smtClean="0">
                <a:latin typeface="Times New Roman" pitchFamily="18" charset="0"/>
                <a:cs typeface="Times New Roman" pitchFamily="18" charset="0"/>
              </a:rPr>
              <a:t>Step III. Planning and organization of the seed program</a:t>
            </a:r>
          </a:p>
        </p:txBody>
      </p:sp>
      <p:sp>
        <p:nvSpPr>
          <p:cNvPr id="55299" name="Rectangle 3"/>
          <p:cNvSpPr>
            <a:spLocks noGrp="1" noChangeArrowheads="1"/>
          </p:cNvSpPr>
          <p:nvPr>
            <p:ph idx="1"/>
          </p:nvPr>
        </p:nvSpPr>
        <p:spPr>
          <a:xfrm>
            <a:off x="304800" y="1066800"/>
            <a:ext cx="8610600" cy="5562600"/>
          </a:xfrm>
        </p:spPr>
        <p:txBody>
          <a:bodyPr>
            <a:normAutofit fontScale="85000" lnSpcReduction="20000"/>
          </a:bodyPr>
          <a:lstStyle/>
          <a:p>
            <a:pPr algn="just" eaLnBrk="1" hangingPunct="1">
              <a:lnSpc>
                <a:spcPct val="150000"/>
              </a:lnSpc>
            </a:pPr>
            <a:r>
              <a:rPr lang="en-US" altLang="en-US" sz="2800" dirty="0" smtClean="0">
                <a:latin typeface="Times New Roman" pitchFamily="18" charset="0"/>
                <a:cs typeface="Times New Roman" pitchFamily="18" charset="0"/>
              </a:rPr>
              <a:t>The seed program can be planned and organized based on the following guidelines: </a:t>
            </a:r>
          </a:p>
          <a:p>
            <a:pPr marL="609600" indent="-609600" algn="just">
              <a:lnSpc>
                <a:spcPct val="150000"/>
              </a:lnSpc>
              <a:buFont typeface="+mj-lt"/>
              <a:buAutoNum type="romanUcPeriod"/>
            </a:pPr>
            <a:r>
              <a:rPr lang="en-US" altLang="en-US" sz="2800" dirty="0">
                <a:solidFill>
                  <a:srgbClr val="C00000"/>
                </a:solidFill>
                <a:latin typeface="Times New Roman" pitchFamily="18" charset="0"/>
                <a:cs typeface="Times New Roman" pitchFamily="18" charset="0"/>
              </a:rPr>
              <a:t>Fix the targets of production </a:t>
            </a:r>
            <a:r>
              <a:rPr lang="en-US" altLang="en-US" sz="2800" dirty="0">
                <a:latin typeface="Times New Roman" pitchFamily="18" charset="0"/>
                <a:cs typeface="Times New Roman" pitchFamily="18" charset="0"/>
              </a:rPr>
              <a:t>on the basis </a:t>
            </a:r>
            <a:r>
              <a:rPr lang="en-US" altLang="en-US" sz="2800" dirty="0" smtClean="0">
                <a:latin typeface="Times New Roman" pitchFamily="18" charset="0"/>
                <a:cs typeface="Times New Roman" pitchFamily="18" charset="0"/>
              </a:rPr>
              <a:t>of pertinent </a:t>
            </a:r>
            <a:r>
              <a:rPr lang="en-US" altLang="en-US" sz="2800" dirty="0">
                <a:latin typeface="Times New Roman" pitchFamily="18" charset="0"/>
                <a:cs typeface="Times New Roman" pitchFamily="18" charset="0"/>
              </a:rPr>
              <a:t>data and growers demand</a:t>
            </a:r>
          </a:p>
          <a:p>
            <a:pPr marL="609600" indent="-609600" algn="just">
              <a:lnSpc>
                <a:spcPct val="150000"/>
              </a:lnSpc>
              <a:buFont typeface="+mj-lt"/>
              <a:buAutoNum type="romanUcPeriod"/>
            </a:pPr>
            <a:r>
              <a:rPr lang="en-US" altLang="en-US" sz="2800" dirty="0">
                <a:latin typeface="Times New Roman" pitchFamily="18" charset="0"/>
                <a:cs typeface="Times New Roman" pitchFamily="18" charset="0"/>
              </a:rPr>
              <a:t>Calculate the </a:t>
            </a:r>
            <a:r>
              <a:rPr lang="en-US" altLang="en-US" sz="2800" dirty="0">
                <a:solidFill>
                  <a:srgbClr val="C00000"/>
                </a:solidFill>
                <a:latin typeface="Times New Roman" pitchFamily="18" charset="0"/>
                <a:cs typeface="Times New Roman" pitchFamily="18" charset="0"/>
              </a:rPr>
              <a:t>production requirements </a:t>
            </a:r>
            <a:r>
              <a:rPr lang="en-US" altLang="en-US" sz="2800" dirty="0">
                <a:latin typeface="Times New Roman" pitchFamily="18" charset="0"/>
                <a:cs typeface="Times New Roman" pitchFamily="18" charset="0"/>
              </a:rPr>
              <a:t>for each seed class in terms of land required </a:t>
            </a:r>
          </a:p>
          <a:p>
            <a:pPr marL="609600" indent="-609600" algn="just">
              <a:lnSpc>
                <a:spcPct val="150000"/>
              </a:lnSpc>
              <a:buFont typeface="+mj-lt"/>
              <a:buAutoNum type="romanUcPeriod"/>
            </a:pPr>
            <a:r>
              <a:rPr lang="en-US" altLang="en-US" sz="2800" dirty="0">
                <a:latin typeface="Times New Roman" pitchFamily="18" charset="0"/>
                <a:cs typeface="Times New Roman" pitchFamily="18" charset="0"/>
              </a:rPr>
              <a:t>Workout the </a:t>
            </a:r>
            <a:r>
              <a:rPr lang="en-US" altLang="en-US" sz="2800" dirty="0">
                <a:solidFill>
                  <a:srgbClr val="C00000"/>
                </a:solidFill>
                <a:latin typeface="Times New Roman" pitchFamily="18" charset="0"/>
                <a:cs typeface="Times New Roman" pitchFamily="18" charset="0"/>
              </a:rPr>
              <a:t>personnel, equipment and facilities requirement and the associated costs</a:t>
            </a: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(technical</a:t>
            </a:r>
            <a:r>
              <a:rPr lang="en-US" altLang="en-US" sz="2800" dirty="0">
                <a:latin typeface="Times New Roman" pitchFamily="18" charset="0"/>
                <a:cs typeface="Times New Roman" pitchFamily="18" charset="0"/>
              </a:rPr>
              <a:t>, administration)</a:t>
            </a:r>
          </a:p>
          <a:p>
            <a:pPr marL="609600" indent="-609600" algn="just">
              <a:lnSpc>
                <a:spcPct val="150000"/>
              </a:lnSpc>
              <a:buFont typeface="+mj-lt"/>
              <a:buAutoNum type="romanUcPeriod"/>
            </a:pPr>
            <a:r>
              <a:rPr lang="en-US" altLang="en-US" sz="2800" dirty="0">
                <a:latin typeface="Times New Roman" pitchFamily="18" charset="0"/>
                <a:cs typeface="Times New Roman" pitchFamily="18" charset="0"/>
              </a:rPr>
              <a:t>Survey on seed </a:t>
            </a:r>
            <a:r>
              <a:rPr lang="en-US" altLang="en-US" sz="2800" dirty="0">
                <a:solidFill>
                  <a:srgbClr val="C00000"/>
                </a:solidFill>
                <a:latin typeface="Times New Roman" pitchFamily="18" charset="0"/>
                <a:cs typeface="Times New Roman" pitchFamily="18" charset="0"/>
              </a:rPr>
              <a:t>marketing and pricing </a:t>
            </a:r>
            <a:r>
              <a:rPr lang="en-US" altLang="en-US" sz="2800" dirty="0">
                <a:latin typeface="Times New Roman" pitchFamily="18" charset="0"/>
                <a:cs typeface="Times New Roman" pitchFamily="18" charset="0"/>
              </a:rPr>
              <a:t>structure</a:t>
            </a:r>
          </a:p>
          <a:p>
            <a:pPr marL="609600" indent="-609600" algn="just">
              <a:lnSpc>
                <a:spcPct val="150000"/>
              </a:lnSpc>
              <a:buFont typeface="+mj-lt"/>
              <a:buAutoNum type="romanUcPeriod"/>
            </a:pPr>
            <a:r>
              <a:rPr lang="en-US" altLang="en-US" sz="2800" dirty="0">
                <a:latin typeface="Times New Roman" pitchFamily="18" charset="0"/>
                <a:cs typeface="Times New Roman" pitchFamily="18" charset="0"/>
              </a:rPr>
              <a:t>Prepare a detailed </a:t>
            </a:r>
            <a:r>
              <a:rPr lang="en-US" altLang="en-US" sz="2800" dirty="0">
                <a:solidFill>
                  <a:srgbClr val="C00000"/>
                </a:solidFill>
                <a:latin typeface="Times New Roman" pitchFamily="18" charset="0"/>
                <a:cs typeface="Times New Roman" pitchFamily="18" charset="0"/>
              </a:rPr>
              <a:t>calendar of operations </a:t>
            </a:r>
          </a:p>
          <a:p>
            <a:pPr algn="just" eaLnBrk="1" hangingPunct="1">
              <a:lnSpc>
                <a:spcPct val="150000"/>
              </a:lnSpc>
            </a:pPr>
            <a:endParaRPr lang="en-US" altLang="en-US"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7269901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sz="3600" dirty="0" smtClean="0">
                <a:latin typeface="Times New Roman" pitchFamily="18" charset="0"/>
                <a:cs typeface="Times New Roman" pitchFamily="18" charset="0"/>
              </a:rPr>
              <a:t>Quiz 5%</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763000" cy="5486400"/>
          </a:xfrm>
        </p:spPr>
        <p:txBody>
          <a:bodyPr>
            <a:noAutofit/>
          </a:bodyPr>
          <a:lstStyle/>
          <a:p>
            <a:pPr marL="514350" indent="-514350" algn="just">
              <a:buFont typeface="+mj-lt"/>
              <a:buAutoNum type="arabicPeriod"/>
            </a:pPr>
            <a:r>
              <a:rPr lang="en-US" sz="2200" dirty="0" smtClean="0">
                <a:latin typeface="Times New Roman" pitchFamily="18" charset="0"/>
                <a:cs typeface="Times New Roman" pitchFamily="18" charset="0"/>
              </a:rPr>
              <a:t>What are the three bases (requirement) for the development of seed program ? </a:t>
            </a:r>
            <a:r>
              <a:rPr lang="en-US" sz="2200" b="1" dirty="0" smtClean="0">
                <a:latin typeface="Times New Roman" pitchFamily="18" charset="0"/>
                <a:cs typeface="Times New Roman" pitchFamily="18" charset="0"/>
              </a:rPr>
              <a:t>(1.5 pts)</a:t>
            </a:r>
          </a:p>
          <a:p>
            <a:pPr marL="514350" indent="-514350" algn="just">
              <a:buFont typeface="+mj-lt"/>
              <a:buAutoNum type="arabicPeriod"/>
            </a:pPr>
            <a:r>
              <a:rPr lang="en-US" altLang="en-US" sz="2200" dirty="0" smtClean="0">
                <a:latin typeface="Times New Roman" pitchFamily="18" charset="0"/>
                <a:cs typeface="Times New Roman" pitchFamily="18" charset="0"/>
              </a:rPr>
              <a:t>Mention at least 4 stakeholders involved in Ethiopian </a:t>
            </a:r>
            <a:r>
              <a:rPr lang="en-US" altLang="en-US" sz="2200" dirty="0" smtClean="0">
                <a:latin typeface="Times New Roman" pitchFamily="18" charset="0"/>
                <a:cs typeface="Times New Roman" pitchFamily="18" charset="0"/>
              </a:rPr>
              <a:t>seed </a:t>
            </a:r>
            <a:r>
              <a:rPr lang="en-US" altLang="en-US" sz="2200" dirty="0" smtClean="0">
                <a:latin typeface="Times New Roman" pitchFamily="18" charset="0"/>
                <a:cs typeface="Times New Roman" pitchFamily="18" charset="0"/>
              </a:rPr>
              <a:t>industry. </a:t>
            </a:r>
            <a:r>
              <a:rPr lang="en-US" altLang="en-US" sz="2200" b="1" dirty="0" smtClean="0">
                <a:latin typeface="Times New Roman" pitchFamily="18" charset="0"/>
                <a:cs typeface="Times New Roman" pitchFamily="18" charset="0"/>
              </a:rPr>
              <a:t>(</a:t>
            </a:r>
            <a:r>
              <a:rPr lang="en-US" altLang="en-US" sz="2200" b="1" dirty="0" smtClean="0">
                <a:latin typeface="Times New Roman" pitchFamily="18" charset="0"/>
                <a:cs typeface="Times New Roman" pitchFamily="18" charset="0"/>
              </a:rPr>
              <a:t>2 pts)</a:t>
            </a:r>
          </a:p>
          <a:p>
            <a:pPr marL="514350" indent="-514350" algn="just">
              <a:buFont typeface="+mj-lt"/>
              <a:buAutoNum type="arabicPeriod"/>
            </a:pPr>
            <a:r>
              <a:rPr lang="en-US" altLang="en-US" sz="2200" dirty="0" smtClean="0">
                <a:latin typeface="Times New Roman" pitchFamily="18" charset="0"/>
                <a:cs typeface="Times New Roman" pitchFamily="18" charset="0"/>
              </a:rPr>
              <a:t> </a:t>
            </a:r>
            <a:r>
              <a:rPr lang="en-US" altLang="en-US" sz="2200" dirty="0" smtClean="0">
                <a:latin typeface="Times New Roman" pitchFamily="18" charset="0"/>
                <a:cs typeface="Times New Roman" pitchFamily="18" charset="0"/>
              </a:rPr>
              <a:t>Which of the following is/are essential components of seed program ? </a:t>
            </a:r>
            <a:r>
              <a:rPr lang="en-US" altLang="en-US" sz="2200" b="1" dirty="0" smtClean="0">
                <a:latin typeface="Times New Roman" pitchFamily="18" charset="0"/>
                <a:cs typeface="Times New Roman" pitchFamily="18" charset="0"/>
              </a:rPr>
              <a:t>(1.5 pts)</a:t>
            </a:r>
            <a:endParaRPr lang="en-US" altLang="en-US" sz="2200" b="1" dirty="0" smtClean="0">
              <a:latin typeface="Times New Roman" pitchFamily="18" charset="0"/>
              <a:cs typeface="Times New Roman" pitchFamily="18" charset="0"/>
            </a:endParaRPr>
          </a:p>
          <a:p>
            <a:pPr marL="971550" lvl="1" indent="-514350" algn="just">
              <a:buFont typeface="+mj-lt"/>
              <a:buAutoNum type="alphaUcPeriod"/>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Breeding</a:t>
            </a:r>
          </a:p>
          <a:p>
            <a:pPr marL="971550" lvl="1" indent="-514350" algn="just">
              <a:buFont typeface="+mj-lt"/>
              <a:buAutoNum type="alphaUcPeriod"/>
            </a:pPr>
            <a:r>
              <a:rPr lang="en-US" sz="2200" dirty="0" smtClean="0">
                <a:latin typeface="Times New Roman" pitchFamily="18" charset="0"/>
                <a:cs typeface="Times New Roman" pitchFamily="18" charset="0"/>
              </a:rPr>
              <a:t>Variety evaluation and release</a:t>
            </a:r>
          </a:p>
          <a:p>
            <a:pPr marL="971550" lvl="1" indent="-514350" algn="just">
              <a:buFont typeface="+mj-lt"/>
              <a:buAutoNum type="alphaUcPeriod"/>
            </a:pPr>
            <a:r>
              <a:rPr lang="en-US" sz="2200" dirty="0" smtClean="0">
                <a:latin typeface="Times New Roman" pitchFamily="18" charset="0"/>
                <a:cs typeface="Times New Roman" pitchFamily="18" charset="0"/>
              </a:rPr>
              <a:t>Seed multiplication </a:t>
            </a:r>
            <a:endParaRPr lang="en-US" sz="2200" dirty="0" smtClean="0">
              <a:latin typeface="Times New Roman" pitchFamily="18" charset="0"/>
              <a:cs typeface="Times New Roman" pitchFamily="18" charset="0"/>
            </a:endParaRPr>
          </a:p>
          <a:p>
            <a:pPr marL="971550" lvl="1" indent="-514350" algn="just">
              <a:buFont typeface="+mj-lt"/>
              <a:buAutoNum type="alphaUcPeriod"/>
            </a:pPr>
            <a:r>
              <a:rPr lang="en-US" sz="2200" dirty="0" smtClean="0">
                <a:latin typeface="Times New Roman" pitchFamily="18" charset="0"/>
                <a:cs typeface="Times New Roman" pitchFamily="18" charset="0"/>
              </a:rPr>
              <a:t>Processing and storage </a:t>
            </a:r>
          </a:p>
          <a:p>
            <a:pPr marL="971550" lvl="1" indent="-514350" algn="just">
              <a:buFont typeface="+mj-lt"/>
              <a:buAutoNum type="alphaUcPeriod"/>
            </a:pPr>
            <a:r>
              <a:rPr lang="en-US" sz="2200" dirty="0" smtClean="0">
                <a:latin typeface="Times New Roman" pitchFamily="18" charset="0"/>
                <a:cs typeface="Times New Roman" pitchFamily="18" charset="0"/>
              </a:rPr>
              <a:t>Quality control</a:t>
            </a:r>
          </a:p>
          <a:p>
            <a:pPr marL="971550" lvl="1" indent="-514350" algn="just">
              <a:buFont typeface="+mj-lt"/>
              <a:buAutoNum type="alphaUcPeriod"/>
            </a:pPr>
            <a:r>
              <a:rPr lang="en-US" sz="2200" dirty="0" smtClean="0">
                <a:latin typeface="Times New Roman" pitchFamily="18" charset="0"/>
                <a:cs typeface="Times New Roman" pitchFamily="18" charset="0"/>
              </a:rPr>
              <a:t>Marketing and distribution</a:t>
            </a:r>
            <a:r>
              <a:rPr lang="en-GB" altLang="en-US" sz="2200" dirty="0" smtClean="0">
                <a:latin typeface="Times New Roman" pitchFamily="18" charset="0"/>
                <a:cs typeface="Times New Roman" pitchFamily="18" charset="0"/>
              </a:rPr>
              <a:t> </a:t>
            </a:r>
            <a:endParaRPr lang="en-US" altLang="en-US" sz="2200" dirty="0" smtClean="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52400"/>
            <a:ext cx="76200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1992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5943600" cy="1143000"/>
          </a:xfrm>
        </p:spPr>
        <p:txBody>
          <a:bodyPr>
            <a:normAutofit/>
          </a:bodyPr>
          <a:lstStyle/>
          <a:p>
            <a:r>
              <a:rPr lang="en-US" sz="3600" dirty="0" smtClean="0">
                <a:latin typeface="Times New Roman" pitchFamily="18" charset="0"/>
                <a:cs typeface="Times New Roman" pitchFamily="18" charset="0"/>
              </a:rPr>
              <a:t>Assignment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1676400"/>
            <a:ext cx="6477000" cy="4525963"/>
          </a:xfrm>
        </p:spPr>
        <p:txBody>
          <a:bodyPr>
            <a:normAutofit/>
          </a:bodyPr>
          <a:lstStyle/>
          <a:p>
            <a:pPr marL="514350" indent="-514350">
              <a:buFont typeface="+mj-lt"/>
              <a:buAutoNum type="arabicPeriod"/>
            </a:pPr>
            <a:r>
              <a:rPr lang="en-US" sz="2800" dirty="0" smtClean="0">
                <a:latin typeface="Times New Roman" pitchFamily="18" charset="0"/>
                <a:cs typeface="Times New Roman" pitchFamily="18" charset="0"/>
              </a:rPr>
              <a:t>Seed formation, development and anatomy</a:t>
            </a:r>
          </a:p>
          <a:p>
            <a:pPr marL="514350" indent="-514350">
              <a:buFont typeface="+mj-lt"/>
              <a:buAutoNum type="arabicPeriod"/>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Lettuce seed production </a:t>
            </a:r>
          </a:p>
          <a:p>
            <a:pPr marL="514350" indent="-514350">
              <a:buFont typeface="+mj-lt"/>
              <a:buAutoNum type="arabicPeriod"/>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Swish chard seed production </a:t>
            </a:r>
          </a:p>
          <a:p>
            <a:pPr marL="514350" indent="-514350">
              <a:buFont typeface="+mj-lt"/>
              <a:buAutoNum type="arabicPeriod"/>
            </a:pPr>
            <a:r>
              <a:rPr lang="en-US" sz="2800" dirty="0" smtClean="0">
                <a:latin typeface="Times New Roman" pitchFamily="18" charset="0"/>
                <a:cs typeface="Times New Roman" pitchFamily="18" charset="0"/>
              </a:rPr>
              <a:t>Horticultural seed production in Ethiopia  </a:t>
            </a:r>
          </a:p>
          <a:p>
            <a:pPr marL="514350" indent="-514350">
              <a:buFont typeface="+mj-lt"/>
              <a:buAutoNum type="arabicPeriod"/>
            </a:pPr>
            <a:r>
              <a:rPr lang="en-US" sz="2800" dirty="0" smtClean="0">
                <a:latin typeface="Times New Roman" pitchFamily="18" charset="0"/>
                <a:cs typeface="Times New Roman" pitchFamily="18" charset="0"/>
              </a:rPr>
              <a:t>Challenges and opportunities of horticultural seed production in Ethiopia  </a:t>
            </a:r>
          </a:p>
          <a:p>
            <a:pPr marL="0" indent="0">
              <a:buNone/>
            </a:pPr>
            <a:r>
              <a:rPr lang="en-US" sz="28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324715418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8229600" cy="1143000"/>
          </a:xfrm>
          <a:noFill/>
        </p:spPr>
        <p:txBody>
          <a:bodyPr>
            <a:normAutofit/>
          </a:bodyPr>
          <a:lstStyle/>
          <a:p>
            <a:pPr eaLnBrk="1" hangingPunct="1"/>
            <a:r>
              <a:rPr lang="en-US" altLang="en-US" sz="3600" b="1" dirty="0" smtClean="0">
                <a:latin typeface="Times New Roman" pitchFamily="18" charset="0"/>
                <a:cs typeface="Times New Roman" pitchFamily="18" charset="0"/>
              </a:rPr>
              <a:t>Bases for a seed program</a:t>
            </a:r>
          </a:p>
        </p:txBody>
      </p:sp>
      <p:sp>
        <p:nvSpPr>
          <p:cNvPr id="29699" name="Rectangle 3"/>
          <p:cNvSpPr>
            <a:spLocks noGrp="1" noChangeArrowheads="1"/>
          </p:cNvSpPr>
          <p:nvPr>
            <p:ph idx="1"/>
          </p:nvPr>
        </p:nvSpPr>
        <p:spPr>
          <a:xfrm>
            <a:off x="381000" y="1371600"/>
            <a:ext cx="8229600" cy="5031618"/>
          </a:xfrm>
        </p:spPr>
        <p:txBody>
          <a:bodyPr>
            <a:noAutofit/>
          </a:bodyPr>
          <a:lstStyle/>
          <a:p>
            <a:pPr marL="0" indent="0" algn="just">
              <a:lnSpc>
                <a:spcPct val="200000"/>
              </a:lnSpc>
              <a:buNone/>
            </a:pPr>
            <a:r>
              <a:rPr lang="en-US" altLang="en-US" sz="2400" b="1" dirty="0">
                <a:latin typeface="Times New Roman" pitchFamily="18" charset="0"/>
                <a:cs typeface="Times New Roman" pitchFamily="18" charset="0"/>
              </a:rPr>
              <a:t>1. High level support</a:t>
            </a:r>
            <a:endParaRPr lang="en-US" altLang="en-US" sz="2400" b="1" dirty="0" smtClean="0">
              <a:latin typeface="Times New Roman" pitchFamily="18" charset="0"/>
              <a:cs typeface="Times New Roman" pitchFamily="18" charset="0"/>
            </a:endParaRPr>
          </a:p>
          <a:p>
            <a:pPr algn="just">
              <a:lnSpc>
                <a:spcPct val="200000"/>
              </a:lnSpc>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desire and determination </a:t>
            </a:r>
            <a:r>
              <a:rPr lang="en-US" altLang="en-US" sz="2400" dirty="0" smtClean="0">
                <a:latin typeface="Times New Roman" pitchFamily="18" charset="0"/>
                <a:cs typeface="Times New Roman" pitchFamily="18" charset="0"/>
              </a:rPr>
              <a:t>of </a:t>
            </a:r>
            <a:r>
              <a:rPr lang="en-US" altLang="en-US" sz="2400" dirty="0">
                <a:latin typeface="Times New Roman" pitchFamily="18" charset="0"/>
                <a:cs typeface="Times New Roman" pitchFamily="18" charset="0"/>
              </a:rPr>
              <a:t>the government to </a:t>
            </a:r>
            <a:r>
              <a:rPr lang="en-US" altLang="en-US" sz="2400" dirty="0">
                <a:solidFill>
                  <a:srgbClr val="C00000"/>
                </a:solidFill>
                <a:latin typeface="Times New Roman" pitchFamily="18" charset="0"/>
                <a:cs typeface="Times New Roman" pitchFamily="18" charset="0"/>
              </a:rPr>
              <a:t>improve agriculture and supply of essential inputs</a:t>
            </a:r>
            <a:r>
              <a:rPr lang="en-US" altLang="en-US" sz="2400" dirty="0">
                <a:latin typeface="Times New Roman" pitchFamily="18" charset="0"/>
                <a:cs typeface="Times New Roman" pitchFamily="18" charset="0"/>
              </a:rPr>
              <a:t> </a:t>
            </a:r>
            <a:endParaRPr lang="en-US" altLang="en-US" sz="2400" dirty="0" smtClean="0">
              <a:latin typeface="Times New Roman" pitchFamily="18" charset="0"/>
              <a:cs typeface="Times New Roman" pitchFamily="18" charset="0"/>
            </a:endParaRPr>
          </a:p>
          <a:p>
            <a:pPr algn="just">
              <a:lnSpc>
                <a:spcPct val="200000"/>
              </a:lnSpc>
            </a:pPr>
            <a:r>
              <a:rPr lang="en-US" altLang="en-US" sz="2400" dirty="0" smtClean="0">
                <a:solidFill>
                  <a:srgbClr val="C00000"/>
                </a:solidFill>
                <a:latin typeface="Times New Roman" pitchFamily="18" charset="0"/>
                <a:cs typeface="Times New Roman" pitchFamily="18" charset="0"/>
              </a:rPr>
              <a:t>Administrative </a:t>
            </a:r>
            <a:r>
              <a:rPr lang="en-US" altLang="en-US" sz="2400" dirty="0">
                <a:solidFill>
                  <a:srgbClr val="C00000"/>
                </a:solidFill>
                <a:latin typeface="Times New Roman" pitchFamily="18" charset="0"/>
                <a:cs typeface="Times New Roman" pitchFamily="18" charset="0"/>
              </a:rPr>
              <a:t>support</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understanding </a:t>
            </a:r>
            <a:r>
              <a:rPr lang="en-US" altLang="en-US" sz="2400" dirty="0">
                <a:latin typeface="Times New Roman" pitchFamily="18" charset="0"/>
                <a:cs typeface="Times New Roman" pitchFamily="18" charset="0"/>
              </a:rPr>
              <a:t>and appreciation of the nature and the potential contribution of the seed </a:t>
            </a:r>
            <a:r>
              <a:rPr lang="en-US" altLang="en-US" sz="2400" dirty="0" smtClean="0">
                <a:latin typeface="Times New Roman" pitchFamily="18" charset="0"/>
                <a:cs typeface="Times New Roman" pitchFamily="18" charset="0"/>
              </a:rPr>
              <a:t>program</a:t>
            </a:r>
          </a:p>
        </p:txBody>
      </p:sp>
    </p:spTree>
    <p:extLst>
      <p:ext uri="{BB962C8B-B14F-4D97-AF65-F5344CB8AC3E}">
        <p14:creationId xmlns="" xmlns:p14="http://schemas.microsoft.com/office/powerpoint/2010/main" val="34566673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3412"/>
          </a:xfrm>
          <a:noFill/>
        </p:spPr>
        <p:txBody>
          <a:bodyPr/>
          <a:lstStyle/>
          <a:p>
            <a:pPr eaLnBrk="1" hangingPunct="1"/>
            <a:r>
              <a:rPr lang="en-US" altLang="en-US" sz="3200" b="1" dirty="0" smtClean="0">
                <a:latin typeface="Times New Roman" pitchFamily="18" charset="0"/>
                <a:cs typeface="Times New Roman" pitchFamily="18" charset="0"/>
              </a:rPr>
              <a:t>2. Productive plant breeding program</a:t>
            </a:r>
          </a:p>
        </p:txBody>
      </p:sp>
      <p:sp>
        <p:nvSpPr>
          <p:cNvPr id="31747" name="Rectangle 3"/>
          <p:cNvSpPr>
            <a:spLocks noGrp="1" noChangeArrowheads="1"/>
          </p:cNvSpPr>
          <p:nvPr>
            <p:ph idx="1"/>
          </p:nvPr>
        </p:nvSpPr>
        <p:spPr>
          <a:xfrm>
            <a:off x="381000" y="1143000"/>
            <a:ext cx="8458200" cy="5616575"/>
          </a:xfrm>
        </p:spPr>
        <p:txBody>
          <a:bodyPr>
            <a:normAutofit/>
          </a:bodyPr>
          <a:lstStyle/>
          <a:p>
            <a:pPr algn="just">
              <a:lnSpc>
                <a:spcPct val="150000"/>
              </a:lnSpc>
            </a:pPr>
            <a:r>
              <a:rPr lang="en-US" sz="2400" dirty="0" smtClean="0">
                <a:latin typeface="Times New Roman" pitchFamily="18" charset="0"/>
                <a:cs typeface="Times New Roman" pitchFamily="18" charset="0"/>
              </a:rPr>
              <a:t>Breeding </a:t>
            </a:r>
            <a:r>
              <a:rPr lang="en-US" sz="2400" dirty="0">
                <a:latin typeface="Times New Roman" pitchFamily="18" charset="0"/>
                <a:cs typeface="Times New Roman" pitchFamily="18" charset="0"/>
              </a:rPr>
              <a:t>of new varieties is </a:t>
            </a:r>
            <a:r>
              <a:rPr lang="en-US" sz="2400" dirty="0">
                <a:solidFill>
                  <a:srgbClr val="C00000"/>
                </a:solidFill>
                <a:latin typeface="Times New Roman" pitchFamily="18" charset="0"/>
                <a:cs typeface="Times New Roman" pitchFamily="18" charset="0"/>
              </a:rPr>
              <a:t>the basis </a:t>
            </a:r>
            <a:r>
              <a:rPr lang="en-US" sz="2400" dirty="0">
                <a:latin typeface="Times New Roman" pitchFamily="18" charset="0"/>
                <a:cs typeface="Times New Roman" pitchFamily="18" charset="0"/>
              </a:rPr>
              <a:t>of a seed program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production of quality seed of traditional varieties seldom generates sufficient benefits to the farmer compensate to for the increased cost of the seed. </a:t>
            </a:r>
            <a:endParaRPr lang="en-US" sz="2400" dirty="0" smtClean="0">
              <a:latin typeface="Times New Roman" pitchFamily="18" charset="0"/>
              <a:cs typeface="Times New Roman" pitchFamily="18" charset="0"/>
            </a:endParaRPr>
          </a:p>
          <a:p>
            <a:pPr marL="609600" indent="-609600"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breeding program for a new variety produces small quantities </a:t>
            </a:r>
            <a:r>
              <a:rPr lang="en-US" sz="2400" dirty="0" smtClean="0">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breeder </a:t>
            </a:r>
            <a:r>
              <a:rPr lang="en-US" sz="2400" dirty="0">
                <a:solidFill>
                  <a:srgbClr val="C00000"/>
                </a:solidFill>
                <a:latin typeface="Times New Roman" pitchFamily="18" charset="0"/>
                <a:cs typeface="Times New Roman" pitchFamily="18" charset="0"/>
              </a:rPr>
              <a:t>seed</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1409700" lvl="2" indent="-609600" algn="just">
              <a:lnSpc>
                <a:spcPct val="150000"/>
              </a:lnSpc>
            </a:pPr>
            <a:r>
              <a:rPr lang="en-US" dirty="0" smtClean="0">
                <a:latin typeface="Times New Roman" pitchFamily="18" charset="0"/>
                <a:cs typeface="Times New Roman" pitchFamily="18" charset="0"/>
              </a:rPr>
              <a:t>the </a:t>
            </a:r>
            <a:r>
              <a:rPr lang="en-US" dirty="0">
                <a:solidFill>
                  <a:srgbClr val="C00000"/>
                </a:solidFill>
                <a:latin typeface="Times New Roman" pitchFamily="18" charset="0"/>
                <a:cs typeface="Times New Roman" pitchFamily="18" charset="0"/>
              </a:rPr>
              <a:t>parent material </a:t>
            </a:r>
            <a:r>
              <a:rPr lang="en-US" dirty="0">
                <a:latin typeface="Times New Roman" pitchFamily="18" charset="0"/>
                <a:cs typeface="Times New Roman" pitchFamily="18" charset="0"/>
              </a:rPr>
              <a:t>for further </a:t>
            </a:r>
            <a:r>
              <a:rPr lang="en-US" dirty="0" smtClean="0">
                <a:latin typeface="Times New Roman" pitchFamily="18" charset="0"/>
                <a:cs typeface="Times New Roman" pitchFamily="18" charset="0"/>
              </a:rPr>
              <a:t>multiplication </a:t>
            </a:r>
          </a:p>
          <a:p>
            <a:pPr marL="609600" indent="-609600" algn="just">
              <a:lnSpc>
                <a:spcPct val="150000"/>
              </a:lnSpc>
            </a:pPr>
            <a:r>
              <a:rPr lang="en-US" sz="2400" dirty="0" smtClean="0">
                <a:latin typeface="Times New Roman" pitchFamily="18" charset="0"/>
                <a:cs typeface="Times New Roman" pitchFamily="18" charset="0"/>
              </a:rPr>
              <a:t>Varieties are </a:t>
            </a:r>
            <a:r>
              <a:rPr lang="en-US" sz="2400" dirty="0">
                <a:latin typeface="Times New Roman" pitchFamily="18" charset="0"/>
                <a:cs typeface="Times New Roman" pitchFamily="18" charset="0"/>
              </a:rPr>
              <a:t>usually </a:t>
            </a:r>
            <a:r>
              <a:rPr lang="en-US" sz="2400" dirty="0">
                <a:solidFill>
                  <a:srgbClr val="C00000"/>
                </a:solidFill>
                <a:latin typeface="Times New Roman" pitchFamily="18" charset="0"/>
                <a:cs typeface="Times New Roman" pitchFamily="18" charset="0"/>
              </a:rPr>
              <a:t>evaluated in field</a:t>
            </a:r>
            <a:r>
              <a:rPr lang="en-US" sz="2400" dirty="0">
                <a:latin typeface="Times New Roman" pitchFamily="18" charset="0"/>
                <a:cs typeface="Times New Roman" pitchFamily="18" charset="0"/>
              </a:rPr>
              <a:t> tests for about two/three years. </a:t>
            </a:r>
            <a:endParaRPr lang="en-US" alt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5564309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8229600" cy="1143000"/>
          </a:xfrm>
          <a:noFill/>
        </p:spPr>
        <p:txBody>
          <a:bodyPr/>
          <a:lstStyle/>
          <a:p>
            <a:pPr eaLnBrk="1" hangingPunct="1"/>
            <a:r>
              <a:rPr lang="en-US" altLang="en-US" sz="3200" b="1" dirty="0" smtClean="0">
                <a:latin typeface="Times New Roman" pitchFamily="18" charset="0"/>
                <a:cs typeface="Times New Roman" pitchFamily="18" charset="0"/>
              </a:rPr>
              <a:t>3. Coordinated effort</a:t>
            </a:r>
          </a:p>
        </p:txBody>
      </p:sp>
      <p:sp>
        <p:nvSpPr>
          <p:cNvPr id="32771" name="Rectangle 3"/>
          <p:cNvSpPr>
            <a:spLocks noGrp="1" noChangeArrowheads="1"/>
          </p:cNvSpPr>
          <p:nvPr>
            <p:ph idx="1"/>
          </p:nvPr>
        </p:nvSpPr>
        <p:spPr>
          <a:xfrm>
            <a:off x="152400" y="1524000"/>
            <a:ext cx="5410200" cy="4297362"/>
          </a:xfrm>
        </p:spPr>
        <p:txBody>
          <a:bodyPr>
            <a:normAutofit/>
          </a:bodyPr>
          <a:lstStyle/>
          <a:p>
            <a:pPr marL="609600" indent="-609600" algn="just" eaLnBrk="1" hangingPunct="1">
              <a:lnSpc>
                <a:spcPct val="150000"/>
              </a:lnSpc>
            </a:pPr>
            <a:r>
              <a:rPr lang="en-US" altLang="en-US" sz="2400" dirty="0" smtClean="0">
                <a:latin typeface="Times New Roman" pitchFamily="18" charset="0"/>
                <a:cs typeface="Times New Roman" pitchFamily="18" charset="0"/>
              </a:rPr>
              <a:t>A coordinated effort to create </a:t>
            </a:r>
            <a:r>
              <a:rPr lang="en-US" altLang="en-US" sz="2400" dirty="0" smtClean="0">
                <a:solidFill>
                  <a:srgbClr val="C00000"/>
                </a:solidFill>
                <a:latin typeface="Times New Roman" pitchFamily="18" charset="0"/>
                <a:cs typeface="Times New Roman" pitchFamily="18" charset="0"/>
              </a:rPr>
              <a:t>producer demand</a:t>
            </a:r>
          </a:p>
          <a:p>
            <a:pPr marL="609600" indent="-609600" algn="just" eaLnBrk="1" hangingPunct="1">
              <a:lnSpc>
                <a:spcPct val="150000"/>
              </a:lnSpc>
            </a:pPr>
            <a:r>
              <a:rPr lang="en-US" altLang="en-US" sz="2400" dirty="0" smtClean="0">
                <a:latin typeface="Times New Roman" pitchFamily="18" charset="0"/>
                <a:cs typeface="Times New Roman" pitchFamily="18" charset="0"/>
              </a:rPr>
              <a:t>To prepare a sound plan for seed program and to establish a cadre of </a:t>
            </a:r>
            <a:r>
              <a:rPr lang="en-US" altLang="en-US" sz="2400" dirty="0" smtClean="0">
                <a:solidFill>
                  <a:srgbClr val="C00000"/>
                </a:solidFill>
                <a:latin typeface="Times New Roman" pitchFamily="18" charset="0"/>
                <a:cs typeface="Times New Roman" pitchFamily="18" charset="0"/>
              </a:rPr>
              <a:t>trained specialists</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76595" y="1524000"/>
            <a:ext cx="3316586" cy="256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76595" y="3606279"/>
            <a:ext cx="3316586" cy="2484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97552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304800"/>
            <a:ext cx="8229600" cy="1143000"/>
          </a:xfrm>
          <a:noFill/>
        </p:spPr>
        <p:txBody>
          <a:bodyPr/>
          <a:lstStyle/>
          <a:p>
            <a:pPr eaLnBrk="1" hangingPunct="1"/>
            <a:r>
              <a:rPr lang="en-US" altLang="en-US" sz="3200" b="1" dirty="0" smtClean="0">
                <a:latin typeface="Times New Roman" pitchFamily="18" charset="0"/>
                <a:cs typeface="Times New Roman" pitchFamily="18" charset="0"/>
              </a:rPr>
              <a:t>Types of seed programs</a:t>
            </a:r>
          </a:p>
        </p:txBody>
      </p:sp>
      <p:sp>
        <p:nvSpPr>
          <p:cNvPr id="33795" name="Rectangle 3"/>
          <p:cNvSpPr>
            <a:spLocks noGrp="1" noChangeArrowheads="1"/>
          </p:cNvSpPr>
          <p:nvPr>
            <p:ph idx="1"/>
          </p:nvPr>
        </p:nvSpPr>
        <p:spPr>
          <a:xfrm>
            <a:off x="457200" y="1752600"/>
            <a:ext cx="8229600" cy="4754563"/>
          </a:xfrm>
        </p:spPr>
        <p:txBody>
          <a:bodyPr>
            <a:normAutofit/>
          </a:bodyPr>
          <a:lstStyle/>
          <a:p>
            <a:pPr marL="0" indent="0" algn="just">
              <a:lnSpc>
                <a:spcPct val="150000"/>
              </a:lnSpc>
              <a:buNone/>
            </a:pPr>
            <a:r>
              <a:rPr lang="en-US" altLang="en-US" sz="2400" b="1" dirty="0" smtClean="0">
                <a:solidFill>
                  <a:srgbClr val="002060"/>
                </a:solidFill>
                <a:latin typeface="Times New Roman" pitchFamily="18" charset="0"/>
                <a:cs typeface="Times New Roman" pitchFamily="18" charset="0"/>
              </a:rPr>
              <a:t>1</a:t>
            </a:r>
            <a:r>
              <a:rPr lang="en-US" altLang="en-US" sz="2400" b="1" dirty="0">
                <a:solidFill>
                  <a:srgbClr val="002060"/>
                </a:solidFill>
                <a:latin typeface="Times New Roman" pitchFamily="18" charset="0"/>
                <a:cs typeface="Times New Roman" pitchFamily="18" charset="0"/>
              </a:rPr>
              <a:t>. Official seed program</a:t>
            </a:r>
            <a:endParaRPr lang="en-US" altLang="en-US" sz="2400" b="1" dirty="0" smtClean="0">
              <a:solidFill>
                <a:srgbClr val="002060"/>
              </a:solidFill>
              <a:latin typeface="Times New Roman" pitchFamily="18" charset="0"/>
              <a:cs typeface="Times New Roman" pitchFamily="18" charset="0"/>
            </a:endParaRPr>
          </a:p>
          <a:p>
            <a:pPr algn="just">
              <a:lnSpc>
                <a:spcPct val="150000"/>
              </a:lnSpc>
            </a:pPr>
            <a:r>
              <a:rPr lang="en-US" altLang="en-US" sz="2400" dirty="0" smtClean="0">
                <a:latin typeface="Times New Roman" pitchFamily="18" charset="0"/>
                <a:cs typeface="Times New Roman" pitchFamily="18" charset="0"/>
              </a:rPr>
              <a:t>The </a:t>
            </a:r>
            <a:r>
              <a:rPr lang="en-US" altLang="en-US" sz="2400" dirty="0" smtClean="0">
                <a:solidFill>
                  <a:srgbClr val="C00000"/>
                </a:solidFill>
                <a:latin typeface="Times New Roman" pitchFamily="18" charset="0"/>
                <a:cs typeface="Times New Roman" pitchFamily="18" charset="0"/>
              </a:rPr>
              <a:t>government</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holds the full responsibility of developing the program and making good quality </a:t>
            </a:r>
            <a:r>
              <a:rPr lang="en-US" altLang="en-US" sz="2400" dirty="0" smtClean="0">
                <a:latin typeface="Times New Roman" pitchFamily="18" charset="0"/>
                <a:cs typeface="Times New Roman" pitchFamily="18" charset="0"/>
              </a:rPr>
              <a:t>seed</a:t>
            </a:r>
            <a:endParaRPr lang="en-US" altLang="en-US" sz="2400" dirty="0">
              <a:latin typeface="Times New Roman" pitchFamily="18" charset="0"/>
              <a:cs typeface="Times New Roman" pitchFamily="18" charset="0"/>
            </a:endParaRPr>
          </a:p>
          <a:p>
            <a:pPr algn="just">
              <a:lnSpc>
                <a:spcPct val="150000"/>
              </a:lnSpc>
            </a:pPr>
            <a:r>
              <a:rPr lang="en-US" altLang="en-US" sz="2400" dirty="0">
                <a:latin typeface="Times New Roman" pitchFamily="18" charset="0"/>
                <a:cs typeface="Times New Roman" pitchFamily="18" charset="0"/>
              </a:rPr>
              <a:t>All seed programs in the world have started with the participation of the government</a:t>
            </a:r>
          </a:p>
          <a:p>
            <a:pPr marL="0" indent="0" eaLnBrk="1" hangingPunct="1">
              <a:buNone/>
            </a:pPr>
            <a:endParaRPr lang="en-US" alt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9504352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457200" y="0"/>
            <a:ext cx="8229600" cy="914400"/>
          </a:xfrm>
        </p:spPr>
        <p:txBody>
          <a:bodyPr rtlCol="0">
            <a:normAutofit/>
          </a:bodyPr>
          <a:lstStyle/>
          <a:p>
            <a:pPr eaLnBrk="1" fontAlgn="auto" hangingPunct="1">
              <a:spcAft>
                <a:spcPts val="0"/>
              </a:spcAft>
              <a:defRPr/>
            </a:pPr>
            <a:r>
              <a:rPr lang="en-AU" altLang="en-US" sz="3200" dirty="0" smtClean="0">
                <a:latin typeface="Times New Roman" pitchFamily="18" charset="0"/>
                <a:cs typeface="Times New Roman" pitchFamily="18" charset="0"/>
              </a:rPr>
              <a:t>Cont..</a:t>
            </a:r>
          </a:p>
        </p:txBody>
      </p:sp>
      <p:sp>
        <p:nvSpPr>
          <p:cNvPr id="35843" name="Rectangle 3"/>
          <p:cNvSpPr>
            <a:spLocks noGrp="1" noChangeArrowheads="1"/>
          </p:cNvSpPr>
          <p:nvPr>
            <p:ph idx="1"/>
          </p:nvPr>
        </p:nvSpPr>
        <p:spPr>
          <a:xfrm>
            <a:off x="457200" y="838200"/>
            <a:ext cx="8229600" cy="5721350"/>
          </a:xfrm>
        </p:spPr>
        <p:txBody>
          <a:bodyPr>
            <a:normAutofit/>
          </a:bodyPr>
          <a:lstStyle/>
          <a:p>
            <a:pPr algn="just" eaLnBrk="1" hangingPunct="1">
              <a:lnSpc>
                <a:spcPct val="150000"/>
              </a:lnSpc>
              <a:buFontTx/>
              <a:buNone/>
            </a:pPr>
            <a:r>
              <a:rPr lang="en-US" altLang="en-US" sz="2400" dirty="0" smtClean="0">
                <a:solidFill>
                  <a:srgbClr val="FF0066"/>
                </a:solidFill>
                <a:latin typeface="Times New Roman" pitchFamily="18" charset="0"/>
                <a:cs typeface="Times New Roman" pitchFamily="18" charset="0"/>
              </a:rPr>
              <a:t>Disadvantages</a:t>
            </a:r>
          </a:p>
          <a:p>
            <a:pPr algn="just" eaLnBrk="1" hangingPunct="1">
              <a:lnSpc>
                <a:spcPct val="150000"/>
              </a:lnSpc>
            </a:pPr>
            <a:r>
              <a:rPr lang="en-US" altLang="en-US" sz="2400" dirty="0" smtClean="0">
                <a:latin typeface="Times New Roman" pitchFamily="18" charset="0"/>
                <a:cs typeface="Times New Roman" pitchFamily="18" charset="0"/>
              </a:rPr>
              <a:t>The concern for </a:t>
            </a:r>
            <a:r>
              <a:rPr lang="en-US" altLang="en-US" sz="2400" dirty="0" smtClean="0">
                <a:solidFill>
                  <a:srgbClr val="C00000"/>
                </a:solidFill>
                <a:latin typeface="Times New Roman" pitchFamily="18" charset="0"/>
                <a:cs typeface="Times New Roman" pitchFamily="18" charset="0"/>
              </a:rPr>
              <a:t>return from investment is very low</a:t>
            </a:r>
            <a:r>
              <a:rPr lang="en-US" altLang="en-US" sz="2400" dirty="0" smtClean="0">
                <a:latin typeface="Times New Roman" pitchFamily="18" charset="0"/>
                <a:cs typeface="Times New Roman" pitchFamily="18" charset="0"/>
              </a:rPr>
              <a:t>, or even for covering the cost of production</a:t>
            </a:r>
          </a:p>
          <a:p>
            <a:pPr algn="just" eaLnBrk="1" hangingPunct="1">
              <a:lnSpc>
                <a:spcPct val="150000"/>
              </a:lnSpc>
            </a:pPr>
            <a:r>
              <a:rPr lang="en-US" altLang="en-US" sz="2400" dirty="0" smtClean="0">
                <a:latin typeface="Times New Roman" pitchFamily="18" charset="0"/>
                <a:cs typeface="Times New Roman" pitchFamily="18" charset="0"/>
              </a:rPr>
              <a:t>Such programs are often </a:t>
            </a:r>
            <a:r>
              <a:rPr lang="en-US" altLang="en-US" sz="2400" dirty="0" smtClean="0">
                <a:solidFill>
                  <a:srgbClr val="C00000"/>
                </a:solidFill>
                <a:latin typeface="Times New Roman" pitchFamily="18" charset="0"/>
                <a:cs typeface="Times New Roman" pitchFamily="18" charset="0"/>
              </a:rPr>
              <a:t>subject to political pressures </a:t>
            </a:r>
          </a:p>
          <a:p>
            <a:pPr algn="just" eaLnBrk="1" hangingPunct="1">
              <a:lnSpc>
                <a:spcPct val="150000"/>
              </a:lnSpc>
            </a:pPr>
            <a:r>
              <a:rPr lang="en-US" altLang="en-US" sz="2400" dirty="0" smtClean="0">
                <a:solidFill>
                  <a:srgbClr val="C00000"/>
                </a:solidFill>
                <a:latin typeface="Times New Roman" pitchFamily="18" charset="0"/>
                <a:cs typeface="Times New Roman" pitchFamily="18" charset="0"/>
              </a:rPr>
              <a:t>Frequent personnel changes </a:t>
            </a:r>
            <a:r>
              <a:rPr lang="en-US" altLang="en-US" sz="2400" dirty="0" smtClean="0">
                <a:latin typeface="Times New Roman" pitchFamily="18" charset="0"/>
                <a:cs typeface="Times New Roman" pitchFamily="18" charset="0"/>
              </a:rPr>
              <a:t>hampers the progress</a:t>
            </a:r>
          </a:p>
          <a:p>
            <a:pPr algn="just" eaLnBrk="1" hangingPunct="1">
              <a:lnSpc>
                <a:spcPct val="150000"/>
              </a:lnSpc>
            </a:pPr>
            <a:r>
              <a:rPr lang="en-US" altLang="en-US" sz="2400" dirty="0" smtClean="0">
                <a:latin typeface="Times New Roman" pitchFamily="18" charset="0"/>
                <a:cs typeface="Times New Roman" pitchFamily="18" charset="0"/>
              </a:rPr>
              <a:t>Are </a:t>
            </a:r>
            <a:r>
              <a:rPr lang="en-US" altLang="en-US" sz="2400" dirty="0" smtClean="0">
                <a:solidFill>
                  <a:srgbClr val="C00000"/>
                </a:solidFill>
                <a:latin typeface="Times New Roman" pitchFamily="18" charset="0"/>
                <a:cs typeface="Times New Roman" pitchFamily="18" charset="0"/>
              </a:rPr>
              <a:t>not very efficient</a:t>
            </a:r>
          </a:p>
        </p:txBody>
      </p:sp>
    </p:spTree>
    <p:extLst>
      <p:ext uri="{BB962C8B-B14F-4D97-AF65-F5344CB8AC3E}">
        <p14:creationId xmlns="" xmlns:p14="http://schemas.microsoft.com/office/powerpoint/2010/main" val="262163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457200" y="457200"/>
            <a:ext cx="8229600" cy="633413"/>
          </a:xfrm>
          <a:noFill/>
        </p:spPr>
        <p:txBody>
          <a:bodyPr rtlCol="0">
            <a:normAutofit/>
          </a:bodyPr>
          <a:lstStyle/>
          <a:p>
            <a:pPr marL="838200" indent="-838200" eaLnBrk="1" fontAlgn="auto" hangingPunct="1">
              <a:spcAft>
                <a:spcPts val="0"/>
              </a:spcAft>
              <a:defRPr/>
            </a:pPr>
            <a:r>
              <a:rPr lang="en-US" altLang="en-US" sz="2800" b="1" dirty="0" smtClean="0">
                <a:latin typeface="Times New Roman" pitchFamily="18" charset="0"/>
                <a:cs typeface="Times New Roman" pitchFamily="18" charset="0"/>
              </a:rPr>
              <a:t>2. Semi-official seed program:</a:t>
            </a:r>
          </a:p>
        </p:txBody>
      </p:sp>
      <p:sp>
        <p:nvSpPr>
          <p:cNvPr id="36867" name="Rectangle 3"/>
          <p:cNvSpPr>
            <a:spLocks noGrp="1" noChangeArrowheads="1"/>
          </p:cNvSpPr>
          <p:nvPr>
            <p:ph idx="1"/>
          </p:nvPr>
        </p:nvSpPr>
        <p:spPr>
          <a:xfrm>
            <a:off x="381000" y="1371600"/>
            <a:ext cx="8229600" cy="5334000"/>
          </a:xfrm>
        </p:spPr>
        <p:txBody>
          <a:bodyPr>
            <a:normAutofit/>
          </a:bodyPr>
          <a:lstStyle/>
          <a:p>
            <a:pPr algn="just" eaLnBrk="1" hangingPunct="1">
              <a:lnSpc>
                <a:spcPct val="150000"/>
              </a:lnSpc>
            </a:pPr>
            <a:r>
              <a:rPr lang="en-US" altLang="en-US" sz="2400" dirty="0" smtClean="0">
                <a:latin typeface="Times New Roman" pitchFamily="18" charset="0"/>
                <a:cs typeface="Times New Roman" pitchFamily="18" charset="0"/>
              </a:rPr>
              <a:t>Consists of </a:t>
            </a:r>
            <a:r>
              <a:rPr lang="en-US" altLang="en-US" sz="2400" dirty="0" smtClean="0">
                <a:solidFill>
                  <a:srgbClr val="C00000"/>
                </a:solidFill>
                <a:latin typeface="Times New Roman" pitchFamily="18" charset="0"/>
                <a:cs typeface="Times New Roman" pitchFamily="18" charset="0"/>
              </a:rPr>
              <a:t>establishing a national agency</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to produce, process and distribute seeds</a:t>
            </a:r>
          </a:p>
          <a:p>
            <a:pPr algn="just" eaLnBrk="1" hangingPunct="1">
              <a:lnSpc>
                <a:spcPct val="150000"/>
              </a:lnSpc>
            </a:pPr>
            <a:r>
              <a:rPr lang="en-US" altLang="en-US" sz="2400" dirty="0" smtClean="0">
                <a:latin typeface="Times New Roman" pitchFamily="18" charset="0"/>
                <a:cs typeface="Times New Roman" pitchFamily="18" charset="0"/>
              </a:rPr>
              <a:t>This is a </a:t>
            </a:r>
            <a:r>
              <a:rPr lang="en-US" altLang="en-US" sz="2400" dirty="0" smtClean="0">
                <a:solidFill>
                  <a:srgbClr val="C00000"/>
                </a:solidFill>
                <a:latin typeface="Times New Roman" pitchFamily="18" charset="0"/>
                <a:cs typeface="Times New Roman" pitchFamily="18" charset="0"/>
              </a:rPr>
              <a:t>more remote </a:t>
            </a:r>
            <a:r>
              <a:rPr lang="en-US" altLang="en-US" sz="2400" dirty="0" smtClean="0">
                <a:latin typeface="Times New Roman" pitchFamily="18" charset="0"/>
                <a:cs typeface="Times New Roman" pitchFamily="18" charset="0"/>
              </a:rPr>
              <a:t>form of the government participation</a:t>
            </a:r>
          </a:p>
          <a:p>
            <a:pPr algn="just" eaLnBrk="1" hangingPunct="1">
              <a:lnSpc>
                <a:spcPct val="150000"/>
              </a:lnSpc>
            </a:pPr>
            <a:r>
              <a:rPr lang="en-US" altLang="en-US" sz="2400" dirty="0" smtClean="0">
                <a:latin typeface="Times New Roman" pitchFamily="18" charset="0"/>
                <a:cs typeface="Times New Roman" pitchFamily="18" charset="0"/>
              </a:rPr>
              <a:t>Such agencies operate as </a:t>
            </a:r>
            <a:r>
              <a:rPr lang="en-US" altLang="en-US" sz="2400" dirty="0" smtClean="0">
                <a:solidFill>
                  <a:srgbClr val="C00000"/>
                </a:solidFill>
                <a:latin typeface="Times New Roman" pitchFamily="18" charset="0"/>
                <a:cs typeface="Times New Roman" pitchFamily="18" charset="0"/>
              </a:rPr>
              <a:t>autonomous units</a:t>
            </a:r>
          </a:p>
          <a:p>
            <a:pPr algn="just" eaLnBrk="1" hangingPunct="1">
              <a:lnSpc>
                <a:spcPct val="150000"/>
              </a:lnSpc>
            </a:pPr>
            <a:r>
              <a:rPr lang="en-US" altLang="en-US" sz="2400" dirty="0" smtClean="0">
                <a:latin typeface="Times New Roman" pitchFamily="18" charset="0"/>
                <a:cs typeface="Times New Roman" pitchFamily="18" charset="0"/>
              </a:rPr>
              <a:t>Usually </a:t>
            </a:r>
            <a:r>
              <a:rPr lang="en-US" altLang="en-US" sz="2400" dirty="0" smtClean="0">
                <a:solidFill>
                  <a:srgbClr val="C00000"/>
                </a:solidFill>
                <a:latin typeface="Times New Roman" pitchFamily="18" charset="0"/>
                <a:cs typeface="Times New Roman" pitchFamily="18" charset="0"/>
              </a:rPr>
              <a:t>more commercial</a:t>
            </a:r>
            <a:r>
              <a:rPr lang="en-US" altLang="en-US" sz="2400" dirty="0" smtClean="0">
                <a:latin typeface="Times New Roman" pitchFamily="18" charset="0"/>
                <a:cs typeface="Times New Roman" pitchFamily="18" charset="0"/>
              </a:rPr>
              <a:t> in nature and management than governmental units</a:t>
            </a:r>
          </a:p>
          <a:p>
            <a:pPr algn="just" eaLnBrk="1" hangingPunct="1">
              <a:lnSpc>
                <a:spcPct val="150000"/>
              </a:lnSpc>
            </a:pPr>
            <a:r>
              <a:rPr lang="en-US" altLang="en-US" sz="2400" dirty="0" smtClean="0">
                <a:latin typeface="Times New Roman" pitchFamily="18" charset="0"/>
                <a:cs typeface="Times New Roman" pitchFamily="18" charset="0"/>
              </a:rPr>
              <a:t>M</a:t>
            </a:r>
            <a:r>
              <a:rPr lang="en-US" altLang="en-US" sz="2400" dirty="0" smtClean="0">
                <a:latin typeface="Times New Roman" pitchFamily="18" charset="0"/>
                <a:cs typeface="Times New Roman" pitchFamily="18" charset="0"/>
              </a:rPr>
              <a:t>ore </a:t>
            </a:r>
            <a:r>
              <a:rPr lang="en-US" altLang="en-US" sz="2400" dirty="0" smtClean="0">
                <a:solidFill>
                  <a:srgbClr val="C00000"/>
                </a:solidFill>
                <a:latin typeface="Times New Roman" pitchFamily="18" charset="0"/>
                <a:cs typeface="Times New Roman" pitchFamily="18" charset="0"/>
              </a:rPr>
              <a:t>efficient</a:t>
            </a:r>
            <a:r>
              <a:rPr lang="en-US" altLang="en-US" sz="2400" dirty="0" smtClean="0">
                <a:latin typeface="Times New Roman" pitchFamily="18" charset="0"/>
                <a:cs typeface="Times New Roman" pitchFamily="18" charset="0"/>
              </a:rPr>
              <a:t> in operation</a:t>
            </a:r>
          </a:p>
        </p:txBody>
      </p:sp>
    </p:spTree>
    <p:extLst>
      <p:ext uri="{BB962C8B-B14F-4D97-AF65-F5344CB8AC3E}">
        <p14:creationId xmlns="" xmlns:p14="http://schemas.microsoft.com/office/powerpoint/2010/main" val="25664351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1841</Words>
  <Application>Microsoft Office PowerPoint</Application>
  <PresentationFormat>On-screen Show (4:3)</PresentationFormat>
  <Paragraphs>158</Paragraphs>
  <Slides>30</Slides>
  <Notes>7</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2 Development of seed program</vt:lpstr>
      <vt:lpstr>Seed program </vt:lpstr>
      <vt:lpstr>Slide 3</vt:lpstr>
      <vt:lpstr>Bases for a seed program</vt:lpstr>
      <vt:lpstr>2. Productive plant breeding program</vt:lpstr>
      <vt:lpstr>3. Coordinated effort</vt:lpstr>
      <vt:lpstr>Types of seed programs</vt:lpstr>
      <vt:lpstr>Cont..</vt:lpstr>
      <vt:lpstr>2. Semi-official seed program:</vt:lpstr>
      <vt:lpstr>3. Private seed program </vt:lpstr>
      <vt:lpstr>Steps involved in the development of seed program </vt:lpstr>
      <vt:lpstr>2. Availability of other inputs</vt:lpstr>
      <vt:lpstr>3. Targets for area under high yielding varieties </vt:lpstr>
      <vt:lpstr>5. Role played by extension agents  </vt:lpstr>
      <vt:lpstr>6. Collection of climatic data </vt:lpstr>
      <vt:lpstr>Slide 16</vt:lpstr>
      <vt:lpstr>Step II. Assignment of Broad Role to various agencies responsible in the seed industry (stakeholder analysis) </vt:lpstr>
      <vt:lpstr>Slide 18</vt:lpstr>
      <vt:lpstr>2. The National Seed Industry Agency (NSIA)</vt:lpstr>
      <vt:lpstr>3. Bio-Diversity Institute (BDI) </vt:lpstr>
      <vt:lpstr>4. Research Institutes</vt:lpstr>
      <vt:lpstr>Cont..</vt:lpstr>
      <vt:lpstr>Slide 23</vt:lpstr>
      <vt:lpstr>5. Ethiopian Seed Enterprise (ESE)</vt:lpstr>
      <vt:lpstr>Cont..</vt:lpstr>
      <vt:lpstr>6. Ethiopian Pioneer Hybrid Incorporate</vt:lpstr>
      <vt:lpstr>Step III. Planning and organization of the seed program</vt:lpstr>
      <vt:lpstr>Slide 28</vt:lpstr>
      <vt:lpstr>Quiz 5%</vt:lpstr>
      <vt:lpstr>Assignment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Development of seed programmes</dc:title>
  <dc:creator>kismat</dc:creator>
  <cp:lastModifiedBy>user</cp:lastModifiedBy>
  <cp:revision>135</cp:revision>
  <dcterms:created xsi:type="dcterms:W3CDTF">2018-03-02T04:28:56Z</dcterms:created>
  <dcterms:modified xsi:type="dcterms:W3CDTF">2010-10-02T11:08:13Z</dcterms:modified>
</cp:coreProperties>
</file>