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89" r:id="rId3"/>
    <p:sldId id="341" r:id="rId4"/>
    <p:sldId id="335" r:id="rId5"/>
    <p:sldId id="342" r:id="rId6"/>
    <p:sldId id="333" r:id="rId7"/>
    <p:sldId id="343" r:id="rId8"/>
    <p:sldId id="346" r:id="rId9"/>
    <p:sldId id="334" r:id="rId10"/>
    <p:sldId id="339" r:id="rId11"/>
    <p:sldId id="347" r:id="rId12"/>
    <p:sldId id="344" r:id="rId13"/>
    <p:sldId id="337" r:id="rId14"/>
    <p:sldId id="345" r:id="rId15"/>
    <p:sldId id="340" r:id="rId16"/>
    <p:sldId id="34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0" autoAdjust="0"/>
  </p:normalViewPr>
  <p:slideViewPr>
    <p:cSldViewPr>
      <p:cViewPr>
        <p:scale>
          <a:sx n="55" d="100"/>
          <a:sy n="55" d="100"/>
        </p:scale>
        <p:origin x="-138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88065-8375-4AC7-8AC9-E446E9FC1F5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BDA35-C09C-4755-91EA-15DAFC5F32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64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55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36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70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0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557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48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01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97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77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99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75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DCB7-B2E9-4BA6-A682-C9DC16A40E5C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6909A-DD8A-4176-95B9-9AA3CAD637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71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700" b="1" dirty="0"/>
              <a:t/>
            </a:r>
            <a:br>
              <a:rPr lang="en-US" sz="4700" b="1" dirty="0"/>
            </a:br>
            <a:r>
              <a:rPr lang="en-US" sz="4700" b="1" dirty="0" smtClean="0">
                <a:latin typeface="Times New Roman" pitchFamily="18" charset="0"/>
                <a:cs typeface="Times New Roman" pitchFamily="18" charset="0"/>
              </a:rPr>
              <a:t>Chapter 6. Promotion and Marketing of Vegetables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6.1. Intervention (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availability</a:t>
            </a: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, acceptability,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affordability &amp; accessibility</a:t>
            </a:r>
            <a:r>
              <a:rPr lang="en-US" sz="4600" b="1" dirty="0">
                <a:latin typeface="Times New Roman" pitchFamily="18" charset="0"/>
                <a:cs typeface="Times New Roman" pitchFamily="18" charset="0"/>
              </a:rPr>
              <a:t>) on vegetables sector expansion in 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Ethiopia</a:t>
            </a:r>
          </a:p>
          <a:p>
            <a:pPr marL="0" indent="0">
              <a:buNone/>
            </a:pP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A. Availability</a:t>
            </a:r>
            <a:endParaRPr lang="en-US" sz="51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This category measures 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sufficient of the national food supply, 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risk of supply disruption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national capacity to disseminate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food &amp;</a:t>
            </a:r>
          </a:p>
          <a:p>
            <a:pPr lvl="1">
              <a:lnSpc>
                <a:spcPct val="120000"/>
              </a:lnSpc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efforts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to expand agricultural output </a:t>
            </a:r>
          </a:p>
          <a:p>
            <a:pPr>
              <a:lnSpc>
                <a:spcPct val="120000"/>
              </a:lnSpc>
            </a:pPr>
            <a:endParaRPr lang="en-US" sz="5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5338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629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6.3. Types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of vegetable market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outlets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market is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point or a place or sphere within which price –making force operates and exchanges of title tend to be accompanied by the actual movement of the goods affected.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concept of marketing system including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both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distribution of economic inputs and products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mechanism of process or coordinating production and distribution.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4657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47700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broad terms,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marketing system may be defined as the 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totality of product channels, market participants and business activates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involved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the physical and economic transfer of goods and services from producers to consumers.  </a:t>
            </a:r>
          </a:p>
          <a:p>
            <a:pPr marL="0" indent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Since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shelf-life of most vegetables is very short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Farmers can’t store their products until the time their demand increases,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1666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172200"/>
          </a:xfrm>
        </p:spPr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B/s of the limited market out lets in Ethiopia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order to increase or expand vegetables production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variety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of market outlets should be implemented such as </a:t>
            </a:r>
          </a:p>
          <a:p>
            <a:pPr lvl="4"/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Vegetable processing industries, </a:t>
            </a:r>
          </a:p>
          <a:p>
            <a:pPr lvl="4"/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Export potentials, </a:t>
            </a:r>
          </a:p>
          <a:p>
            <a:pPr lvl="4"/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Storage methods  should be developed. 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Producers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may be better able to use or develop more alternatives if they know the major characteristics of each marketing alternative. </a:t>
            </a:r>
          </a:p>
          <a:p>
            <a:pPr marL="0" indent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31877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7010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Marketing alternatives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organic produce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may be classified as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direct or non-direct markets. </a:t>
            </a:r>
          </a:p>
          <a:p>
            <a:pPr lvl="2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markets-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involve producer’s interaction with consumers on a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one-on-one basis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&amp; include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pick-your-own operations, roadside stands &amp;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farmers’ markets. </a:t>
            </a:r>
          </a:p>
          <a:p>
            <a:pPr lvl="2"/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Non-direct markets-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involve producer interaction with market intermediaries. </a:t>
            </a:r>
          </a:p>
          <a:p>
            <a:pPr lvl="3"/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 non-direct markets include terminal markets, processors, grower cooperatives, brokers and retail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outlets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356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6.4. Promotion/Advertising &amp; pricing of the Produce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How are you going promote, advertise and sell this product at this price, at this location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will be the process from the first contact with a prospect through to the completed sale? 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Promotion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differs from marketing in its function to create product awareness, although awareness is just the beginning.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117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553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objective of promotion is to move customers through the following phases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Unawareness → awareness → beliefs → attitude →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purchasing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intension → purchasing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your customer could skip over one of these phases,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still needs to move through them.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929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3246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Your promotional activates must help him move from one phase to the next and finally to a purchase.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price is come after prompting the product.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Always consider the purchasing power of the customers, prepare the product as they needed, quality of the produce, the way how to handle our customers etc….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become profitable and sustain in the market for a long period .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78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9296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Availability is measured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across five indicators: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Sufficiency of supply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Public expenditure on agriculture, on agricultural research and development (R&amp;D)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Agricultural infrastructure 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Volatility of agricultural production 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Political stability risk 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Process for reviewing interventions</a:t>
            </a:r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3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B. Acceptability: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quality being acceptable, acceptableness.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/>
              <a:t>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Affordability and financial access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category measures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ability of consumers to purchase food,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their vulnerability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price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shocks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and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presence of programs and policies to support them when shocks occur.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002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705600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Affordability and financial access is measured across six indicators 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Food consumption as a proportion of total household expenditure 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Proportion of population leaving under or close to the global poverty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per capita (at purchasing power party, or PPP, exchange rates) </a:t>
            </a:r>
          </a:p>
          <a:p>
            <a:pPr lvl="1">
              <a:lnSpc>
                <a:spcPct val="15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import tariffs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Presence of food safety net program 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Accessing to financing for farmers </a:t>
            </a:r>
          </a:p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411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629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Accessibility: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quality being accessible or admitting approach/ receptiveness.</a:t>
            </a:r>
          </a:p>
          <a:p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Selection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criteria for assessing information on interventions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Effectiveness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in increasing fruit and vegetable consumptions as well as achieving the intermediate outcomes defined by the Key portfolio management objectives.</a:t>
            </a:r>
          </a:p>
          <a:p>
            <a:pPr lvl="1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Selectivity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 reaching priority target group (children, low socio-economic groups)</a:t>
            </a:r>
          </a:p>
          <a:p>
            <a:pPr lvl="1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to achieve the initial effect.</a:t>
            </a:r>
          </a:p>
          <a:p>
            <a:pPr lvl="1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Feasibility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considering capacity and current context. </a:t>
            </a:r>
          </a:p>
          <a:p>
            <a:pPr lvl="1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Acceptability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to stakeholders, community and political decision makers.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234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534400" cy="6477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reduce the complexity of the analytic task, which was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complicated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by the volume,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varying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target groups,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varying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scope and inter-dependence of the possible interventions, a ‘settings’ approach was taken. 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acknowledges the practicalities of targeting and implementing of intervention, which are frequently setting- based.  The ‘setting’ considered were:</a:t>
            </a:r>
          </a:p>
          <a:p>
            <a:pPr lvl="4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Social marketing </a:t>
            </a:r>
          </a:p>
          <a:p>
            <a:pPr lvl="4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Super markets (point of sale)</a:t>
            </a:r>
          </a:p>
          <a:p>
            <a:pPr lvl="4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Schools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276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6.2. Vegetable marketing opportunities &amp; limitations in Ethiopia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334000"/>
          </a:xfrm>
        </p:spPr>
        <p:txBody>
          <a:bodyPr>
            <a:normAutofit/>
          </a:bodyPr>
          <a:lstStyle/>
          <a:p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Challenges of vegetable Agro-industries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Perishable raw vegetable products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Seasonality raw vegetable products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Poor infrastructure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Absence or shortage of Cold storage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Transport problem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Supply of electric power problem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10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56356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Challenges cont.…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post-harvest loss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of focus on agro-industry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Lack of technical expertise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access to financial services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Doubt/ uncertainty in the marketing of the outputs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484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7086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Opportunities of Vegetable Agro –industries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Increase vegetable production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Appropriate policy environment (by government)</a:t>
            </a:r>
          </a:p>
          <a:p>
            <a:pPr lvl="2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I) Tax exemption for inputs,</a:t>
            </a:r>
          </a:p>
          <a:p>
            <a:pPr lvl="2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II) Tax holding for 5 years, and </a:t>
            </a:r>
          </a:p>
          <a:p>
            <a:pPr lvl="2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III) Lease of land with basic infrastructure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Favorable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agro-climatic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ETC……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1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894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Chapter 6. Promotion and Marketing of Vegetables </vt:lpstr>
      <vt:lpstr>Slide 2</vt:lpstr>
      <vt:lpstr>Slide 3</vt:lpstr>
      <vt:lpstr>Slide 4</vt:lpstr>
      <vt:lpstr>Slide 5</vt:lpstr>
      <vt:lpstr>Slide 6</vt:lpstr>
      <vt:lpstr>6.2. Vegetable marketing opportunities &amp; limitations in Ethiopia </vt:lpstr>
      <vt:lpstr>                                                        Challenges cont.… </vt:lpstr>
      <vt:lpstr>Slide 9</vt:lpstr>
      <vt:lpstr>Slide 10</vt:lpstr>
      <vt:lpstr>Slide 11</vt:lpstr>
      <vt:lpstr>Slide 12</vt:lpstr>
      <vt:lpstr>Slide 13</vt:lpstr>
      <vt:lpstr>6.4. Promotion/Advertising &amp; pricing of the Produce 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proposal   On Garlic Variety Development /Garlic Regional Variety Trail</dc:title>
  <dc:creator>DBU</dc:creator>
  <cp:lastModifiedBy>user</cp:lastModifiedBy>
  <cp:revision>208</cp:revision>
  <dcterms:created xsi:type="dcterms:W3CDTF">2019-12-20T05:16:53Z</dcterms:created>
  <dcterms:modified xsi:type="dcterms:W3CDTF">2020-05-14T14:07:53Z</dcterms:modified>
</cp:coreProperties>
</file>