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64" r:id="rId2"/>
    <p:sldId id="365" r:id="rId3"/>
    <p:sldId id="289" r:id="rId4"/>
    <p:sldId id="352" r:id="rId5"/>
    <p:sldId id="335" r:id="rId6"/>
    <p:sldId id="333" r:id="rId7"/>
    <p:sldId id="336" r:id="rId8"/>
    <p:sldId id="353" r:id="rId9"/>
    <p:sldId id="334" r:id="rId10"/>
    <p:sldId id="339" r:id="rId11"/>
    <p:sldId id="351" r:id="rId12"/>
    <p:sldId id="354" r:id="rId13"/>
    <p:sldId id="337" r:id="rId14"/>
    <p:sldId id="340" r:id="rId15"/>
    <p:sldId id="355" r:id="rId16"/>
    <p:sldId id="290" r:id="rId17"/>
    <p:sldId id="356" r:id="rId18"/>
    <p:sldId id="342" r:id="rId19"/>
    <p:sldId id="343" r:id="rId20"/>
    <p:sldId id="341" r:id="rId21"/>
    <p:sldId id="269" r:id="rId22"/>
    <p:sldId id="357" r:id="rId23"/>
    <p:sldId id="344" r:id="rId24"/>
    <p:sldId id="358" r:id="rId25"/>
    <p:sldId id="345" r:id="rId26"/>
    <p:sldId id="359" r:id="rId27"/>
    <p:sldId id="291" r:id="rId28"/>
    <p:sldId id="346" r:id="rId29"/>
    <p:sldId id="360" r:id="rId30"/>
    <p:sldId id="347" r:id="rId31"/>
    <p:sldId id="349" r:id="rId32"/>
    <p:sldId id="350" r:id="rId33"/>
    <p:sldId id="361" r:id="rId34"/>
    <p:sldId id="292" r:id="rId35"/>
    <p:sldId id="366" r:id="rId36"/>
    <p:sldId id="367"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950" autoAdjust="0"/>
  </p:normalViewPr>
  <p:slideViewPr>
    <p:cSldViewPr>
      <p:cViewPr>
        <p:scale>
          <a:sx n="55" d="100"/>
          <a:sy n="55" d="100"/>
        </p:scale>
        <p:origin x="-1386" y="-44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B88065-8375-4AC7-8AC9-E446E9FC1F5F}" type="datetimeFigureOut">
              <a:rPr lang="en-US" smtClean="0"/>
              <a:pPr/>
              <a:t>5/14/2020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BBDA35-C09C-4755-91EA-15DAFC5F32F2}" type="slidenum">
              <a:rPr lang="en-US" smtClean="0"/>
              <a:pPr/>
              <a:t>‹#›</a:t>
            </a:fld>
            <a:endParaRPr lang="en-US"/>
          </a:p>
        </p:txBody>
      </p:sp>
    </p:spTree>
    <p:extLst>
      <p:ext uri="{BB962C8B-B14F-4D97-AF65-F5344CB8AC3E}">
        <p14:creationId xmlns:p14="http://schemas.microsoft.com/office/powerpoint/2010/main" xmlns="" val="622641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BBDA35-C09C-4755-91EA-15DAFC5F32F2}" type="slidenum">
              <a:rPr lang="en-US" smtClean="0"/>
              <a:pPr/>
              <a:t>21</a:t>
            </a:fld>
            <a:endParaRPr lang="en-US"/>
          </a:p>
        </p:txBody>
      </p:sp>
    </p:spTree>
    <p:extLst>
      <p:ext uri="{BB962C8B-B14F-4D97-AF65-F5344CB8AC3E}">
        <p14:creationId xmlns:p14="http://schemas.microsoft.com/office/powerpoint/2010/main" xmlns="" val="2708778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94055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80836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472704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60100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82DCB7-B2E9-4BA6-A682-C9DC16A40E5C}"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120557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2779482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82DCB7-B2E9-4BA6-A682-C9DC16A40E5C}" type="datetimeFigureOut">
              <a:rPr lang="en-US" smtClean="0"/>
              <a:pPr/>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48301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82DCB7-B2E9-4BA6-A682-C9DC16A40E5C}" type="datetimeFigureOut">
              <a:rPr lang="en-US" smtClean="0"/>
              <a:pPr/>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189097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82DCB7-B2E9-4BA6-A682-C9DC16A40E5C}" type="datetimeFigureOut">
              <a:rPr lang="en-US" smtClean="0"/>
              <a:pPr/>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30177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80399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2DCB7-B2E9-4BA6-A682-C9DC16A40E5C}"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159975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2DCB7-B2E9-4BA6-A682-C9DC16A40E5C}" type="datetimeFigureOut">
              <a:rPr lang="en-US" smtClean="0"/>
              <a:pPr/>
              <a:t>5/14/2020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6909A-DD8A-4176-95B9-9AA3CAD637AB}" type="slidenum">
              <a:rPr lang="en-US" smtClean="0"/>
              <a:pPr/>
              <a:t>‹#›</a:t>
            </a:fld>
            <a:endParaRPr lang="en-US"/>
          </a:p>
        </p:txBody>
      </p:sp>
    </p:spTree>
    <p:extLst>
      <p:ext uri="{BB962C8B-B14F-4D97-AF65-F5344CB8AC3E}">
        <p14:creationId xmlns:p14="http://schemas.microsoft.com/office/powerpoint/2010/main" xmlns="" val="3598716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477000"/>
          </a:xfrm>
        </p:spPr>
        <p:txBody>
          <a:bodyPr>
            <a:normAutofit/>
          </a:bodyPr>
          <a:lstStyle/>
          <a:p>
            <a:pPr marL="0" indent="0">
              <a:buNone/>
            </a:pPr>
            <a:r>
              <a:rPr lang="en-US" sz="3600" b="1" dirty="0" smtClean="0">
                <a:latin typeface="Times New Roman" pitchFamily="18" charset="0"/>
                <a:cs typeface="Times New Roman" pitchFamily="18" charset="0"/>
              </a:rPr>
              <a:t>Summary questions about Chapter Three</a:t>
            </a:r>
          </a:p>
          <a:p>
            <a:pPr lvl="1">
              <a:buFont typeface="Wingdings" pitchFamily="2" charset="2"/>
              <a:buChar char="Ø"/>
            </a:pPr>
            <a:r>
              <a:rPr lang="en-US" b="1" dirty="0" smtClean="0">
                <a:latin typeface="Times New Roman" pitchFamily="18" charset="0"/>
                <a:cs typeface="Times New Roman" pitchFamily="18" charset="0"/>
              </a:rPr>
              <a:t>The importance of classifying plants in general</a:t>
            </a:r>
          </a:p>
          <a:p>
            <a:pPr lvl="1">
              <a:buFont typeface="Wingdings" pitchFamily="2" charset="2"/>
              <a:buChar char="Ø"/>
            </a:pPr>
            <a:endParaRPr lang="en-US" b="1" dirty="0" smtClean="0">
              <a:latin typeface="Times New Roman" pitchFamily="18" charset="0"/>
              <a:cs typeface="Times New Roman" pitchFamily="18" charset="0"/>
            </a:endParaRPr>
          </a:p>
          <a:p>
            <a:pPr lvl="1">
              <a:buFont typeface="Wingdings" pitchFamily="2" charset="2"/>
              <a:buChar char="Ø"/>
            </a:pPr>
            <a:r>
              <a:rPr lang="en-US" b="1" dirty="0" smtClean="0">
                <a:latin typeface="Times New Roman" pitchFamily="18" charset="0"/>
                <a:cs typeface="Times New Roman" pitchFamily="18" charset="0"/>
              </a:rPr>
              <a:t>List different types of classification methods on vegetable crops</a:t>
            </a:r>
          </a:p>
          <a:p>
            <a:pPr lvl="1">
              <a:buFont typeface="Wingdings" pitchFamily="2" charset="2"/>
              <a:buChar char="Ø"/>
            </a:pPr>
            <a:endParaRPr lang="en-US" b="1" dirty="0" smtClean="0">
              <a:latin typeface="Times New Roman" pitchFamily="18" charset="0"/>
              <a:cs typeface="Times New Roman" pitchFamily="18" charset="0"/>
            </a:endParaRPr>
          </a:p>
          <a:p>
            <a:pPr lvl="1">
              <a:buFont typeface="Wingdings" pitchFamily="2" charset="2"/>
              <a:buChar char="Ø"/>
            </a:pPr>
            <a:r>
              <a:rPr lang="en-US" b="1" dirty="0" smtClean="0">
                <a:latin typeface="Times New Roman" pitchFamily="18" charset="0"/>
                <a:cs typeface="Times New Roman" pitchFamily="18" charset="0"/>
              </a:rPr>
              <a:t>Drawbacks of each method of classification </a:t>
            </a:r>
          </a:p>
          <a:p>
            <a:endParaRPr lang="en-US" sz="2800" b="1" dirty="0" smtClean="0">
              <a:latin typeface="Times New Roman" pitchFamily="18" charset="0"/>
              <a:cs typeface="Times New Roman" pitchFamily="18" charset="0"/>
            </a:endParaRPr>
          </a:p>
          <a:p>
            <a:pPr marL="0" indent="0">
              <a:buNone/>
            </a:pPr>
            <a:endParaRPr lang="en-US" b="1" dirty="0" smtClean="0">
              <a:latin typeface="Times New Roman" pitchFamily="18" charset="0"/>
              <a:cs typeface="Times New Roman" pitchFamily="18" charset="0"/>
            </a:endParaRPr>
          </a:p>
          <a:p>
            <a:pPr marL="0" indent="0">
              <a:buNone/>
            </a:pPr>
            <a:endParaRPr lang="en-US" b="1"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xmlns="" val="1419916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458200" cy="6477000"/>
          </a:xfrm>
        </p:spPr>
        <p:txBody>
          <a:bodyPr>
            <a:normAutofit/>
          </a:bodyPr>
          <a:lstStyle/>
          <a:p>
            <a:pPr>
              <a:lnSpc>
                <a:spcPct val="110000"/>
              </a:lnSpc>
            </a:pPr>
            <a:r>
              <a:rPr lang="en-US" sz="3000" b="1" dirty="0" smtClean="0">
                <a:latin typeface="Times New Roman" pitchFamily="18" charset="0"/>
                <a:cs typeface="Times New Roman" pitchFamily="18" charset="0"/>
              </a:rPr>
              <a:t>Importance of kitchen gardening:</a:t>
            </a:r>
            <a:endParaRPr lang="en-US" sz="3000" dirty="0" smtClean="0">
              <a:latin typeface="Times New Roman" pitchFamily="18" charset="0"/>
              <a:cs typeface="Times New Roman" pitchFamily="18" charset="0"/>
            </a:endParaRPr>
          </a:p>
          <a:p>
            <a:pPr lvl="1">
              <a:lnSpc>
                <a:spcPct val="110000"/>
              </a:lnSpc>
            </a:pPr>
            <a:r>
              <a:rPr lang="en-US" dirty="0" smtClean="0">
                <a:latin typeface="Times New Roman" pitchFamily="18" charset="0"/>
                <a:cs typeface="Times New Roman" pitchFamily="18" charset="0"/>
              </a:rPr>
              <a:t>Regular supply of fresh &amp; high quality vegetables for the family.</a:t>
            </a:r>
          </a:p>
          <a:p>
            <a:pPr lvl="1">
              <a:lnSpc>
                <a:spcPct val="150000"/>
              </a:lnSpc>
            </a:pPr>
            <a:r>
              <a:rPr lang="en-US" dirty="0" smtClean="0">
                <a:latin typeface="Times New Roman" pitchFamily="18" charset="0"/>
                <a:cs typeface="Times New Roman" pitchFamily="18" charset="0"/>
              </a:rPr>
              <a:t>Vegetables are available in odd time.</a:t>
            </a:r>
          </a:p>
          <a:p>
            <a:pPr lvl="1">
              <a:lnSpc>
                <a:spcPct val="110000"/>
              </a:lnSpc>
            </a:pPr>
            <a:r>
              <a:rPr lang="en-US" dirty="0" smtClean="0">
                <a:latin typeface="Times New Roman" pitchFamily="18" charset="0"/>
                <a:cs typeface="Times New Roman" pitchFamily="18" charset="0"/>
              </a:rPr>
              <a:t>To utilize waste (waste water of the kitchen and house) near the house properly.</a:t>
            </a:r>
          </a:p>
          <a:p>
            <a:pPr lvl="1">
              <a:lnSpc>
                <a:spcPct val="110000"/>
              </a:lnSpc>
            </a:pPr>
            <a:r>
              <a:rPr lang="en-US" dirty="0" smtClean="0">
                <a:latin typeface="Times New Roman" pitchFamily="18" charset="0"/>
                <a:cs typeface="Times New Roman" pitchFamily="18" charset="0"/>
              </a:rPr>
              <a:t>Vegetables produced in the kitchen garden are cheaper than vegetables purchased from the market. </a:t>
            </a:r>
          </a:p>
          <a:p>
            <a:pPr lvl="1"/>
            <a:r>
              <a:rPr lang="en-US" dirty="0" smtClean="0">
                <a:latin typeface="Times New Roman" pitchFamily="18" charset="0"/>
                <a:cs typeface="Times New Roman" pitchFamily="18" charset="0"/>
              </a:rPr>
              <a:t>Some fruit plants can also be planted in the kitchen garden which supplies fresh fruits to the family.</a:t>
            </a:r>
          </a:p>
          <a:p>
            <a:pPr lvl="1">
              <a:lnSpc>
                <a:spcPct val="110000"/>
              </a:lnSpc>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1334657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553200"/>
          </a:xfrm>
        </p:spPr>
        <p:txBody>
          <a:bodyPr>
            <a:normAutofit/>
          </a:bodyPr>
          <a:lstStyle/>
          <a:p>
            <a:pPr lvl="1"/>
            <a:r>
              <a:rPr lang="en-US" dirty="0" smtClean="0">
                <a:latin typeface="Times New Roman" pitchFamily="18" charset="0"/>
                <a:cs typeface="Times New Roman" pitchFamily="18" charset="0"/>
              </a:rPr>
              <a:t>Vegetables </a:t>
            </a:r>
            <a:r>
              <a:rPr lang="en-US" dirty="0">
                <a:latin typeface="Times New Roman" pitchFamily="18" charset="0"/>
                <a:cs typeface="Times New Roman" pitchFamily="18" charset="0"/>
              </a:rPr>
              <a:t>grown by own efforts in the kitchen garden gives immense satisfaction both in cooking &amp; eating them as compared to even costliest vegetables purchased from the markets.</a:t>
            </a:r>
          </a:p>
          <a:p>
            <a:pPr lvl="1"/>
            <a:r>
              <a:rPr lang="en-US" dirty="0" smtClean="0">
                <a:latin typeface="Times New Roman" pitchFamily="18" charset="0"/>
                <a:cs typeface="Times New Roman" pitchFamily="18" charset="0"/>
              </a:rPr>
              <a:t>It is ideal medium for training children in beauty and order.</a:t>
            </a:r>
          </a:p>
          <a:p>
            <a:pPr lvl="1"/>
            <a:r>
              <a:rPr lang="en-US" dirty="0" smtClean="0">
                <a:latin typeface="Times New Roman" pitchFamily="18" charset="0"/>
                <a:cs typeface="Times New Roman" pitchFamily="18" charset="0"/>
              </a:rPr>
              <a:t>It is best mean of recreation, exercise &amp; engagement in spare time </a:t>
            </a:r>
          </a:p>
          <a:p>
            <a:pPr lvl="1"/>
            <a:r>
              <a:rPr lang="en-US" dirty="0" smtClean="0">
                <a:latin typeface="Times New Roman" pitchFamily="18" charset="0"/>
                <a:cs typeface="Times New Roman" pitchFamily="18" charset="0"/>
              </a:rPr>
              <a:t>Vegetables grown in the kitchen garden are not liable to infection with organism occurring in unsanitary market</a:t>
            </a:r>
          </a:p>
          <a:p>
            <a:pPr lvl="1">
              <a:buNone/>
            </a:pPr>
            <a:endParaRPr lang="en-US" sz="2500" dirty="0" smtClean="0">
              <a:latin typeface="Times New Roman" pitchFamily="18" charset="0"/>
              <a:cs typeface="Times New Roman" pitchFamily="18" charset="0"/>
            </a:endParaRPr>
          </a:p>
          <a:p>
            <a:pPr lvl="1">
              <a:buNone/>
            </a:pPr>
            <a:endParaRPr lang="en-US" sz="2500" dirty="0" smtClean="0">
              <a:latin typeface="Times New Roman" pitchFamily="18" charset="0"/>
              <a:cs typeface="Times New Roman" pitchFamily="18" charset="0"/>
            </a:endParaRPr>
          </a:p>
          <a:p>
            <a:pPr lvl="1">
              <a:buNone/>
            </a:pPr>
            <a:endParaRPr lang="en-US" sz="2500" dirty="0" smtClean="0">
              <a:latin typeface="Times New Roman" pitchFamily="18" charset="0"/>
              <a:cs typeface="Times New Roman" pitchFamily="18" charset="0"/>
            </a:endParaRPr>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477000"/>
          </a:xfrm>
        </p:spPr>
        <p:txBody>
          <a:bodyPr>
            <a:normAutofit/>
          </a:bodyPr>
          <a:lstStyle/>
          <a:p>
            <a:pPr>
              <a:buFont typeface="Wingdings" pitchFamily="2" charset="2"/>
              <a:buChar char="q"/>
            </a:pPr>
            <a:r>
              <a:rPr lang="en-US" b="1" u="sng" dirty="0">
                <a:effectLst>
                  <a:outerShdw blurRad="38100" dist="38100" dir="2700000" algn="tl">
                    <a:srgbClr val="000000">
                      <a:alpha val="43137"/>
                    </a:srgbClr>
                  </a:outerShdw>
                </a:effectLst>
                <a:latin typeface="Times New Roman" pitchFamily="18" charset="0"/>
                <a:cs typeface="Times New Roman" pitchFamily="18" charset="0"/>
              </a:rPr>
              <a:t>Considerations to be taken in home gardening</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a:p>
            <a:pPr lvl="1">
              <a:buFont typeface="Wingdings" pitchFamily="2" charset="2"/>
              <a:buChar char="v"/>
            </a:pPr>
            <a:r>
              <a:rPr lang="en-US" b="1" dirty="0">
                <a:latin typeface="Times New Roman" pitchFamily="18" charset="0"/>
                <a:cs typeface="Times New Roman" pitchFamily="18" charset="0"/>
              </a:rPr>
              <a:t>Location of the home garden- </a:t>
            </a:r>
            <a:r>
              <a:rPr lang="en-US" sz="2600" dirty="0">
                <a:latin typeface="Times New Roman" pitchFamily="18" charset="0"/>
                <a:cs typeface="Times New Roman" pitchFamily="18" charset="0"/>
              </a:rPr>
              <a:t>Most of the operations are done in spare/extra time. Therefore, location should be close to the house. In dry regions it is desirable to locate the garden where it can be irrigated </a:t>
            </a:r>
            <a:r>
              <a:rPr lang="en-US" sz="2600" dirty="0" smtClean="0">
                <a:latin typeface="Times New Roman" pitchFamily="18" charset="0"/>
                <a:cs typeface="Times New Roman" pitchFamily="18" charset="0"/>
              </a:rPr>
              <a:t>easily &amp; conveniently</a:t>
            </a:r>
            <a:r>
              <a:rPr lang="en-US" sz="2600" dirty="0">
                <a:latin typeface="Times New Roman" pitchFamily="18" charset="0"/>
                <a:cs typeface="Times New Roman" pitchFamily="18" charset="0"/>
              </a:rPr>
              <a:t>. </a:t>
            </a:r>
          </a:p>
          <a:p>
            <a:pPr lvl="1">
              <a:buFont typeface="Wingdings" pitchFamily="2" charset="2"/>
              <a:buChar char="v"/>
            </a:pPr>
            <a:r>
              <a:rPr lang="en-US" b="1" dirty="0" smtClean="0">
                <a:latin typeface="Times New Roman" pitchFamily="18" charset="0"/>
                <a:cs typeface="Times New Roman" pitchFamily="18" charset="0"/>
              </a:rPr>
              <a:t>Selecting </a:t>
            </a:r>
            <a:r>
              <a:rPr lang="en-US" b="1" dirty="0">
                <a:latin typeface="Times New Roman" pitchFamily="18" charset="0"/>
                <a:cs typeface="Times New Roman" pitchFamily="18" charset="0"/>
              </a:rPr>
              <a:t>the soils- </a:t>
            </a:r>
            <a:r>
              <a:rPr lang="en-US" sz="2600" dirty="0">
                <a:latin typeface="Times New Roman" pitchFamily="18" charset="0"/>
                <a:cs typeface="Times New Roman" pitchFamily="18" charset="0"/>
              </a:rPr>
              <a:t>Good garden soil is one that carries abundant nutrients, open textures, well supplied with humus and preferably </a:t>
            </a:r>
            <a:r>
              <a:rPr lang="en-US" sz="2600" dirty="0" smtClean="0">
                <a:latin typeface="Times New Roman" pitchFamily="18" charset="0"/>
                <a:cs typeface="Times New Roman" pitchFamily="18" charset="0"/>
              </a:rPr>
              <a:t>drained.</a:t>
            </a:r>
          </a:p>
          <a:p>
            <a:pPr lvl="1">
              <a:buFont typeface="Wingdings" pitchFamily="2" charset="2"/>
              <a:buChar char="v"/>
            </a:pPr>
            <a:r>
              <a:rPr lang="en-US" b="1" dirty="0" smtClean="0">
                <a:latin typeface="Times New Roman" pitchFamily="18" charset="0"/>
                <a:cs typeface="Times New Roman" pitchFamily="18" charset="0"/>
              </a:rPr>
              <a:t>Cultural </a:t>
            </a:r>
            <a:r>
              <a:rPr lang="en-US" b="1" dirty="0">
                <a:latin typeface="Times New Roman" pitchFamily="18" charset="0"/>
                <a:cs typeface="Times New Roman" pitchFamily="18" charset="0"/>
              </a:rPr>
              <a:t>practices- </a:t>
            </a:r>
            <a:r>
              <a:rPr lang="en-US" sz="2600" dirty="0">
                <a:latin typeface="Times New Roman" pitchFamily="18" charset="0"/>
                <a:cs typeface="Times New Roman" pitchFamily="18" charset="0"/>
              </a:rPr>
              <a:t>apply cultural practices as crop </a:t>
            </a:r>
            <a:r>
              <a:rPr lang="en-US" sz="2600" dirty="0" smtClean="0">
                <a:latin typeface="Times New Roman" pitchFamily="18" charset="0"/>
                <a:cs typeface="Times New Roman" pitchFamily="18" charset="0"/>
              </a:rPr>
              <a:t>needed</a:t>
            </a:r>
          </a:p>
          <a:p>
            <a:pPr lvl="1">
              <a:buFont typeface="Wingdings" pitchFamily="2" charset="2"/>
              <a:buChar char="v"/>
            </a:pPr>
            <a:r>
              <a:rPr lang="en-US" b="1" dirty="0">
                <a:latin typeface="Times New Roman" pitchFamily="18" charset="0"/>
                <a:cs typeface="Times New Roman" pitchFamily="18" charset="0"/>
              </a:rPr>
              <a:t>Determination of plot area/size</a:t>
            </a:r>
            <a:r>
              <a:rPr lang="en-US" sz="2600" b="1" dirty="0">
                <a:latin typeface="Times New Roman" pitchFamily="18" charset="0"/>
                <a:cs typeface="Times New Roman" pitchFamily="18" charset="0"/>
              </a:rPr>
              <a:t>: </a:t>
            </a:r>
            <a:r>
              <a:rPr lang="en-US" sz="2600" dirty="0">
                <a:latin typeface="Times New Roman" pitchFamily="18" charset="0"/>
                <a:cs typeface="Times New Roman" pitchFamily="18" charset="0"/>
              </a:rPr>
              <a:t>A garden size of 31m x 50m will furnish enough vegetable for family of five</a:t>
            </a:r>
            <a:endParaRPr lang="en-US" sz="2600" b="1" dirty="0">
              <a:latin typeface="Times New Roman" pitchFamily="18" charset="0"/>
              <a:cs typeface="Times New Roman" pitchFamily="18" charset="0"/>
            </a:endParaRPr>
          </a:p>
          <a:p>
            <a:pPr marL="457200" lvl="1" indent="0">
              <a:buNone/>
            </a:pPr>
            <a:endParaRPr lang="en-US" sz="2700" dirty="0" smtClean="0">
              <a:latin typeface="Times New Roman" pitchFamily="18" charset="0"/>
              <a:cs typeface="Times New Roman" pitchFamily="18" charset="0"/>
            </a:endParaRPr>
          </a:p>
          <a:p>
            <a:pPr marL="457200" lvl="1" indent="0">
              <a:buNone/>
            </a:pPr>
            <a:endParaRPr lang="en-US" sz="25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091798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8305800"/>
          </a:xfrm>
        </p:spPr>
        <p:txBody>
          <a:bodyPr>
            <a:normAutofit/>
          </a:bodyPr>
          <a:lstStyle/>
          <a:p>
            <a:pPr lvl="1">
              <a:lnSpc>
                <a:spcPct val="110000"/>
              </a:lnSpc>
              <a:buFont typeface="Wingdings" pitchFamily="2" charset="2"/>
              <a:buChar char="v"/>
            </a:pPr>
            <a:r>
              <a:rPr lang="en-US" sz="2600" b="1" dirty="0" smtClean="0">
                <a:latin typeface="Times New Roman" pitchFamily="18" charset="0"/>
                <a:cs typeface="Times New Roman" pitchFamily="18" charset="0"/>
              </a:rPr>
              <a:t>Choosing the kinds &amp;varieties of vegetables to grow- </a:t>
            </a:r>
          </a:p>
          <a:p>
            <a:pPr lvl="2">
              <a:lnSpc>
                <a:spcPct val="110000"/>
              </a:lnSpc>
              <a:buFont typeface="Wingdings" pitchFamily="2" charset="2"/>
              <a:buChar char="v"/>
            </a:pPr>
            <a:r>
              <a:rPr lang="en-US" sz="2600" dirty="0" smtClean="0">
                <a:latin typeface="Times New Roman" pitchFamily="18" charset="0"/>
                <a:cs typeface="Times New Roman" pitchFamily="18" charset="0"/>
              </a:rPr>
              <a:t>Varieties should be chosen to meet especial requirements such as earliness, succession &amp; adaptability to the region, disease resistance productivity &amp; size of the plot available.</a:t>
            </a:r>
            <a:endParaRPr lang="en-US" sz="2600" b="1" dirty="0" smtClean="0">
              <a:latin typeface="Times New Roman" pitchFamily="18" charset="0"/>
              <a:cs typeface="Times New Roman" pitchFamily="18" charset="0"/>
            </a:endParaRPr>
          </a:p>
          <a:p>
            <a:pPr lvl="1">
              <a:lnSpc>
                <a:spcPct val="110000"/>
              </a:lnSpc>
              <a:buFont typeface="Wingdings" pitchFamily="2" charset="2"/>
              <a:buChar char="v"/>
            </a:pPr>
            <a:endParaRPr lang="en-US" sz="2600" b="1" dirty="0" smtClean="0">
              <a:latin typeface="Times New Roman" pitchFamily="18" charset="0"/>
              <a:cs typeface="Times New Roman" pitchFamily="18" charset="0"/>
            </a:endParaRPr>
          </a:p>
          <a:p>
            <a:pPr lvl="1">
              <a:lnSpc>
                <a:spcPct val="110000"/>
              </a:lnSpc>
              <a:buFont typeface="Wingdings" pitchFamily="2" charset="2"/>
              <a:buChar char="v"/>
            </a:pPr>
            <a:r>
              <a:rPr lang="en-US" sz="2600" b="1" dirty="0" smtClean="0">
                <a:latin typeface="Times New Roman" pitchFamily="18" charset="0"/>
                <a:cs typeface="Times New Roman" pitchFamily="18" charset="0"/>
              </a:rPr>
              <a:t>Planning </a:t>
            </a:r>
            <a:r>
              <a:rPr lang="en-US" sz="2600" b="1" dirty="0">
                <a:latin typeface="Times New Roman" pitchFamily="18" charset="0"/>
                <a:cs typeface="Times New Roman" pitchFamily="18" charset="0"/>
              </a:rPr>
              <a:t>or programming: </a:t>
            </a:r>
            <a:endParaRPr lang="en-US" sz="2600" b="1" dirty="0" smtClean="0">
              <a:latin typeface="Times New Roman" pitchFamily="18" charset="0"/>
              <a:cs typeface="Times New Roman" pitchFamily="18" charset="0"/>
            </a:endParaRPr>
          </a:p>
          <a:p>
            <a:pPr lvl="2">
              <a:lnSpc>
                <a:spcPct val="110000"/>
              </a:lnSpc>
              <a:buFont typeface="Wingdings" pitchFamily="2" charset="2"/>
              <a:buChar char="ü"/>
            </a:pPr>
            <a:r>
              <a:rPr lang="en-US" sz="2600" dirty="0" smtClean="0">
                <a:latin typeface="Times New Roman" pitchFamily="18" charset="0"/>
                <a:cs typeface="Times New Roman" pitchFamily="18" charset="0"/>
              </a:rPr>
              <a:t>furnishes </a:t>
            </a:r>
            <a:r>
              <a:rPr lang="en-US" sz="2600" dirty="0">
                <a:latin typeface="Times New Roman" pitchFamily="18" charset="0"/>
                <a:cs typeface="Times New Roman" pitchFamily="18" charset="0"/>
              </a:rPr>
              <a:t>the grower with a recorded of the variety &amp; amount he/she wishes to plant, the succession of crops and information necessary for proper management of the garden. </a:t>
            </a:r>
            <a:endParaRPr lang="en-US" sz="2600" dirty="0" smtClean="0">
              <a:latin typeface="Times New Roman" pitchFamily="18" charset="0"/>
              <a:cs typeface="Times New Roman" pitchFamily="18" charset="0"/>
            </a:endParaRPr>
          </a:p>
          <a:p>
            <a:pPr lvl="2">
              <a:lnSpc>
                <a:spcPct val="110000"/>
              </a:lnSpc>
              <a:buFont typeface="Wingdings" pitchFamily="2" charset="2"/>
              <a:buChar char="ü"/>
            </a:pPr>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order to plan defiantly the length &amp; width should be determined and drawn to scale on pieces of paper. </a:t>
            </a:r>
            <a:endParaRPr lang="en-US" sz="2600" dirty="0" smtClean="0">
              <a:latin typeface="Times New Roman" pitchFamily="18" charset="0"/>
              <a:cs typeface="Times New Roman" pitchFamily="18" charset="0"/>
            </a:endParaRPr>
          </a:p>
          <a:p>
            <a:pPr lvl="1">
              <a:buNone/>
            </a:pP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423563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477000"/>
          </a:xfrm>
        </p:spPr>
        <p:txBody>
          <a:bodyPr>
            <a:normAutofit/>
          </a:bodyPr>
          <a:lstStyle/>
          <a:p>
            <a:pPr marL="914400" lvl="3" indent="-457200">
              <a:buFont typeface="Wingdings" pitchFamily="2" charset="2"/>
              <a:buChar char="ü"/>
            </a:pPr>
            <a:r>
              <a:rPr lang="en-US" sz="2600" dirty="0">
                <a:latin typeface="Times New Roman" pitchFamily="18" charset="0"/>
                <a:cs typeface="Times New Roman" pitchFamily="18" charset="0"/>
              </a:rPr>
              <a:t>The kind of vegetables &amp; dates of planting can then be placed in the proper position of the plan. </a:t>
            </a:r>
            <a:endParaRPr lang="en-US" sz="2600" b="1" dirty="0">
              <a:latin typeface="Times New Roman" pitchFamily="18" charset="0"/>
              <a:cs typeface="Times New Roman" pitchFamily="18" charset="0"/>
            </a:endParaRPr>
          </a:p>
          <a:p>
            <a:pPr marL="914400" lvl="3" indent="-457200">
              <a:buFont typeface="Wingdings" pitchFamily="2" charset="2"/>
              <a:buChar char="ü"/>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Gardner should also have the basic knowledge of seed bed preparation, disease &amp; insect pest control </a:t>
            </a:r>
            <a:r>
              <a:rPr lang="en-US" sz="2600" dirty="0" err="1">
                <a:latin typeface="Times New Roman" pitchFamily="18" charset="0"/>
                <a:cs typeface="Times New Roman" pitchFamily="18" charset="0"/>
              </a:rPr>
              <a:t>e.t.c</a:t>
            </a:r>
            <a:r>
              <a:rPr lang="en-US" sz="2600" dirty="0">
                <a:latin typeface="Times New Roman" pitchFamily="18" charset="0"/>
                <a:cs typeface="Times New Roman" pitchFamily="18" charset="0"/>
              </a:rPr>
              <a:t>.</a:t>
            </a:r>
          </a:p>
          <a:p>
            <a:endParaRPr lang="en-US" sz="25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Principles of production of vegetables for home use are essentially the same as for production for market. </a:t>
            </a:r>
          </a:p>
          <a:p>
            <a:pPr lvl="1"/>
            <a:r>
              <a:rPr lang="en-US"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But</a:t>
            </a:r>
            <a:r>
              <a:rPr lang="en-US" b="1" dirty="0" smtClean="0">
                <a:latin typeface="Times New Roman" pitchFamily="18" charset="0"/>
                <a:cs typeface="Times New Roman" pitchFamily="18" charset="0"/>
              </a:rPr>
              <a:t> in the selection of varieties for home use, </a:t>
            </a:r>
          </a:p>
          <a:p>
            <a:pPr lvl="2"/>
            <a:r>
              <a:rPr lang="en-US" sz="4800" b="1" i="1" dirty="0" smtClean="0">
                <a:latin typeface="Times New Roman" pitchFamily="18" charset="0"/>
                <a:cs typeface="Times New Roman" pitchFamily="18" charset="0"/>
              </a:rPr>
              <a:t>Edible quality should be given first consideration. </a:t>
            </a:r>
          </a:p>
          <a:p>
            <a:pPr lvl="1">
              <a:buNone/>
            </a:pPr>
            <a:endParaRPr lang="en-US" sz="3600"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4038929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lstStyle/>
          <a:p>
            <a:pPr marL="457200" lvl="1" indent="0" algn="ctr">
              <a:lnSpc>
                <a:spcPct val="150000"/>
              </a:lnSpc>
              <a:buNone/>
            </a:pPr>
            <a:r>
              <a:rPr lang="en-US" sz="4000" b="1" dirty="0">
                <a:latin typeface="Times New Roman" pitchFamily="18" charset="0"/>
                <a:cs typeface="Times New Roman" pitchFamily="18" charset="0"/>
              </a:rPr>
              <a:t>4.2.2. Market </a:t>
            </a:r>
            <a:r>
              <a:rPr lang="en-US" sz="4000" b="1" dirty="0" smtClean="0">
                <a:latin typeface="Times New Roman" pitchFamily="18" charset="0"/>
                <a:cs typeface="Times New Roman" pitchFamily="18" charset="0"/>
              </a:rPr>
              <a:t>gardening</a:t>
            </a:r>
            <a:endParaRPr lang="en-US" sz="4000" dirty="0">
              <a:latin typeface="Times New Roman" pitchFamily="18" charset="0"/>
              <a:cs typeface="Times New Roman" pitchFamily="18" charset="0"/>
            </a:endParaRPr>
          </a:p>
          <a:p>
            <a:pPr>
              <a:lnSpc>
                <a:spcPct val="150000"/>
              </a:lnSpc>
            </a:pPr>
            <a:r>
              <a:rPr lang="en-US" sz="2800" dirty="0">
                <a:latin typeface="Times New Roman" pitchFamily="18" charset="0"/>
                <a:cs typeface="Times New Roman" pitchFamily="18" charset="0"/>
              </a:rPr>
              <a:t>It is also called </a:t>
            </a:r>
            <a:r>
              <a:rPr lang="en-US" sz="2800" b="1" dirty="0" err="1">
                <a:latin typeface="Times New Roman" pitchFamily="18" charset="0"/>
                <a:cs typeface="Times New Roman" pitchFamily="18" charset="0"/>
              </a:rPr>
              <a:t>Peri</a:t>
            </a:r>
            <a:r>
              <a:rPr lang="en-US" sz="2800" b="1" dirty="0">
                <a:latin typeface="Times New Roman" pitchFamily="18" charset="0"/>
                <a:cs typeface="Times New Roman" pitchFamily="18" charset="0"/>
              </a:rPr>
              <a:t>-Urban Vegetable Production</a:t>
            </a:r>
          </a:p>
          <a:p>
            <a:pPr marL="0" indent="0">
              <a:buNone/>
            </a:pP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When vegetable crops are </a:t>
            </a:r>
            <a:r>
              <a:rPr lang="en-US" dirty="0">
                <a:latin typeface="Times New Roman" pitchFamily="18" charset="0"/>
                <a:cs typeface="Times New Roman" pitchFamily="18" charset="0"/>
              </a:rPr>
              <a:t>grown near or around large urban center or city,</a:t>
            </a:r>
            <a:r>
              <a:rPr lang="en-US" sz="2800" dirty="0">
                <a:latin typeface="Times New Roman" pitchFamily="18" charset="0"/>
                <a:cs typeface="Times New Roman" pitchFamily="18" charset="0"/>
              </a:rPr>
              <a:t> it is known as </a:t>
            </a:r>
            <a:r>
              <a:rPr lang="en-US" sz="2800" dirty="0" err="1">
                <a:latin typeface="Times New Roman" pitchFamily="18" charset="0"/>
                <a:cs typeface="Times New Roman" pitchFamily="18" charset="0"/>
              </a:rPr>
              <a:t>Peri</a:t>
            </a:r>
            <a:r>
              <a:rPr lang="en-US" sz="2800" dirty="0">
                <a:latin typeface="Times New Roman" pitchFamily="18" charset="0"/>
                <a:cs typeface="Times New Roman" pitchFamily="18" charset="0"/>
              </a:rPr>
              <a:t>-Urban Vegetable production or Market gardening. Or </a:t>
            </a:r>
          </a:p>
          <a:p>
            <a:pPr>
              <a:buNone/>
            </a:pP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It may be defined as a branch of vegetable growing or vegetable production for </a:t>
            </a:r>
            <a:r>
              <a:rPr lang="en-US" b="1" dirty="0">
                <a:latin typeface="Times New Roman" pitchFamily="18" charset="0"/>
                <a:cs typeface="Times New Roman" pitchFamily="18" charset="0"/>
              </a:rPr>
              <a:t>local market</a:t>
            </a:r>
          </a:p>
          <a:p>
            <a:endParaRPr lang="en-US" dirty="0"/>
          </a:p>
        </p:txBody>
      </p:sp>
    </p:spTree>
    <p:extLst>
      <p:ext uri="{BB962C8B-B14F-4D97-AF65-F5344CB8AC3E}">
        <p14:creationId xmlns:p14="http://schemas.microsoft.com/office/powerpoint/2010/main" xmlns="" val="2890810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477000"/>
          </a:xfrm>
        </p:spPr>
        <p:txBody>
          <a:bodyPr>
            <a:normAutofit/>
          </a:bodyPr>
          <a:lstStyle/>
          <a:p>
            <a:r>
              <a:rPr lang="en-US" sz="2800" dirty="0" smtClean="0">
                <a:latin typeface="Times New Roman" pitchFamily="18" charset="0"/>
                <a:cs typeface="Times New Roman" pitchFamily="18" charset="0"/>
              </a:rPr>
              <a:t>Market gardens are </a:t>
            </a:r>
            <a:r>
              <a:rPr lang="en-US" b="1" dirty="0" smtClean="0">
                <a:latin typeface="Times New Roman" pitchFamily="18" charset="0"/>
                <a:cs typeface="Times New Roman" pitchFamily="18" charset="0"/>
              </a:rPr>
              <a:t>located near population centers</a:t>
            </a:r>
            <a:r>
              <a:rPr lang="en-US" sz="2800" dirty="0" smtClean="0">
                <a:latin typeface="Times New Roman" pitchFamily="18" charset="0"/>
                <a:cs typeface="Times New Roman" pitchFamily="18" charset="0"/>
              </a:rPr>
              <a:t>. A roadside vegetable stand is an example of a market garden.</a:t>
            </a:r>
          </a:p>
          <a:p>
            <a:pPr marL="0" indent="0">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production is </a:t>
            </a:r>
            <a:r>
              <a:rPr lang="en-US" b="1" dirty="0" smtClean="0">
                <a:latin typeface="Times New Roman" pitchFamily="18" charset="0"/>
                <a:cs typeface="Times New Roman" pitchFamily="18" charset="0"/>
              </a:rPr>
              <a:t>objected for market need</a:t>
            </a:r>
            <a:r>
              <a:rPr lang="en-US" sz="2800" dirty="0" smtClean="0">
                <a:latin typeface="Times New Roman" pitchFamily="18" charset="0"/>
                <a:cs typeface="Times New Roman" pitchFamily="18" charset="0"/>
              </a:rPr>
              <a:t>. </a:t>
            </a:r>
          </a:p>
          <a:p>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It is to meet the need of consumers </a:t>
            </a:r>
            <a:r>
              <a:rPr lang="en-US" sz="2800" b="1" dirty="0" smtClean="0">
                <a:latin typeface="Times New Roman" pitchFamily="18" charset="0"/>
                <a:cs typeface="Times New Roman" pitchFamily="18" charset="0"/>
              </a:rPr>
              <a:t>by providing fresh vegetables </a:t>
            </a:r>
            <a:r>
              <a:rPr lang="en-US" sz="2800" dirty="0" smtClean="0">
                <a:latin typeface="Times New Roman" pitchFamily="18" charset="0"/>
                <a:cs typeface="Times New Roman" pitchFamily="18" charset="0"/>
              </a:rPr>
              <a:t>and to </a:t>
            </a:r>
            <a:r>
              <a:rPr lang="en-US" sz="2800" b="1" dirty="0" smtClean="0">
                <a:latin typeface="Times New Roman" pitchFamily="18" charset="0"/>
                <a:cs typeface="Times New Roman" pitchFamily="18" charset="0"/>
              </a:rPr>
              <a:t>processing industries when supply of vegetables less</a:t>
            </a:r>
            <a:r>
              <a:rPr lang="en-US" sz="2800" dirty="0" smtClean="0">
                <a:latin typeface="Times New Roman" pitchFamily="18" charset="0"/>
                <a:cs typeface="Times New Roman" pitchFamily="18" charset="0"/>
              </a:rPr>
              <a:t>.</a:t>
            </a:r>
          </a:p>
          <a:p>
            <a:pPr marL="0" indent="0">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This production is </a:t>
            </a:r>
            <a:r>
              <a:rPr lang="en-US" sz="2800" b="1" dirty="0" smtClean="0">
                <a:latin typeface="Times New Roman" pitchFamily="18" charset="0"/>
                <a:cs typeface="Times New Roman" pitchFamily="18" charset="0"/>
              </a:rPr>
              <a:t>to meet the need of those members of the population who had no land</a:t>
            </a:r>
            <a:r>
              <a:rPr lang="en-US" sz="2800" dirty="0" smtClean="0">
                <a:latin typeface="Times New Roman" pitchFamily="18" charset="0"/>
                <a:cs typeface="Times New Roman" pitchFamily="18" charset="0"/>
              </a:rPr>
              <a:t> in the city by providing fresh vegetables. </a:t>
            </a:r>
          </a:p>
          <a:p>
            <a:pPr marL="0" indent="0">
              <a:buNone/>
            </a:pPr>
            <a:endParaRPr lang="en-US" sz="2500" dirty="0" smtClean="0">
              <a:latin typeface="Times New Roman" pitchFamily="18" charset="0"/>
              <a:cs typeface="Times New Roman" pitchFamily="18" charset="0"/>
            </a:endParaRPr>
          </a:p>
          <a:p>
            <a:pPr>
              <a:buNone/>
            </a:pPr>
            <a:endParaRPr lang="en-US" sz="2500" dirty="0" smtClean="0">
              <a:latin typeface="Times New Roman" pitchFamily="18" charset="0"/>
              <a:cs typeface="Times New Roman" pitchFamily="18" charset="0"/>
            </a:endParaRPr>
          </a:p>
          <a:p>
            <a:pPr marL="0" indent="0">
              <a:buNone/>
            </a:pPr>
            <a:endParaRPr lang="en-US" sz="2500" dirty="0" smtClean="0">
              <a:latin typeface="Times New Roman" pitchFamily="18" charset="0"/>
              <a:cs typeface="Times New Roman" pitchFamily="18" charset="0"/>
            </a:endParaRPr>
          </a:p>
          <a:p>
            <a:pPr>
              <a:buNone/>
            </a:pPr>
            <a:endParaRPr lang="en-US" sz="2500" dirty="0" smtClean="0">
              <a:latin typeface="Times New Roman" pitchFamily="18" charset="0"/>
              <a:cs typeface="Times New Roman" pitchFamily="18" charset="0"/>
            </a:endParaRPr>
          </a:p>
          <a:p>
            <a:pPr marL="0" indent="0">
              <a:buNone/>
            </a:pPr>
            <a:endParaRPr lang="en-US" sz="3600" dirty="0" smtClean="0">
              <a:latin typeface="Times New Roman" pitchFamily="18" charset="0"/>
              <a:cs typeface="Times New Roman" pitchFamily="18" charset="0"/>
            </a:endParaRPr>
          </a:p>
          <a:p>
            <a:endParaRPr lang="en-US" sz="3600" dirty="0" smtClean="0"/>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28015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629400"/>
          </a:xfrm>
        </p:spPr>
        <p:txBody>
          <a:bodyPr>
            <a:normAutofit/>
          </a:bodyPr>
          <a:lstStyle/>
          <a:p>
            <a:r>
              <a:rPr lang="en-US" sz="2800" b="1" dirty="0">
                <a:latin typeface="Times New Roman" pitchFamily="18" charset="0"/>
                <a:cs typeface="Times New Roman" pitchFamily="18" charset="0"/>
              </a:rPr>
              <a:t>Production goes beyond family taste or needs </a:t>
            </a:r>
            <a:r>
              <a:rPr lang="en-US" sz="2800" dirty="0">
                <a:latin typeface="Times New Roman" pitchFamily="18" charset="0"/>
                <a:cs typeface="Times New Roman" pitchFamily="18" charset="0"/>
              </a:rPr>
              <a:t>rather </a:t>
            </a:r>
            <a:r>
              <a:rPr lang="en-US" b="1" dirty="0">
                <a:latin typeface="Times New Roman" pitchFamily="18" charset="0"/>
                <a:cs typeface="Times New Roman" pitchFamily="18" charset="0"/>
              </a:rPr>
              <a:t>it also for market</a:t>
            </a:r>
            <a:r>
              <a:rPr lang="en-US" sz="2800" dirty="0">
                <a:latin typeface="Times New Roman" pitchFamily="18" charset="0"/>
                <a:cs typeface="Times New Roman" pitchFamily="18" charset="0"/>
              </a:rPr>
              <a:t>. </a:t>
            </a:r>
          </a:p>
          <a:p>
            <a:pPr lvl="1"/>
            <a:r>
              <a:rPr lang="en-US" dirty="0">
                <a:latin typeface="Times New Roman" pitchFamily="18" charset="0"/>
                <a:cs typeface="Times New Roman" pitchFamily="18" charset="0"/>
              </a:rPr>
              <a:t>Type of vegetable produced is depends on urban market demands. </a:t>
            </a:r>
          </a:p>
          <a:p>
            <a:pPr marL="0" indent="0"/>
            <a:endParaRPr lang="en-US" sz="2800" dirty="0" smtClean="0">
              <a:latin typeface="Times New Roman" pitchFamily="18" charset="0"/>
              <a:cs typeface="Times New Roman" pitchFamily="18" charset="0"/>
            </a:endParaRPr>
          </a:p>
          <a:p>
            <a:pPr marL="0" indent="0"/>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market gardener </a:t>
            </a:r>
            <a:r>
              <a:rPr lang="en-US" sz="2800" b="1" dirty="0">
                <a:latin typeface="Times New Roman" pitchFamily="18" charset="0"/>
                <a:cs typeface="Times New Roman" pitchFamily="18" charset="0"/>
              </a:rPr>
              <a:t>is producing those crops for which the </a:t>
            </a:r>
            <a:r>
              <a:rPr lang="en-US" b="1" dirty="0">
                <a:latin typeface="Times New Roman" pitchFamily="18" charset="0"/>
                <a:cs typeface="Times New Roman" pitchFamily="18" charset="0"/>
              </a:rPr>
              <a:t>climate and soil are suited.</a:t>
            </a:r>
          </a:p>
          <a:p>
            <a:pPr marL="0" indent="0"/>
            <a:endParaRPr lang="en-US" sz="2800" b="1" dirty="0">
              <a:latin typeface="Times New Roman" pitchFamily="18" charset="0"/>
              <a:cs typeface="Times New Roman" pitchFamily="18" charset="0"/>
            </a:endParaRPr>
          </a:p>
          <a:p>
            <a:pPr marL="0" indent="0"/>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If production is increased </a:t>
            </a:r>
            <a:r>
              <a:rPr lang="en-US" sz="2800" b="1" dirty="0">
                <a:latin typeface="Times New Roman" pitchFamily="18" charset="0"/>
                <a:cs typeface="Times New Roman" pitchFamily="18" charset="0"/>
              </a:rPr>
              <a:t>competition</a:t>
            </a:r>
            <a:r>
              <a:rPr lang="en-US" sz="2800" dirty="0">
                <a:latin typeface="Times New Roman" pitchFamily="18" charset="0"/>
                <a:cs typeface="Times New Roman" pitchFamily="18" charset="0"/>
              </a:rPr>
              <a:t> may become intense b/n producers so that this leads to </a:t>
            </a:r>
          </a:p>
          <a:p>
            <a:pPr marL="400050" lvl="1" indent="0"/>
            <a:r>
              <a:rPr lang="en-US" dirty="0">
                <a:latin typeface="Times New Roman" pitchFamily="18" charset="0"/>
                <a:cs typeface="Times New Roman" pitchFamily="18" charset="0"/>
              </a:rPr>
              <a:t>More </a:t>
            </a:r>
            <a:r>
              <a:rPr lang="en-US" b="1" dirty="0">
                <a:latin typeface="Times New Roman" pitchFamily="18" charset="0"/>
                <a:cs typeface="Times New Roman" pitchFamily="18" charset="0"/>
              </a:rPr>
              <a:t>specialization in production</a:t>
            </a:r>
            <a:r>
              <a:rPr lang="en-US" dirty="0">
                <a:latin typeface="Times New Roman" pitchFamily="18" charset="0"/>
                <a:cs typeface="Times New Roman" pitchFamily="18" charset="0"/>
              </a:rPr>
              <a:t> &amp; too attention to the </a:t>
            </a:r>
            <a:r>
              <a:rPr lang="en-US" b="1" dirty="0">
                <a:latin typeface="Times New Roman" pitchFamily="18" charset="0"/>
                <a:cs typeface="Times New Roman" pitchFamily="18" charset="0"/>
              </a:rPr>
              <a:t>grade and appearance of the product</a:t>
            </a:r>
            <a:r>
              <a:rPr lang="en-US" dirty="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xmlns="" val="2998359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781800"/>
          </a:xfrm>
        </p:spPr>
        <p:txBody>
          <a:bodyPr>
            <a:normAutofit/>
          </a:bodyPr>
          <a:lstStyle/>
          <a:p>
            <a:r>
              <a:rPr lang="en-US" sz="25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is </a:t>
            </a:r>
            <a:r>
              <a:rPr lang="en-US" sz="2800" b="1" dirty="0">
                <a:latin typeface="Times New Roman" pitchFamily="18" charset="0"/>
                <a:cs typeface="Times New Roman" pitchFamily="18" charset="0"/>
              </a:rPr>
              <a:t>practiced in urban areas</a:t>
            </a:r>
            <a:r>
              <a:rPr lang="en-US" sz="2800" dirty="0">
                <a:latin typeface="Times New Roman" pitchFamily="18" charset="0"/>
                <a:cs typeface="Times New Roman" pitchFamily="18" charset="0"/>
              </a:rPr>
              <a:t>, often on </a:t>
            </a:r>
            <a:r>
              <a:rPr lang="en-US" sz="2800" b="1" dirty="0">
                <a:latin typeface="Times New Roman" pitchFamily="18" charset="0"/>
                <a:cs typeface="Times New Roman" pitchFamily="18" charset="0"/>
              </a:rPr>
              <a:t>swampy soil </a:t>
            </a:r>
            <a:r>
              <a:rPr lang="en-US" sz="2800" dirty="0">
                <a:latin typeface="Times New Roman" pitchFamily="18" charset="0"/>
                <a:cs typeface="Times New Roman" pitchFamily="18" charset="0"/>
              </a:rPr>
              <a:t>and is of great importance for the </a:t>
            </a:r>
          </a:p>
          <a:p>
            <a:pPr lvl="2"/>
            <a:r>
              <a:rPr lang="en-US" sz="2800" b="1" dirty="0">
                <a:latin typeface="Times New Roman" pitchFamily="18" charset="0"/>
                <a:cs typeface="Times New Roman" pitchFamily="18" charset="0"/>
              </a:rPr>
              <a:t>food supply of the urban population</a:t>
            </a:r>
            <a:endParaRPr lang="en-US" sz="2800" dirty="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r>
              <a:rPr lang="en-US" sz="2800" b="1" dirty="0">
                <a:latin typeface="Times New Roman" pitchFamily="18" charset="0"/>
                <a:cs typeface="Times New Roman" pitchFamily="18" charset="0"/>
              </a:rPr>
              <a:t>Transport of perishable goods can be a problem. </a:t>
            </a:r>
          </a:p>
          <a:p>
            <a:endParaRPr lang="en-US" sz="2800" b="1" dirty="0">
              <a:latin typeface="Times New Roman" pitchFamily="18" charset="0"/>
              <a:cs typeface="Times New Roman" pitchFamily="18" charset="0"/>
            </a:endParaRPr>
          </a:p>
          <a:p>
            <a:r>
              <a:rPr lang="en-US" sz="2800" b="1" dirty="0">
                <a:latin typeface="Times New Roman" pitchFamily="18" charset="0"/>
                <a:cs typeface="Times New Roman" pitchFamily="18" charset="0"/>
              </a:rPr>
              <a:t>Low cost of transportation </a:t>
            </a:r>
            <a:r>
              <a:rPr lang="en-US" sz="2800" dirty="0">
                <a:latin typeface="Times New Roman" pitchFamily="18" charset="0"/>
                <a:cs typeface="Times New Roman" pitchFamily="18" charset="0"/>
              </a:rPr>
              <a:t>and the</a:t>
            </a:r>
            <a:r>
              <a:rPr lang="en-US" sz="2800" b="1" dirty="0">
                <a:latin typeface="Times New Roman" pitchFamily="18" charset="0"/>
                <a:cs typeface="Times New Roman" pitchFamily="18" charset="0"/>
              </a:rPr>
              <a:t> possibility of quick adjustment of supply and variety to the demand of a local market </a:t>
            </a:r>
          </a:p>
          <a:p>
            <a:pPr lvl="3">
              <a:buFont typeface="Wingdings" pitchFamily="2" charset="2"/>
              <a:buChar char="Ø"/>
            </a:pPr>
            <a:r>
              <a:rPr lang="en-US" sz="3200" b="1" i="1" dirty="0">
                <a:latin typeface="Times New Roman" pitchFamily="18" charset="0"/>
                <a:cs typeface="Times New Roman" pitchFamily="18" charset="0"/>
              </a:rPr>
              <a:t>Have made this type of vegetable growing profitable. </a:t>
            </a:r>
          </a:p>
          <a:p>
            <a:pPr>
              <a:buNone/>
            </a:pP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9451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7086600"/>
          </a:xfrm>
        </p:spPr>
        <p:txBody>
          <a:bodyPr>
            <a:normAutofit/>
          </a:bodyPr>
          <a:lstStyle/>
          <a:p>
            <a:r>
              <a:rPr lang="en-US" sz="2800" b="1" dirty="0">
                <a:latin typeface="Times New Roman" pitchFamily="18" charset="0"/>
                <a:cs typeface="Times New Roman" pitchFamily="18" charset="0"/>
              </a:rPr>
              <a:t>Cultivation is </a:t>
            </a:r>
            <a:endParaRPr lang="en-US" sz="2800" b="1" dirty="0" smtClean="0">
              <a:latin typeface="Times New Roman" pitchFamily="18" charset="0"/>
              <a:cs typeface="Times New Roman" pitchFamily="18" charset="0"/>
            </a:endParaRPr>
          </a:p>
          <a:p>
            <a:pPr lvl="1"/>
            <a:r>
              <a:rPr lang="en-US" sz="2600" b="1" dirty="0" smtClean="0">
                <a:latin typeface="Times New Roman" pitchFamily="18" charset="0"/>
                <a:cs typeface="Times New Roman" pitchFamily="18" charset="0"/>
              </a:rPr>
              <a:t>generally </a:t>
            </a:r>
            <a:r>
              <a:rPr lang="en-US" sz="2600" b="1" dirty="0">
                <a:latin typeface="Times New Roman" pitchFamily="18" charset="0"/>
                <a:cs typeface="Times New Roman" pitchFamily="18" charset="0"/>
              </a:rPr>
              <a:t>intensive</a:t>
            </a:r>
            <a:r>
              <a:rPr lang="en-US" sz="2600" dirty="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lvl="1"/>
            <a:r>
              <a:rPr lang="en-US" sz="2600" b="1" dirty="0" smtClean="0">
                <a:latin typeface="Times New Roman" pitchFamily="18" charset="0"/>
                <a:cs typeface="Times New Roman" pitchFamily="18" charset="0"/>
              </a:rPr>
              <a:t>using </a:t>
            </a:r>
            <a:r>
              <a:rPr lang="en-US" sz="2600" b="1" dirty="0">
                <a:latin typeface="Times New Roman" pitchFamily="18" charset="0"/>
                <a:cs typeface="Times New Roman" pitchFamily="18" charset="0"/>
              </a:rPr>
              <a:t>plant beds, </a:t>
            </a:r>
            <a:endParaRPr lang="en-US" sz="2600" b="1" dirty="0" smtClean="0">
              <a:latin typeface="Times New Roman" pitchFamily="18" charset="0"/>
              <a:cs typeface="Times New Roman" pitchFamily="18" charset="0"/>
            </a:endParaRPr>
          </a:p>
          <a:p>
            <a:pPr lvl="1"/>
            <a:r>
              <a:rPr lang="en-US" sz="2600" b="1" dirty="0" smtClean="0">
                <a:latin typeface="Times New Roman" pitchFamily="18" charset="0"/>
                <a:cs typeface="Times New Roman" pitchFamily="18" charset="0"/>
              </a:rPr>
              <a:t>paying </a:t>
            </a:r>
            <a:r>
              <a:rPr lang="en-US" sz="2600" b="1" dirty="0">
                <a:latin typeface="Times New Roman" pitchFamily="18" charset="0"/>
                <a:cs typeface="Times New Roman" pitchFamily="18" charset="0"/>
              </a:rPr>
              <a:t>special attention to watering, improved seeds</a:t>
            </a:r>
            <a:r>
              <a:rPr lang="en-US" sz="2600" b="1" dirty="0" smtClean="0">
                <a:latin typeface="Times New Roman" pitchFamily="18" charset="0"/>
                <a:cs typeface="Times New Roman" pitchFamily="18" charset="0"/>
              </a:rPr>
              <a:t>, </a:t>
            </a:r>
            <a:r>
              <a:rPr lang="en-US" sz="2600" b="1" dirty="0" err="1">
                <a:latin typeface="Times New Roman" pitchFamily="18" charset="0"/>
                <a:cs typeface="Times New Roman" pitchFamily="18" charset="0"/>
              </a:rPr>
              <a:t>manuring</a:t>
            </a:r>
            <a:r>
              <a:rPr lang="en-US" sz="2600" b="1" dirty="0">
                <a:latin typeface="Times New Roman" pitchFamily="18" charset="0"/>
                <a:cs typeface="Times New Roman" pitchFamily="18" charset="0"/>
              </a:rPr>
              <a:t> </a:t>
            </a:r>
            <a:r>
              <a:rPr lang="en-US" sz="2600" dirty="0">
                <a:latin typeface="Times New Roman" pitchFamily="18" charset="0"/>
                <a:cs typeface="Times New Roman" pitchFamily="18" charset="0"/>
              </a:rPr>
              <a:t>(frequent use of chemical fertilizer) &amp; </a:t>
            </a:r>
            <a:r>
              <a:rPr lang="en-US" sz="2600" b="1" dirty="0">
                <a:latin typeface="Times New Roman" pitchFamily="18" charset="0"/>
                <a:cs typeface="Times New Roman" pitchFamily="18" charset="0"/>
              </a:rPr>
              <a:t>disease control. </a:t>
            </a:r>
          </a:p>
          <a:p>
            <a:pPr marL="0" indent="0">
              <a:buNone/>
            </a:pPr>
            <a:r>
              <a:rPr lang="en-US" sz="2800" dirty="0">
                <a:latin typeface="Times New Roman" pitchFamily="18" charset="0"/>
                <a:cs typeface="Times New Roman" pitchFamily="18" charset="0"/>
              </a:rPr>
              <a:t> </a:t>
            </a:r>
          </a:p>
          <a:p>
            <a:r>
              <a:rPr lang="en-US" sz="2800" dirty="0">
                <a:latin typeface="Times New Roman" pitchFamily="18" charset="0"/>
                <a:cs typeface="Times New Roman" pitchFamily="18" charset="0"/>
              </a:rPr>
              <a:t>For successful production; grower should have a </a:t>
            </a:r>
            <a:r>
              <a:rPr lang="en-US" sz="2800" b="1" dirty="0">
                <a:latin typeface="Times New Roman" pitchFamily="18" charset="0"/>
                <a:cs typeface="Times New Roman" pitchFamily="18" charset="0"/>
              </a:rPr>
              <a:t>careful technical knowledge.</a:t>
            </a:r>
          </a:p>
          <a:p>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Objectives</a:t>
            </a:r>
            <a:endParaRPr lang="en-US" sz="2800" dirty="0">
              <a:latin typeface="Times New Roman" pitchFamily="18" charset="0"/>
              <a:cs typeface="Times New Roman" pitchFamily="18" charset="0"/>
            </a:endParaRPr>
          </a:p>
          <a:p>
            <a:pPr lvl="1"/>
            <a:r>
              <a:rPr lang="en-US" sz="2600" dirty="0">
                <a:latin typeface="Times New Roman" pitchFamily="18" charset="0"/>
                <a:cs typeface="Times New Roman" pitchFamily="18" charset="0"/>
              </a:rPr>
              <a:t>To </a:t>
            </a:r>
            <a:r>
              <a:rPr lang="en-US" sz="2600" i="1" dirty="0">
                <a:latin typeface="Times New Roman" pitchFamily="18" charset="0"/>
                <a:cs typeface="Times New Roman" pitchFamily="18" charset="0"/>
              </a:rPr>
              <a:t>supply fresh vegetables to nearby markets to meet the demand of consumers, restaurants &amp; Hotels in the big cities</a:t>
            </a:r>
            <a:endParaRPr lang="en-US" sz="2600" i="1" dirty="0" smtClean="0">
              <a:latin typeface="Times New Roman" pitchFamily="18" charset="0"/>
              <a:cs typeface="Times New Roman" pitchFamily="18" charset="0"/>
            </a:endParaRPr>
          </a:p>
          <a:p>
            <a:pPr marL="0" indent="0">
              <a:buNone/>
            </a:pPr>
            <a:r>
              <a:rPr lang="en-US" sz="2500" dirty="0" smtClean="0">
                <a:latin typeface="Times New Roman" pitchFamily="18" charset="0"/>
                <a:cs typeface="Times New Roman" pitchFamily="18" charset="0"/>
              </a:rPr>
              <a:t> </a:t>
            </a:r>
            <a:endParaRPr lang="en-US" sz="2500" dirty="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805001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1143000"/>
          </a:xfrm>
        </p:spPr>
        <p:txBody>
          <a:bodyPr>
            <a:normAutofit fontScale="90000"/>
          </a:bodyPr>
          <a:lstStyle/>
          <a:p>
            <a:r>
              <a:rPr lang="en-US" sz="3600" dirty="0"/>
              <a:t/>
            </a:r>
            <a:br>
              <a:rPr lang="en-US" sz="3600" dirty="0"/>
            </a:br>
            <a:r>
              <a:rPr lang="en-US" sz="4900" b="1" dirty="0" smtClean="0">
                <a:latin typeface="Times New Roman" pitchFamily="18" charset="0"/>
                <a:cs typeface="Times New Roman" pitchFamily="18" charset="0"/>
              </a:rPr>
              <a:t>Chapter 4. Types of Vegetable Crops Production/Farming Systems </a:t>
            </a:r>
            <a:r>
              <a:rPr lang="en-US" sz="4000" dirty="0">
                <a:latin typeface="Times New Roman" pitchFamily="18" charset="0"/>
                <a:cs typeface="Times New Roman" pitchFamily="18" charset="0"/>
              </a:rPr>
              <a:t/>
            </a:r>
            <a:br>
              <a:rPr lang="en-US" sz="4000" dirty="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2209800"/>
            <a:ext cx="8610600" cy="4495800"/>
          </a:xfrm>
        </p:spPr>
        <p:txBody>
          <a:bodyPr>
            <a:normAutofit/>
          </a:bodyPr>
          <a:lstStyle/>
          <a:p>
            <a:pPr marL="0" indent="0">
              <a:buNone/>
            </a:pPr>
            <a:r>
              <a:rPr lang="en-US" b="1" dirty="0" smtClean="0">
                <a:latin typeface="Times New Roman" pitchFamily="18" charset="0"/>
                <a:cs typeface="Times New Roman" pitchFamily="18" charset="0"/>
              </a:rPr>
              <a:t>Chapter Objective </a:t>
            </a:r>
          </a:p>
          <a:p>
            <a:r>
              <a:rPr lang="en-US" dirty="0" smtClean="0">
                <a:latin typeface="Times New Roman" pitchFamily="18" charset="0"/>
                <a:cs typeface="Times New Roman" pitchFamily="18" charset="0"/>
              </a:rPr>
              <a:t>At the end of the unit, you should be able to:</a:t>
            </a:r>
          </a:p>
          <a:p>
            <a:pPr lvl="1"/>
            <a:r>
              <a:rPr lang="en-US" dirty="0" smtClean="0">
                <a:latin typeface="Shruti" pitchFamily="34" charset="0"/>
                <a:cs typeface="Shruti" pitchFamily="34" charset="0"/>
              </a:rPr>
              <a:t>Describe different types of vegetable gardening </a:t>
            </a:r>
          </a:p>
          <a:p>
            <a:pPr lvl="1"/>
            <a:r>
              <a:rPr lang="en-US" dirty="0" smtClean="0">
                <a:latin typeface="Shruti" pitchFamily="34" charset="0"/>
                <a:cs typeface="Shruti" pitchFamily="34" charset="0"/>
              </a:rPr>
              <a:t>Know the basic difference between each vegetable gardening </a:t>
            </a:r>
          </a:p>
          <a:p>
            <a:pPr marL="0" indent="0">
              <a:buNone/>
            </a:pPr>
            <a:endParaRPr lang="en-US" sz="2800" b="1" dirty="0" smtClean="0"/>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900989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458200" cy="6400800"/>
          </a:xfrm>
        </p:spPr>
        <p:txBody>
          <a:bodyPr>
            <a:normAutofit/>
          </a:bodyPr>
          <a:lstStyle/>
          <a:p>
            <a:r>
              <a:rPr lang="en-US" b="1" dirty="0">
                <a:latin typeface="Times New Roman" pitchFamily="18" charset="0"/>
                <a:cs typeface="Times New Roman" pitchFamily="18" charset="0"/>
              </a:rPr>
              <a:t>Advantages</a:t>
            </a:r>
          </a:p>
          <a:p>
            <a:pPr lvl="1"/>
            <a:r>
              <a:rPr lang="en-US" dirty="0">
                <a:latin typeface="Times New Roman" pitchFamily="18" charset="0"/>
                <a:cs typeface="Times New Roman" pitchFamily="18" charset="0"/>
              </a:rPr>
              <a:t>Provides diversified vegetables to urban people.</a:t>
            </a:r>
          </a:p>
          <a:p>
            <a:pPr lvl="1"/>
            <a:r>
              <a:rPr lang="en-US" dirty="0">
                <a:latin typeface="Times New Roman" pitchFamily="18" charset="0"/>
                <a:cs typeface="Times New Roman" pitchFamily="18" charset="0"/>
              </a:rPr>
              <a:t>Helpful in improving the environment </a:t>
            </a:r>
          </a:p>
          <a:p>
            <a:pPr lvl="1"/>
            <a:r>
              <a:rPr lang="en-US" dirty="0">
                <a:latin typeface="Times New Roman" pitchFamily="18" charset="0"/>
                <a:cs typeface="Times New Roman" pitchFamily="18" charset="0"/>
              </a:rPr>
              <a:t>Utilization of urban wastes.</a:t>
            </a:r>
          </a:p>
          <a:p>
            <a:pPr lvl="1"/>
            <a:r>
              <a:rPr lang="en-US" dirty="0">
                <a:latin typeface="Times New Roman" pitchFamily="18" charset="0"/>
                <a:cs typeface="Times New Roman" pitchFamily="18" charset="0"/>
              </a:rPr>
              <a:t>Generates employments to urban laborers.</a:t>
            </a:r>
          </a:p>
          <a:p>
            <a:pPr lvl="1"/>
            <a:r>
              <a:rPr lang="en-US" dirty="0">
                <a:latin typeface="Times New Roman" pitchFamily="18" charset="0"/>
                <a:cs typeface="Times New Roman" pitchFamily="18" charset="0"/>
              </a:rPr>
              <a:t>Organic farming can be usefully adopted in vegetable production in </a:t>
            </a:r>
            <a:r>
              <a:rPr lang="en-US" dirty="0" err="1">
                <a:latin typeface="Times New Roman" pitchFamily="18" charset="0"/>
                <a:cs typeface="Times New Roman" pitchFamily="18" charset="0"/>
              </a:rPr>
              <a:t>Peri</a:t>
            </a:r>
            <a:r>
              <a:rPr lang="en-US" dirty="0">
                <a:latin typeface="Times New Roman" pitchFamily="18" charset="0"/>
                <a:cs typeface="Times New Roman" pitchFamily="18" charset="0"/>
              </a:rPr>
              <a:t>-urban</a:t>
            </a:r>
            <a:r>
              <a:rPr lang="en-US" b="1" dirty="0">
                <a:latin typeface="Times New Roman" pitchFamily="18" charset="0"/>
                <a:cs typeface="Times New Roman" pitchFamily="18" charset="0"/>
              </a:rPr>
              <a:t> areas.</a:t>
            </a:r>
            <a:endParaRPr lang="en-US" dirty="0">
              <a:latin typeface="Times New Roman" pitchFamily="18" charset="0"/>
              <a:cs typeface="Times New Roman" pitchFamily="18" charset="0"/>
            </a:endParaRPr>
          </a:p>
          <a:p>
            <a:endParaRPr lang="en-US" sz="2500" b="1" dirty="0">
              <a:latin typeface="Times New Roman" pitchFamily="18" charset="0"/>
              <a:cs typeface="Times New Roman" pitchFamily="18" charset="0"/>
            </a:endParaRPr>
          </a:p>
          <a:p>
            <a:r>
              <a:rPr lang="en-US" b="1" dirty="0">
                <a:latin typeface="Times New Roman" pitchFamily="18" charset="0"/>
                <a:cs typeface="Times New Roman" pitchFamily="18" charset="0"/>
              </a:rPr>
              <a:t>Disadvantages: </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High cost of farm land, labor, water &amp; energy (electricity). </a:t>
            </a:r>
          </a:p>
          <a:p>
            <a:endParaRPr lang="en-US" dirty="0"/>
          </a:p>
          <a:p>
            <a:pPr marL="0" indent="0">
              <a:buNone/>
            </a:pPr>
            <a:endParaRPr lang="en-US" sz="25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8654526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763000" cy="7620000"/>
          </a:xfrm>
        </p:spPr>
        <p:txBody>
          <a:bodyPr>
            <a:normAutofit fontScale="32500" lnSpcReduction="20000"/>
          </a:bodyPr>
          <a:lstStyle/>
          <a:p>
            <a:pPr marL="457200" lvl="1" indent="0">
              <a:lnSpc>
                <a:spcPct val="170000"/>
              </a:lnSpc>
              <a:buNone/>
            </a:pPr>
            <a:r>
              <a:rPr lang="en-US" sz="11100" b="1" dirty="0" smtClean="0">
                <a:latin typeface="Times New Roman" pitchFamily="18" charset="0"/>
                <a:cs typeface="Times New Roman" pitchFamily="18" charset="0"/>
              </a:rPr>
              <a:t>4.2.3. Truck </a:t>
            </a:r>
            <a:r>
              <a:rPr lang="en-US" sz="11100" b="1" dirty="0">
                <a:latin typeface="Times New Roman" pitchFamily="18" charset="0"/>
                <a:cs typeface="Times New Roman" pitchFamily="18" charset="0"/>
              </a:rPr>
              <a:t>gardening</a:t>
            </a:r>
            <a:endParaRPr lang="en-US" sz="11100" dirty="0">
              <a:latin typeface="Times New Roman" pitchFamily="18" charset="0"/>
              <a:cs typeface="Times New Roman" pitchFamily="18" charset="0"/>
            </a:endParaRPr>
          </a:p>
          <a:p>
            <a:pPr>
              <a:lnSpc>
                <a:spcPct val="120000"/>
              </a:lnSpc>
            </a:pPr>
            <a:r>
              <a:rPr lang="en-US" sz="8600" dirty="0">
                <a:latin typeface="Times New Roman" pitchFamily="18" charset="0"/>
                <a:cs typeface="Times New Roman" pitchFamily="18" charset="0"/>
              </a:rPr>
              <a:t>It</a:t>
            </a:r>
            <a:r>
              <a:rPr lang="en-US" sz="8600" b="1" dirty="0">
                <a:latin typeface="Times New Roman" pitchFamily="18" charset="0"/>
                <a:cs typeface="Times New Roman" pitchFamily="18" charset="0"/>
              </a:rPr>
              <a:t> </a:t>
            </a:r>
            <a:r>
              <a:rPr lang="en-US" sz="8600" dirty="0">
                <a:latin typeface="Times New Roman" pitchFamily="18" charset="0"/>
                <a:cs typeface="Times New Roman" pitchFamily="18" charset="0"/>
              </a:rPr>
              <a:t>is the producing of special crops in relatively large quantities </a:t>
            </a:r>
            <a:r>
              <a:rPr lang="en-US" sz="8600" b="1" dirty="0">
                <a:latin typeface="Times New Roman" pitchFamily="18" charset="0"/>
                <a:cs typeface="Times New Roman" pitchFamily="18" charset="0"/>
              </a:rPr>
              <a:t>for distant markets</a:t>
            </a:r>
            <a:r>
              <a:rPr lang="en-US" sz="8600" dirty="0" smtClean="0">
                <a:latin typeface="Times New Roman" pitchFamily="18" charset="0"/>
                <a:cs typeface="Times New Roman" pitchFamily="18" charset="0"/>
              </a:rPr>
              <a:t>.</a:t>
            </a:r>
            <a:r>
              <a:rPr lang="en-US" sz="8600" dirty="0">
                <a:latin typeface="Times New Roman" pitchFamily="18" charset="0"/>
                <a:cs typeface="Times New Roman" pitchFamily="18" charset="0"/>
              </a:rPr>
              <a:t> </a:t>
            </a:r>
            <a:endParaRPr lang="en-US" sz="8600" dirty="0" smtClean="0">
              <a:latin typeface="Times New Roman" pitchFamily="18" charset="0"/>
              <a:cs typeface="Times New Roman" pitchFamily="18" charset="0"/>
            </a:endParaRPr>
          </a:p>
          <a:p>
            <a:pPr>
              <a:lnSpc>
                <a:spcPct val="120000"/>
              </a:lnSpc>
            </a:pPr>
            <a:endParaRPr lang="en-US" sz="8600" dirty="0">
              <a:latin typeface="Times New Roman" pitchFamily="18" charset="0"/>
              <a:cs typeface="Times New Roman" pitchFamily="18" charset="0"/>
            </a:endParaRPr>
          </a:p>
          <a:p>
            <a:pPr>
              <a:lnSpc>
                <a:spcPct val="120000"/>
              </a:lnSpc>
            </a:pPr>
            <a:r>
              <a:rPr lang="en-US" sz="8600" dirty="0" smtClean="0">
                <a:latin typeface="Times New Roman" pitchFamily="18" charset="0"/>
                <a:cs typeface="Times New Roman" pitchFamily="18" charset="0"/>
              </a:rPr>
              <a:t>In general truck farming is </a:t>
            </a:r>
            <a:r>
              <a:rPr lang="en-US" sz="8600" b="1" dirty="0" smtClean="0">
                <a:latin typeface="Times New Roman" pitchFamily="18" charset="0"/>
                <a:cs typeface="Times New Roman" pitchFamily="18" charset="0"/>
              </a:rPr>
              <a:t>more extensive and specialized than market gardening</a:t>
            </a:r>
            <a:endParaRPr lang="en-US" sz="8600" dirty="0" smtClean="0">
              <a:latin typeface="Times New Roman" pitchFamily="18" charset="0"/>
              <a:cs typeface="Times New Roman" pitchFamily="18" charset="0"/>
            </a:endParaRPr>
          </a:p>
          <a:p>
            <a:pPr>
              <a:lnSpc>
                <a:spcPct val="120000"/>
              </a:lnSpc>
              <a:buNone/>
            </a:pPr>
            <a:endParaRPr lang="en-US" sz="8600" dirty="0" smtClean="0">
              <a:latin typeface="Times New Roman" pitchFamily="18" charset="0"/>
              <a:cs typeface="Times New Roman" pitchFamily="18" charset="0"/>
            </a:endParaRPr>
          </a:p>
          <a:p>
            <a:pPr>
              <a:lnSpc>
                <a:spcPct val="120000"/>
              </a:lnSpc>
            </a:pPr>
            <a:r>
              <a:rPr lang="en-US" sz="8600" dirty="0" smtClean="0">
                <a:latin typeface="Times New Roman" pitchFamily="18" charset="0"/>
                <a:cs typeface="Times New Roman" pitchFamily="18" charset="0"/>
              </a:rPr>
              <a:t>Truck </a:t>
            </a:r>
            <a:r>
              <a:rPr lang="en-US" sz="8600" dirty="0">
                <a:latin typeface="Times New Roman" pitchFamily="18" charset="0"/>
                <a:cs typeface="Times New Roman" pitchFamily="18" charset="0"/>
              </a:rPr>
              <a:t>farms are often </a:t>
            </a:r>
            <a:r>
              <a:rPr lang="en-US" sz="8600" b="1" dirty="0">
                <a:latin typeface="Times New Roman" pitchFamily="18" charset="0"/>
                <a:cs typeface="Times New Roman" pitchFamily="18" charset="0"/>
              </a:rPr>
              <a:t>located near transportation systems or </a:t>
            </a:r>
            <a:r>
              <a:rPr lang="en-US" sz="8600" b="1" dirty="0" smtClean="0">
                <a:latin typeface="Times New Roman" pitchFamily="18" charset="0"/>
                <a:cs typeface="Times New Roman" pitchFamily="18" charset="0"/>
              </a:rPr>
              <a:t>highways &amp; </a:t>
            </a:r>
            <a:endParaRPr lang="en-US" sz="8600" b="1" dirty="0">
              <a:latin typeface="Times New Roman" pitchFamily="18" charset="0"/>
              <a:cs typeface="Times New Roman" pitchFamily="18" charset="0"/>
            </a:endParaRPr>
          </a:p>
          <a:p>
            <a:pPr>
              <a:lnSpc>
                <a:spcPct val="120000"/>
              </a:lnSpc>
            </a:pPr>
            <a:endParaRPr lang="en-US" sz="8600" b="1" dirty="0" smtClean="0">
              <a:latin typeface="Times New Roman" pitchFamily="18" charset="0"/>
              <a:cs typeface="Times New Roman" pitchFamily="18" charset="0"/>
            </a:endParaRPr>
          </a:p>
          <a:p>
            <a:pPr>
              <a:lnSpc>
                <a:spcPct val="120000"/>
              </a:lnSpc>
            </a:pPr>
            <a:r>
              <a:rPr lang="en-US" sz="8600" dirty="0" smtClean="0">
                <a:latin typeface="Times New Roman" pitchFamily="18" charset="0"/>
                <a:cs typeface="Times New Roman" pitchFamily="18" charset="0"/>
              </a:rPr>
              <a:t> Its location determined primarily by </a:t>
            </a:r>
            <a:r>
              <a:rPr lang="en-US" sz="9200" b="1" dirty="0" smtClean="0">
                <a:latin typeface="Times New Roman" pitchFamily="18" charset="0"/>
                <a:cs typeface="Times New Roman" pitchFamily="18" charset="0"/>
              </a:rPr>
              <a:t>climatic &amp; soil </a:t>
            </a:r>
            <a:r>
              <a:rPr lang="en-US" sz="8600" dirty="0" smtClean="0">
                <a:latin typeface="Times New Roman" pitchFamily="18" charset="0"/>
                <a:cs typeface="Times New Roman" pitchFamily="18" charset="0"/>
              </a:rPr>
              <a:t>factors favoring culture of especial crops. </a:t>
            </a:r>
            <a:r>
              <a:rPr lang="en-US" sz="8600" b="1" dirty="0" smtClean="0">
                <a:latin typeface="Times New Roman" pitchFamily="18" charset="0"/>
                <a:cs typeface="Times New Roman" pitchFamily="18" charset="0"/>
              </a:rPr>
              <a:t> </a:t>
            </a:r>
            <a:endParaRPr lang="en-US" sz="8600" dirty="0">
              <a:latin typeface="Times New Roman" pitchFamily="18" charset="0"/>
              <a:cs typeface="Times New Roman" pitchFamily="18" charset="0"/>
            </a:endParaRPr>
          </a:p>
          <a:p>
            <a:pPr marL="0" indent="0">
              <a:lnSpc>
                <a:spcPct val="120000"/>
              </a:lnSpc>
              <a:buNone/>
            </a:pPr>
            <a:endParaRPr lang="en-US" sz="6300" dirty="0">
              <a:latin typeface="Times New Roman" pitchFamily="18" charset="0"/>
              <a:cs typeface="Times New Roman" pitchFamily="18" charset="0"/>
            </a:endParaRPr>
          </a:p>
          <a:p>
            <a:pPr>
              <a:lnSpc>
                <a:spcPct val="120000"/>
              </a:lnSpc>
            </a:pPr>
            <a:endParaRPr lang="en-US" sz="3600" dirty="0" smtClean="0">
              <a:latin typeface="Times New Roman" pitchFamily="18" charset="0"/>
              <a:cs typeface="Times New Roman" pitchFamily="18" charset="0"/>
            </a:endParaRPr>
          </a:p>
          <a:p>
            <a:pPr marL="0" indent="0">
              <a:lnSpc>
                <a:spcPct val="120000"/>
              </a:lnSpc>
              <a:buNone/>
            </a:pPr>
            <a:endParaRPr lang="en-US" sz="3600" dirty="0">
              <a:latin typeface="Times New Roman" pitchFamily="18" charset="0"/>
              <a:cs typeface="Times New Roman" pitchFamily="18" charset="0"/>
            </a:endParaRPr>
          </a:p>
          <a:p>
            <a:endParaRPr lang="en-US" b="1" dirty="0" smtClean="0"/>
          </a:p>
          <a:p>
            <a:pPr marL="0" indent="0">
              <a:buNone/>
            </a:pPr>
            <a:r>
              <a:rPr lang="en-US" sz="1800" dirty="0"/>
              <a:t/>
            </a:r>
            <a:br>
              <a:rPr lang="en-US" sz="1800" dirty="0"/>
            </a:br>
            <a:endParaRPr lang="en-US" sz="2400" dirty="0"/>
          </a:p>
          <a:p>
            <a:endParaRPr lang="en-US" sz="2400" dirty="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30164951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400800"/>
          </a:xfrm>
        </p:spPr>
        <p:txBody>
          <a:bodyPr>
            <a:normAutofit fontScale="92500" lnSpcReduction="10000"/>
          </a:bodyPr>
          <a:lstStyle/>
          <a:p>
            <a:pPr>
              <a:lnSpc>
                <a:spcPct val="110000"/>
              </a:lnSpc>
            </a:pPr>
            <a:r>
              <a:rPr lang="en-US" sz="3900" dirty="0">
                <a:latin typeface="Times New Roman" pitchFamily="18" charset="0"/>
                <a:cs typeface="Times New Roman" pitchFamily="18" charset="0"/>
              </a:rPr>
              <a:t>The </a:t>
            </a:r>
            <a:r>
              <a:rPr lang="en-US" sz="3900" b="1" dirty="0">
                <a:latin typeface="Times New Roman" pitchFamily="18" charset="0"/>
                <a:cs typeface="Times New Roman" pitchFamily="18" charset="0"/>
              </a:rPr>
              <a:t>differences b/n truck farms &amp; market gardens </a:t>
            </a:r>
            <a:r>
              <a:rPr lang="en-US" sz="3900" dirty="0">
                <a:latin typeface="Times New Roman" pitchFamily="18" charset="0"/>
                <a:cs typeface="Times New Roman" pitchFamily="18" charset="0"/>
              </a:rPr>
              <a:t>are </a:t>
            </a:r>
          </a:p>
          <a:p>
            <a:pPr lvl="1">
              <a:lnSpc>
                <a:spcPct val="120000"/>
              </a:lnSpc>
            </a:pPr>
            <a:r>
              <a:rPr lang="en-US" sz="3200" i="1" dirty="0">
                <a:latin typeface="Times New Roman" pitchFamily="18" charset="0"/>
                <a:cs typeface="Times New Roman" pitchFamily="18" charset="0"/>
              </a:rPr>
              <a:t>Where they are located, </a:t>
            </a:r>
          </a:p>
          <a:p>
            <a:pPr lvl="1">
              <a:lnSpc>
                <a:spcPct val="120000"/>
              </a:lnSpc>
            </a:pPr>
            <a:r>
              <a:rPr lang="en-US" sz="3200" i="1" dirty="0">
                <a:latin typeface="Times New Roman" pitchFamily="18" charset="0"/>
                <a:cs typeface="Times New Roman" pitchFamily="18" charset="0"/>
              </a:rPr>
              <a:t>The number of different types of crops grown,</a:t>
            </a:r>
          </a:p>
          <a:p>
            <a:pPr lvl="1">
              <a:lnSpc>
                <a:spcPct val="120000"/>
              </a:lnSpc>
            </a:pPr>
            <a:r>
              <a:rPr lang="en-US" sz="3200" i="1" dirty="0">
                <a:latin typeface="Times New Roman" pitchFamily="18" charset="0"/>
                <a:cs typeface="Times New Roman" pitchFamily="18" charset="0"/>
              </a:rPr>
              <a:t>The relative acreage of each crop grown </a:t>
            </a:r>
          </a:p>
          <a:p>
            <a:pPr lvl="1">
              <a:lnSpc>
                <a:spcPct val="120000"/>
              </a:lnSpc>
            </a:pPr>
            <a:r>
              <a:rPr lang="en-US" sz="3200" i="1" dirty="0">
                <a:latin typeface="Times New Roman" pitchFamily="18" charset="0"/>
                <a:cs typeface="Times New Roman" pitchFamily="18" charset="0"/>
              </a:rPr>
              <a:t>How and where the crops are marketed.</a:t>
            </a:r>
          </a:p>
          <a:p>
            <a:pPr>
              <a:lnSpc>
                <a:spcPct val="120000"/>
              </a:lnSpc>
            </a:pPr>
            <a:endParaRPr lang="en-US" b="1" dirty="0" smtClean="0">
              <a:latin typeface="Times New Roman" pitchFamily="18" charset="0"/>
              <a:cs typeface="Times New Roman" pitchFamily="18" charset="0"/>
            </a:endParaRPr>
          </a:p>
          <a:p>
            <a:pPr>
              <a:lnSpc>
                <a:spcPct val="120000"/>
              </a:lnSpc>
            </a:pPr>
            <a:r>
              <a:rPr lang="en-US" b="1" dirty="0" smtClean="0">
                <a:latin typeface="Times New Roman" pitchFamily="18" charset="0"/>
                <a:cs typeface="Times New Roman" pitchFamily="18" charset="0"/>
              </a:rPr>
              <a:t>Prior</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to the development of </a:t>
            </a:r>
            <a:r>
              <a:rPr lang="en-US" b="1" dirty="0">
                <a:latin typeface="Times New Roman" pitchFamily="18" charset="0"/>
                <a:cs typeface="Times New Roman" pitchFamily="18" charset="0"/>
              </a:rPr>
              <a:t>refrigeration &amp; refrigerator car</a:t>
            </a:r>
            <a:r>
              <a:rPr lang="en-US" dirty="0">
                <a:latin typeface="Times New Roman" pitchFamily="18" charset="0"/>
                <a:cs typeface="Times New Roman" pitchFamily="18" charset="0"/>
              </a:rPr>
              <a:t>, production </a:t>
            </a:r>
            <a:r>
              <a:rPr lang="en-US" b="1" dirty="0" smtClean="0">
                <a:latin typeface="Times New Roman" pitchFamily="18" charset="0"/>
                <a:cs typeface="Times New Roman" pitchFamily="18" charset="0"/>
              </a:rPr>
              <a:t>of</a:t>
            </a:r>
          </a:p>
          <a:p>
            <a:pPr lvl="1">
              <a:lnSpc>
                <a:spcPct val="120000"/>
              </a:lnSpc>
            </a:pPr>
            <a:r>
              <a:rPr lang="en-US" sz="3000" b="1" dirty="0" smtClean="0">
                <a:latin typeface="Times New Roman" pitchFamily="18" charset="0"/>
                <a:cs typeface="Times New Roman" pitchFamily="18" charset="0"/>
              </a:rPr>
              <a:t> Perishable </a:t>
            </a:r>
            <a:r>
              <a:rPr lang="en-US" sz="3000" dirty="0" smtClean="0">
                <a:latin typeface="Times New Roman" pitchFamily="18" charset="0"/>
                <a:cs typeface="Times New Roman" pitchFamily="18" charset="0"/>
              </a:rPr>
              <a:t>vegetables for market was </a:t>
            </a:r>
            <a:r>
              <a:rPr lang="en-US" sz="3000" b="1" dirty="0" smtClean="0">
                <a:latin typeface="Times New Roman" pitchFamily="18" charset="0"/>
                <a:cs typeface="Times New Roman" pitchFamily="18" charset="0"/>
              </a:rPr>
              <a:t>limited</a:t>
            </a:r>
            <a:r>
              <a:rPr lang="en-US" sz="3000" dirty="0" smtClean="0">
                <a:latin typeface="Times New Roman" pitchFamily="18" charset="0"/>
                <a:cs typeface="Times New Roman" pitchFamily="18" charset="0"/>
              </a:rPr>
              <a:t> to regions relatively near the market</a:t>
            </a:r>
            <a:r>
              <a:rPr lang="en-US" dirty="0" smtClean="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xmlns="" val="4095983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477000"/>
          </a:xfrm>
        </p:spPr>
        <p:txBody>
          <a:bodyPr>
            <a:normAutofit/>
          </a:bodyPr>
          <a:lstStyle/>
          <a:p>
            <a:r>
              <a:rPr lang="en-US" sz="3400" dirty="0" smtClean="0">
                <a:latin typeface="Times New Roman" pitchFamily="18" charset="0"/>
                <a:cs typeface="Times New Roman" pitchFamily="18" charset="0"/>
              </a:rPr>
              <a:t>Due to development of </a:t>
            </a:r>
            <a:r>
              <a:rPr lang="en-US" sz="3400" b="1" dirty="0" smtClean="0">
                <a:latin typeface="Times New Roman" pitchFamily="18" charset="0"/>
                <a:cs typeface="Times New Roman" pitchFamily="18" charset="0"/>
              </a:rPr>
              <a:t>good transportation &amp; refrigeration vegetables have been started </a:t>
            </a:r>
          </a:p>
          <a:p>
            <a:pPr lvl="1"/>
            <a:r>
              <a:rPr lang="en-US" sz="3200" b="1" dirty="0" smtClean="0">
                <a:latin typeface="Times New Roman" pitchFamily="18" charset="0"/>
                <a:cs typeface="Times New Roman" pitchFamily="18" charset="0"/>
              </a:rPr>
              <a:t>To be produced extensively &amp; specially</a:t>
            </a:r>
            <a:r>
              <a:rPr lang="en-US" sz="3200" dirty="0" smtClean="0">
                <a:latin typeface="Times New Roman" pitchFamily="18" charset="0"/>
                <a:cs typeface="Times New Roman" pitchFamily="18" charset="0"/>
              </a:rPr>
              <a:t>, </a:t>
            </a:r>
          </a:p>
          <a:p>
            <a:pPr lvl="2"/>
            <a:r>
              <a:rPr lang="en-US" sz="3000" dirty="0" smtClean="0">
                <a:latin typeface="Times New Roman" pitchFamily="18" charset="0"/>
                <a:cs typeface="Times New Roman" pitchFamily="18" charset="0"/>
              </a:rPr>
              <a:t>So that a large quantities of it is arrived for the consumers, </a:t>
            </a:r>
          </a:p>
          <a:p>
            <a:pPr lvl="3"/>
            <a:r>
              <a:rPr lang="en-US" sz="2800" dirty="0" smtClean="0">
                <a:latin typeface="Times New Roman" pitchFamily="18" charset="0"/>
                <a:cs typeface="Times New Roman" pitchFamily="18" charset="0"/>
              </a:rPr>
              <a:t>Even though the gardens are located several hundred miles away, and </a:t>
            </a:r>
          </a:p>
          <a:p>
            <a:pPr lvl="4"/>
            <a:r>
              <a:rPr lang="en-US" sz="2600" i="1" u="sng" dirty="0" smtClean="0">
                <a:latin typeface="Times New Roman" pitchFamily="18" charset="0"/>
                <a:cs typeface="Times New Roman" pitchFamily="18" charset="0"/>
              </a:rPr>
              <a:t>Thus have </a:t>
            </a:r>
            <a:r>
              <a:rPr lang="en-US" sz="2600" b="1" i="1" u="sng" dirty="0" smtClean="0">
                <a:latin typeface="Times New Roman" pitchFamily="18" charset="0"/>
                <a:cs typeface="Times New Roman" pitchFamily="18" charset="0"/>
              </a:rPr>
              <a:t>removed the advantages of the market gardeners. </a:t>
            </a:r>
          </a:p>
          <a:p>
            <a:endParaRPr lang="en-US" sz="2500"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pPr>
              <a:buNone/>
            </a:pPr>
            <a:endParaRPr lang="en-US" sz="25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5118620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sz="3600" b="1" dirty="0">
                <a:latin typeface="Times New Roman" pitchFamily="18" charset="0"/>
                <a:cs typeface="Times New Roman" pitchFamily="18" charset="0"/>
              </a:rPr>
              <a:t>Advantages: </a:t>
            </a:r>
            <a:endParaRPr lang="en-US" sz="3600" b="1" dirty="0" smtClean="0">
              <a:latin typeface="Times New Roman" pitchFamily="18" charset="0"/>
              <a:cs typeface="Times New Roman" pitchFamily="18" charset="0"/>
            </a:endParaRPr>
          </a:p>
          <a:p>
            <a:pPr lvl="1"/>
            <a:r>
              <a:rPr lang="en-US" sz="3200" dirty="0" smtClean="0">
                <a:latin typeface="Times New Roman" pitchFamily="18" charset="0"/>
                <a:cs typeface="Times New Roman" pitchFamily="18" charset="0"/>
              </a:rPr>
              <a:t>Low production cost is due to relatively </a:t>
            </a:r>
          </a:p>
          <a:p>
            <a:pPr lvl="2"/>
            <a:r>
              <a:rPr lang="en-US" sz="2800" dirty="0" smtClean="0">
                <a:latin typeface="Times New Roman" pitchFamily="18" charset="0"/>
                <a:cs typeface="Times New Roman" pitchFamily="18" charset="0"/>
              </a:rPr>
              <a:t>Cheap labor and land and high yield and ultimately high return.</a:t>
            </a:r>
          </a:p>
          <a:p>
            <a:endParaRPr lang="en-US" dirty="0">
              <a:latin typeface="Times New Roman" pitchFamily="18" charset="0"/>
              <a:cs typeface="Times New Roman" pitchFamily="18" charset="0"/>
            </a:endParaRPr>
          </a:p>
          <a:p>
            <a:r>
              <a:rPr lang="en-US" sz="3600" b="1" dirty="0">
                <a:latin typeface="Times New Roman" pitchFamily="18" charset="0"/>
                <a:cs typeface="Times New Roman" pitchFamily="18" charset="0"/>
              </a:rPr>
              <a:t>Disadvantages</a:t>
            </a:r>
            <a:r>
              <a:rPr lang="en-US" sz="3600" b="1" dirty="0" smtClean="0">
                <a:latin typeface="Times New Roman" pitchFamily="18" charset="0"/>
                <a:cs typeface="Times New Roman" pitchFamily="18" charset="0"/>
              </a:rPr>
              <a:t>:</a:t>
            </a:r>
          </a:p>
          <a:p>
            <a:pPr lvl="1"/>
            <a:r>
              <a:rPr lang="en-US" b="1" dirty="0" smtClean="0">
                <a:latin typeface="Times New Roman" pitchFamily="18" charset="0"/>
                <a:cs typeface="Times New Roman" pitchFamily="18" charset="0"/>
              </a:rPr>
              <a:t> </a:t>
            </a:r>
            <a:r>
              <a:rPr lang="en-US" dirty="0">
                <a:latin typeface="Times New Roman" pitchFamily="18" charset="0"/>
                <a:cs typeface="Times New Roman" pitchFamily="18" charset="0"/>
              </a:rPr>
              <a:t>Involvement of Middleman in marketing and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cost </a:t>
            </a:r>
            <a:r>
              <a:rPr lang="en-US" dirty="0">
                <a:latin typeface="Times New Roman" pitchFamily="18" charset="0"/>
                <a:cs typeface="Times New Roman" pitchFamily="18" charset="0"/>
              </a:rPr>
              <a:t>of transport reduced net income</a:t>
            </a:r>
          </a:p>
          <a:p>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204227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858000"/>
          </a:xfrm>
        </p:spPr>
        <p:txBody>
          <a:bodyPr>
            <a:normAutofit/>
          </a:bodyPr>
          <a:lstStyle/>
          <a:p>
            <a:pPr marL="457200" lvl="1" indent="0">
              <a:lnSpc>
                <a:spcPct val="110000"/>
              </a:lnSpc>
              <a:buNone/>
            </a:pPr>
            <a:r>
              <a:rPr lang="en-US" sz="3600" b="1" dirty="0">
                <a:latin typeface="Times New Roman" pitchFamily="18" charset="0"/>
                <a:cs typeface="Times New Roman" pitchFamily="18" charset="0"/>
              </a:rPr>
              <a:t>4.2.4. School gardening</a:t>
            </a:r>
            <a:endParaRPr lang="en-US" sz="3600" dirty="0">
              <a:latin typeface="Times New Roman" pitchFamily="18" charset="0"/>
              <a:cs typeface="Times New Roman" pitchFamily="18" charset="0"/>
            </a:endParaRPr>
          </a:p>
          <a:p>
            <a:pPr>
              <a:lnSpc>
                <a:spcPct val="110000"/>
              </a:lnSpc>
            </a:pPr>
            <a:r>
              <a:rPr lang="en-US" sz="2800" dirty="0">
                <a:latin typeface="Times New Roman" pitchFamily="18" charset="0"/>
                <a:cs typeface="Times New Roman" pitchFamily="18" charset="0"/>
              </a:rPr>
              <a:t>School gardening</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is</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a garden established for the </a:t>
            </a:r>
            <a:r>
              <a:rPr lang="en-US" sz="2800" b="1" dirty="0">
                <a:latin typeface="Times New Roman" pitchFamily="18" charset="0"/>
                <a:cs typeface="Times New Roman" pitchFamily="18" charset="0"/>
              </a:rPr>
              <a:t>purpose of education. </a:t>
            </a:r>
          </a:p>
          <a:p>
            <a:pPr lvl="2">
              <a:lnSpc>
                <a:spcPct val="110000"/>
              </a:lnSpc>
            </a:pPr>
            <a:r>
              <a:rPr lang="en-US" sz="2800" dirty="0">
                <a:latin typeface="Times New Roman" pitchFamily="18" charset="0"/>
                <a:cs typeface="Times New Roman" pitchFamily="18" charset="0"/>
              </a:rPr>
              <a:t>Its main purpose is the </a:t>
            </a:r>
            <a:r>
              <a:rPr lang="en-US" sz="2800" b="1" dirty="0">
                <a:latin typeface="Times New Roman" pitchFamily="18" charset="0"/>
                <a:cs typeface="Times New Roman" pitchFamily="18" charset="0"/>
              </a:rPr>
              <a:t>demonstration &amp; training </a:t>
            </a:r>
            <a:r>
              <a:rPr lang="en-US" sz="2800" dirty="0">
                <a:latin typeface="Times New Roman" pitchFamily="18" charset="0"/>
                <a:cs typeface="Times New Roman" pitchFamily="18" charset="0"/>
              </a:rPr>
              <a:t>of basic agricultural practices in </a:t>
            </a:r>
            <a:r>
              <a:rPr lang="en-US" sz="2800" b="1" dirty="0">
                <a:latin typeface="Times New Roman" pitchFamily="18" charset="0"/>
                <a:cs typeface="Times New Roman" pitchFamily="18" charset="0"/>
              </a:rPr>
              <a:t>school level</a:t>
            </a:r>
            <a:r>
              <a:rPr lang="en-US" sz="2800" dirty="0">
                <a:latin typeface="Times New Roman" pitchFamily="18" charset="0"/>
                <a:cs typeface="Times New Roman" pitchFamily="18" charset="0"/>
              </a:rPr>
              <a:t>.</a:t>
            </a:r>
          </a:p>
          <a:p>
            <a:pPr lvl="1">
              <a:lnSpc>
                <a:spcPct val="110000"/>
              </a:lnSpc>
              <a:buNone/>
            </a:pPr>
            <a:endParaRPr lang="en-US" dirty="0">
              <a:latin typeface="Times New Roman" pitchFamily="18" charset="0"/>
              <a:cs typeface="Times New Roman" pitchFamily="18" charset="0"/>
            </a:endParaRPr>
          </a:p>
          <a:p>
            <a:pPr>
              <a:lnSpc>
                <a:spcPct val="110000"/>
              </a:lnSpc>
            </a:pP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The activity is not done </a:t>
            </a:r>
            <a:r>
              <a:rPr lang="en-US" sz="2800" dirty="0">
                <a:latin typeface="Times New Roman" pitchFamily="18" charset="0"/>
                <a:cs typeface="Times New Roman" pitchFamily="18" charset="0"/>
              </a:rPr>
              <a:t>by family members but </a:t>
            </a:r>
            <a:r>
              <a:rPr lang="en-US" sz="2800" b="1" dirty="0">
                <a:latin typeface="Times New Roman" pitchFamily="18" charset="0"/>
                <a:cs typeface="Times New Roman" pitchFamily="18" charset="0"/>
              </a:rPr>
              <a:t>by students </a:t>
            </a:r>
            <a:r>
              <a:rPr lang="en-US" sz="2800" dirty="0">
                <a:latin typeface="Times New Roman" pitchFamily="18" charset="0"/>
                <a:cs typeface="Times New Roman" pitchFamily="18" charset="0"/>
              </a:rPr>
              <a:t>of a certain school for education. </a:t>
            </a:r>
            <a:endParaRPr lang="en-US" sz="2800" dirty="0" smtClean="0">
              <a:latin typeface="Times New Roman" pitchFamily="18" charset="0"/>
              <a:cs typeface="Times New Roman" pitchFamily="18" charset="0"/>
            </a:endParaRPr>
          </a:p>
          <a:p>
            <a:pPr>
              <a:lnSpc>
                <a:spcPct val="110000"/>
              </a:lnSpc>
            </a:pPr>
            <a:endParaRPr lang="en-US" sz="2800" dirty="0">
              <a:latin typeface="Times New Roman" pitchFamily="18" charset="0"/>
              <a:cs typeface="Times New Roman" pitchFamily="18" charset="0"/>
            </a:endParaRPr>
          </a:p>
          <a:p>
            <a:pPr>
              <a:lnSpc>
                <a:spcPct val="110000"/>
              </a:lnSpc>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a:t>
            </a:r>
            <a:r>
              <a:rPr lang="en-US" sz="2800" b="1" dirty="0">
                <a:latin typeface="Times New Roman" pitchFamily="18" charset="0"/>
                <a:cs typeface="Times New Roman" pitchFamily="18" charset="0"/>
              </a:rPr>
              <a:t>not based on family vegetable demand. </a:t>
            </a:r>
          </a:p>
          <a:p>
            <a:pPr lvl="0">
              <a:lnSpc>
                <a:spcPct val="110000"/>
              </a:lnSpc>
              <a:buNone/>
            </a:pPr>
            <a:endParaRPr lang="en-US" sz="2700" dirty="0">
              <a:latin typeface="Times New Roman" pitchFamily="18" charset="0"/>
              <a:cs typeface="Times New Roman" pitchFamily="18" charset="0"/>
            </a:endParaRPr>
          </a:p>
          <a:p>
            <a:pPr>
              <a:lnSpc>
                <a:spcPct val="110000"/>
              </a:lnSpc>
              <a:buNone/>
            </a:pPr>
            <a:endParaRPr lang="en-US" sz="2900" b="1" dirty="0" smtClean="0">
              <a:latin typeface="Times New Roman" pitchFamily="18" charset="0"/>
              <a:cs typeface="Times New Roman" pitchFamily="18" charset="0"/>
            </a:endParaRPr>
          </a:p>
          <a:p>
            <a:pPr lvl="1">
              <a:lnSpc>
                <a:spcPct val="120000"/>
              </a:lnSpc>
            </a:pPr>
            <a:endParaRPr lang="en-US" sz="4500" dirty="0" smtClean="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xmlns="" val="13047295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477000"/>
          </a:xfrm>
        </p:spPr>
        <p:txBody>
          <a:bodyPr>
            <a:normAutofit/>
          </a:bodyPr>
          <a:lstStyle/>
          <a:p>
            <a:pPr lvl="0"/>
            <a:r>
              <a:rPr lang="en-US" dirty="0">
                <a:latin typeface="Times New Roman" pitchFamily="18" charset="0"/>
                <a:cs typeface="Times New Roman" pitchFamily="18" charset="0"/>
              </a:rPr>
              <a:t>A school garden can </a:t>
            </a:r>
            <a:r>
              <a:rPr lang="en-US" b="1" dirty="0">
                <a:latin typeface="Times New Roman" pitchFamily="18" charset="0"/>
                <a:cs typeface="Times New Roman" pitchFamily="18" charset="0"/>
              </a:rPr>
              <a:t>also provide vegetables for the pupil </a:t>
            </a:r>
            <a:r>
              <a:rPr lang="en-US" dirty="0">
                <a:latin typeface="Times New Roman" pitchFamily="18" charset="0"/>
                <a:cs typeface="Times New Roman" pitchFamily="18" charset="0"/>
              </a:rPr>
              <a:t>&amp; teach those </a:t>
            </a:r>
            <a:r>
              <a:rPr lang="en-US" b="1" dirty="0">
                <a:latin typeface="Times New Roman" pitchFamily="18" charset="0"/>
                <a:cs typeface="Times New Roman" pitchFamily="18" charset="0"/>
              </a:rPr>
              <a:t>agricultural techniques and working </a:t>
            </a:r>
            <a:r>
              <a:rPr lang="en-US" dirty="0">
                <a:latin typeface="Times New Roman" pitchFamily="18" charset="0"/>
                <a:cs typeface="Times New Roman" pitchFamily="18" charset="0"/>
              </a:rPr>
              <a:t>discipline. </a:t>
            </a:r>
          </a:p>
          <a:p>
            <a:pPr lvl="0">
              <a:lnSpc>
                <a:spcPct val="120000"/>
              </a:lnSpc>
            </a:pPr>
            <a:endParaRPr lang="en-US" sz="2500" dirty="0" smtClean="0">
              <a:latin typeface="Times New Roman" pitchFamily="18" charset="0"/>
              <a:cs typeface="Times New Roman" pitchFamily="18" charset="0"/>
            </a:endParaRPr>
          </a:p>
          <a:p>
            <a:pPr lvl="0">
              <a:lnSpc>
                <a:spcPct val="120000"/>
              </a:lnSpc>
            </a:pPr>
            <a:r>
              <a:rPr lang="en-US" sz="2800" dirty="0" smtClean="0">
                <a:latin typeface="Times New Roman" pitchFamily="18" charset="0"/>
                <a:cs typeface="Times New Roman" pitchFamily="18" charset="0"/>
              </a:rPr>
              <a:t>Frequent </a:t>
            </a:r>
            <a:r>
              <a:rPr lang="en-US" sz="2800" dirty="0">
                <a:latin typeface="Times New Roman" pitchFamily="18" charset="0"/>
                <a:cs typeface="Times New Roman" pitchFamily="18" charset="0"/>
              </a:rPr>
              <a:t>errors are: </a:t>
            </a:r>
          </a:p>
          <a:p>
            <a:pPr lvl="1"/>
            <a:r>
              <a:rPr lang="en-US" dirty="0">
                <a:latin typeface="Times New Roman" pitchFamily="18" charset="0"/>
                <a:cs typeface="Times New Roman" pitchFamily="18" charset="0"/>
              </a:rPr>
              <a:t>The garden is too large to be worked properly and the water supply is too far away,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too </a:t>
            </a:r>
            <a:r>
              <a:rPr lang="en-US" dirty="0">
                <a:latin typeface="Times New Roman" pitchFamily="18" charset="0"/>
                <a:cs typeface="Times New Roman" pitchFamily="18" charset="0"/>
              </a:rPr>
              <a:t>much emphasis is placed on European vegetables and expensive materials are used (e.g. wire netting for fences)</a:t>
            </a:r>
          </a:p>
          <a:p>
            <a:pPr lvl="1"/>
            <a:r>
              <a:rPr lang="en-US" dirty="0">
                <a:latin typeface="Times New Roman" pitchFamily="18" charset="0"/>
                <a:cs typeface="Times New Roman" pitchFamily="18" charset="0"/>
              </a:rPr>
              <a:t>There is not enough organic manure and not enough tending during the school holidays</a:t>
            </a:r>
          </a:p>
          <a:p>
            <a:endParaRPr lang="en-US" dirty="0"/>
          </a:p>
        </p:txBody>
      </p:sp>
    </p:spTree>
    <p:extLst>
      <p:ext uri="{BB962C8B-B14F-4D97-AF65-F5344CB8AC3E}">
        <p14:creationId xmlns:p14="http://schemas.microsoft.com/office/powerpoint/2010/main" xmlns="" val="21742008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781800"/>
          </a:xfrm>
        </p:spPr>
        <p:txBody>
          <a:bodyPr>
            <a:normAutofit/>
          </a:bodyPr>
          <a:lstStyle/>
          <a:p>
            <a:pPr marL="0" indent="0">
              <a:buNone/>
            </a:pPr>
            <a:r>
              <a:rPr lang="en-US" sz="3600" b="1" dirty="0">
                <a:latin typeface="Times New Roman" pitchFamily="18" charset="0"/>
                <a:cs typeface="Times New Roman" pitchFamily="18" charset="0"/>
              </a:rPr>
              <a:t>4.2.5. Gardening for Processing</a:t>
            </a:r>
            <a:endParaRPr lang="en-US" sz="3600" dirty="0">
              <a:latin typeface="Times New Roman" pitchFamily="18" charset="0"/>
              <a:cs typeface="Times New Roman" pitchFamily="18" charset="0"/>
            </a:endParaRPr>
          </a:p>
          <a:p>
            <a:r>
              <a:rPr lang="en-US" sz="2800" dirty="0">
                <a:latin typeface="Times New Roman" pitchFamily="18" charset="0"/>
                <a:cs typeface="Times New Roman" pitchFamily="18" charset="0"/>
              </a:rPr>
              <a:t>It is production of vegetable in large quantity </a:t>
            </a:r>
            <a:r>
              <a:rPr lang="en-US" sz="2800" b="1" dirty="0">
                <a:latin typeface="Times New Roman" pitchFamily="18" charset="0"/>
                <a:cs typeface="Times New Roman" pitchFamily="18" charset="0"/>
              </a:rPr>
              <a:t>for processing </a:t>
            </a:r>
            <a:r>
              <a:rPr lang="en-US" sz="2800" dirty="0">
                <a:latin typeface="Times New Roman" pitchFamily="18" charset="0"/>
                <a:cs typeface="Times New Roman" pitchFamily="18" charset="0"/>
              </a:rPr>
              <a:t>industry. </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Since </a:t>
            </a:r>
            <a:r>
              <a:rPr lang="en-US" sz="2800" dirty="0">
                <a:latin typeface="Times New Roman" pitchFamily="18" charset="0"/>
                <a:cs typeface="Times New Roman" pitchFamily="18" charset="0"/>
              </a:rPr>
              <a:t>most of the vegetable crops are </a:t>
            </a:r>
            <a:r>
              <a:rPr lang="en-US" sz="2800" b="1" dirty="0">
                <a:latin typeface="Times New Roman" pitchFamily="18" charset="0"/>
                <a:cs typeface="Times New Roman" pitchFamily="18" charset="0"/>
              </a:rPr>
              <a:t>highly perishable </a:t>
            </a:r>
            <a:r>
              <a:rPr lang="en-US" sz="2800" dirty="0">
                <a:latin typeface="Times New Roman" pitchFamily="18" charset="0"/>
                <a:cs typeface="Times New Roman" pitchFamily="18" charset="0"/>
              </a:rPr>
              <a:t>and </a:t>
            </a:r>
            <a:r>
              <a:rPr lang="en-US" sz="2800" dirty="0" smtClean="0">
                <a:latin typeface="Times New Roman" pitchFamily="18" charset="0"/>
                <a:cs typeface="Times New Roman" pitchFamily="18" charset="0"/>
              </a:rPr>
              <a:t>cannot </a:t>
            </a:r>
            <a:r>
              <a:rPr lang="en-US" sz="2800" dirty="0">
                <a:latin typeface="Times New Roman" pitchFamily="18" charset="0"/>
                <a:cs typeface="Times New Roman" pitchFamily="18" charset="0"/>
              </a:rPr>
              <a:t>be supplied with continuously to the market in large quantities </a:t>
            </a:r>
            <a:endParaRPr lang="en-US" sz="28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need for processing fresh vegetables to differently preserved form becomes indispensable</a:t>
            </a:r>
            <a:r>
              <a:rPr lang="en-US" sz="2100" dirty="0">
                <a:latin typeface="Times New Roman" pitchFamily="18" charset="0"/>
                <a:cs typeface="Times New Roman" pitchFamily="18" charset="0"/>
              </a:rPr>
              <a:t>.</a:t>
            </a:r>
            <a:endParaRPr lang="en-US" sz="2100" b="1" dirty="0" smtClean="0">
              <a:latin typeface="Times New Roman" pitchFamily="18" charset="0"/>
              <a:cs typeface="Times New Roman" pitchFamily="18" charset="0"/>
            </a:endParaRPr>
          </a:p>
          <a:p>
            <a:pPr marL="0" indent="0">
              <a:buNone/>
            </a:pPr>
            <a:r>
              <a:rPr lang="en-US" sz="2500" dirty="0" smtClean="0">
                <a:latin typeface="Times New Roman" pitchFamily="18" charset="0"/>
                <a:cs typeface="Times New Roman" pitchFamily="18" charset="0"/>
              </a:rPr>
              <a:t> </a:t>
            </a:r>
            <a:endParaRPr lang="en-US" sz="2500" dirty="0">
              <a:latin typeface="Times New Roman" pitchFamily="18" charset="0"/>
              <a:cs typeface="Times New Roman" pitchFamily="18" charset="0"/>
            </a:endParaRPr>
          </a:p>
          <a:p>
            <a:r>
              <a:rPr lang="en-US" sz="2800" b="1" dirty="0">
                <a:latin typeface="Times New Roman" pitchFamily="18" charset="0"/>
                <a:cs typeface="Times New Roman" pitchFamily="18" charset="0"/>
              </a:rPr>
              <a:t>Vegetables for processing are usually produced on a more extensive scale than</a:t>
            </a: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those grown for market. </a:t>
            </a:r>
          </a:p>
          <a:p>
            <a:pPr marL="0" lvl="0" indent="0">
              <a:buNone/>
            </a:pPr>
            <a:endParaRPr lang="en-US" sz="2500" b="1" dirty="0" smtClean="0">
              <a:latin typeface="Times New Roman" pitchFamily="18" charset="0"/>
              <a:cs typeface="Times New Roman" pitchFamily="18" charset="0"/>
            </a:endParaRPr>
          </a:p>
          <a:p>
            <a:endParaRPr lang="en-US" sz="2500" dirty="0"/>
          </a:p>
        </p:txBody>
      </p:sp>
    </p:spTree>
    <p:extLst>
      <p:ext uri="{BB962C8B-B14F-4D97-AF65-F5344CB8AC3E}">
        <p14:creationId xmlns:p14="http://schemas.microsoft.com/office/powerpoint/2010/main" xmlns="" val="34512572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763000" cy="6324600"/>
          </a:xfrm>
        </p:spPr>
        <p:txBody>
          <a:bodyPr>
            <a:normAutofit/>
          </a:bodyPr>
          <a:lstStyle/>
          <a:p>
            <a:r>
              <a:rPr lang="en-US" sz="2900" dirty="0">
                <a:latin typeface="Times New Roman" pitchFamily="18" charset="0"/>
                <a:cs typeface="Times New Roman" pitchFamily="18" charset="0"/>
              </a:rPr>
              <a:t>B/c of the necessity of low-cost production;</a:t>
            </a:r>
          </a:p>
          <a:p>
            <a:pPr lvl="1"/>
            <a:r>
              <a:rPr lang="en-US" sz="2900" dirty="0">
                <a:latin typeface="Times New Roman" pitchFamily="18" charset="0"/>
                <a:cs typeface="Times New Roman" pitchFamily="18" charset="0"/>
              </a:rPr>
              <a:t> </a:t>
            </a:r>
            <a:r>
              <a:rPr lang="en-US" b="1" dirty="0">
                <a:latin typeface="Times New Roman" pitchFamily="18" charset="0"/>
                <a:cs typeface="Times New Roman" pitchFamily="18" charset="0"/>
              </a:rPr>
              <a:t>Favorable growing areas &amp; cheap labor </a:t>
            </a:r>
            <a:r>
              <a:rPr lang="en-US" dirty="0">
                <a:latin typeface="Times New Roman" pitchFamily="18" charset="0"/>
                <a:cs typeface="Times New Roman" pitchFamily="18" charset="0"/>
              </a:rPr>
              <a:t>tend to be come leaders in the production of certain vegetables for processing. </a:t>
            </a:r>
          </a:p>
          <a:p>
            <a:pPr lvl="1"/>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Mostly </a:t>
            </a:r>
            <a:r>
              <a:rPr lang="en-US" dirty="0">
                <a:latin typeface="Times New Roman" pitchFamily="18" charset="0"/>
                <a:cs typeface="Times New Roman" pitchFamily="18" charset="0"/>
              </a:rPr>
              <a:t>grower </a:t>
            </a:r>
            <a:r>
              <a:rPr lang="en-US" b="1" dirty="0">
                <a:latin typeface="Times New Roman" pitchFamily="18" charset="0"/>
                <a:cs typeface="Times New Roman" pitchFamily="18" charset="0"/>
              </a:rPr>
              <a:t>contact on low cos</a:t>
            </a:r>
            <a:r>
              <a:rPr lang="en-US" dirty="0">
                <a:latin typeface="Times New Roman" pitchFamily="18" charset="0"/>
                <a:cs typeface="Times New Roman" pitchFamily="18" charset="0"/>
              </a:rPr>
              <a:t>t basis, large yields and low production costs are very important</a:t>
            </a:r>
            <a:r>
              <a:rPr lang="en-US" sz="2900" dirty="0">
                <a:latin typeface="Times New Roman" pitchFamily="18" charset="0"/>
                <a:cs typeface="Times New Roman" pitchFamily="18" charset="0"/>
              </a:rPr>
              <a:t>. </a:t>
            </a:r>
          </a:p>
          <a:p>
            <a:pPr marL="0" indent="0">
              <a:buNone/>
            </a:pPr>
            <a:r>
              <a:rPr lang="en-US" sz="2900" dirty="0">
                <a:latin typeface="Times New Roman" pitchFamily="18" charset="0"/>
                <a:cs typeface="Times New Roman" pitchFamily="18" charset="0"/>
              </a:rPr>
              <a:t> </a:t>
            </a:r>
          </a:p>
          <a:p>
            <a:r>
              <a:rPr lang="en-US" sz="2900" dirty="0">
                <a:latin typeface="Times New Roman" pitchFamily="18" charset="0"/>
                <a:cs typeface="Times New Roman" pitchFamily="18" charset="0"/>
              </a:rPr>
              <a:t>Many producers produce only </a:t>
            </a:r>
            <a:r>
              <a:rPr lang="en-US" sz="2900" b="1" dirty="0">
                <a:latin typeface="Times New Roman" pitchFamily="18" charset="0"/>
                <a:cs typeface="Times New Roman" pitchFamily="18" charset="0"/>
              </a:rPr>
              <a:t>one crop for processing</a:t>
            </a:r>
            <a:r>
              <a:rPr lang="en-US" sz="2900" dirty="0">
                <a:latin typeface="Times New Roman" pitchFamily="18" charset="0"/>
                <a:cs typeface="Times New Roman" pitchFamily="18" charset="0"/>
              </a:rPr>
              <a:t>.</a:t>
            </a:r>
          </a:p>
          <a:p>
            <a:endParaRPr lang="en-US" sz="2500" dirty="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xmlns="" val="24709941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6477000"/>
          </a:xfrm>
        </p:spPr>
        <p:txBody>
          <a:bodyPr>
            <a:normAutofit/>
          </a:bodyPr>
          <a:lstStyle/>
          <a:p>
            <a:r>
              <a:rPr lang="en-US" sz="2800" dirty="0">
                <a:latin typeface="Times New Roman" pitchFamily="18" charset="0"/>
                <a:cs typeface="Times New Roman" pitchFamily="18" charset="0"/>
              </a:rPr>
              <a:t>Cost of production per acre or per ton is usually </a:t>
            </a:r>
            <a:r>
              <a:rPr lang="en-US" sz="2800" b="1" dirty="0">
                <a:latin typeface="Times New Roman" pitchFamily="18" charset="0"/>
                <a:cs typeface="Times New Roman" pitchFamily="18" charset="0"/>
              </a:rPr>
              <a:t>less for processing crops than</a:t>
            </a:r>
            <a:r>
              <a:rPr lang="en-US" sz="2800" dirty="0">
                <a:latin typeface="Times New Roman" pitchFamily="18" charset="0"/>
                <a:cs typeface="Times New Roman" pitchFamily="18" charset="0"/>
              </a:rPr>
              <a:t> for the same crops grown </a:t>
            </a:r>
            <a:r>
              <a:rPr lang="en-US" sz="2800" b="1" dirty="0">
                <a:latin typeface="Times New Roman" pitchFamily="18" charset="0"/>
                <a:cs typeface="Times New Roman" pitchFamily="18" charset="0"/>
              </a:rPr>
              <a:t>for market </a:t>
            </a:r>
          </a:p>
          <a:p>
            <a:pPr lvl="1"/>
            <a:r>
              <a:rPr lang="en-US" b="1" dirty="0">
                <a:latin typeface="Times New Roman" pitchFamily="18" charset="0"/>
                <a:cs typeface="Times New Roman" pitchFamily="18" charset="0"/>
              </a:rPr>
              <a:t>b/c</a:t>
            </a:r>
            <a:r>
              <a:rPr lang="en-US" dirty="0">
                <a:latin typeface="Times New Roman" pitchFamily="18" charset="0"/>
                <a:cs typeface="Times New Roman" pitchFamily="18" charset="0"/>
              </a:rPr>
              <a:t> of the generally lower land value, less labor &amp; lower cost of handling.</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general, processors contract producers that can </a:t>
            </a:r>
            <a:r>
              <a:rPr lang="en-US" sz="2800" b="1" dirty="0">
                <a:latin typeface="Times New Roman" pitchFamily="18" charset="0"/>
                <a:cs typeface="Times New Roman" pitchFamily="18" charset="0"/>
              </a:rPr>
              <a:t>sell lower quality vegetable than the market price </a:t>
            </a:r>
            <a:r>
              <a:rPr lang="en-US" sz="2800" dirty="0">
                <a:latin typeface="Times New Roman" pitchFamily="18" charset="0"/>
                <a:cs typeface="Times New Roman" pitchFamily="18" charset="0"/>
              </a:rPr>
              <a:t>for fresh vegetables.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Different forms of vegetable processing-</a:t>
            </a:r>
          </a:p>
          <a:p>
            <a:pPr lvl="1"/>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Canning, Freezing, Dehydration or drying and Pickling</a:t>
            </a:r>
          </a:p>
          <a:p>
            <a:endParaRPr lang="en-US" dirty="0"/>
          </a:p>
        </p:txBody>
      </p:sp>
    </p:spTree>
    <p:extLst>
      <p:ext uri="{BB962C8B-B14F-4D97-AF65-F5344CB8AC3E}">
        <p14:creationId xmlns:p14="http://schemas.microsoft.com/office/powerpoint/2010/main" xmlns="" val="3975395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686800" cy="1143000"/>
          </a:xfrm>
        </p:spPr>
        <p:txBody>
          <a:bodyPr>
            <a:normAutofit fontScale="90000"/>
          </a:bodyPr>
          <a:lstStyle/>
          <a:p>
            <a:r>
              <a:rPr lang="en-US" sz="5300" b="1" i="1" u="sng" dirty="0" smtClean="0">
                <a:latin typeface="Times New Roman" pitchFamily="18" charset="0"/>
                <a:cs typeface="Times New Roman" pitchFamily="18" charset="0"/>
              </a:rPr>
              <a:t>4.1. </a:t>
            </a:r>
            <a:r>
              <a:rPr lang="en-US" sz="5300" b="1" i="1" u="sng" dirty="0">
                <a:latin typeface="Times New Roman" pitchFamily="18" charset="0"/>
                <a:cs typeface="Times New Roman" pitchFamily="18" charset="0"/>
              </a:rPr>
              <a:t> </a:t>
            </a:r>
            <a:r>
              <a:rPr lang="en-US" sz="5300" b="1" i="1" u="sng" dirty="0" smtClean="0">
                <a:latin typeface="Times New Roman" pitchFamily="18" charset="0"/>
                <a:cs typeface="Times New Roman" pitchFamily="18" charset="0"/>
              </a:rPr>
              <a:t> Introduction</a:t>
            </a:r>
            <a:r>
              <a:rPr lang="en-US" sz="2700" b="1" dirty="0"/>
              <a:t/>
            </a:r>
            <a:br>
              <a:rPr lang="en-US" sz="2700" b="1" dirty="0"/>
            </a:br>
            <a:endParaRPr lang="en-US" sz="2700" b="1" dirty="0"/>
          </a:p>
        </p:txBody>
      </p:sp>
      <p:sp>
        <p:nvSpPr>
          <p:cNvPr id="3" name="Content Placeholder 2"/>
          <p:cNvSpPr>
            <a:spLocks noGrp="1"/>
          </p:cNvSpPr>
          <p:nvPr>
            <p:ph idx="1"/>
          </p:nvPr>
        </p:nvSpPr>
        <p:spPr>
          <a:xfrm>
            <a:off x="381000" y="1524000"/>
            <a:ext cx="8229600" cy="8305800"/>
          </a:xfrm>
        </p:spPr>
        <p:txBody>
          <a:bodyPr>
            <a:noAutofit/>
          </a:bodyPr>
          <a:lstStyle/>
          <a:p>
            <a:r>
              <a:rPr lang="en-US" sz="3600" dirty="0">
                <a:latin typeface="Times New Roman" pitchFamily="18" charset="0"/>
                <a:cs typeface="Times New Roman" pitchFamily="18" charset="0"/>
              </a:rPr>
              <a:t>Vegetable crop production </a:t>
            </a:r>
            <a:r>
              <a:rPr lang="en-US" sz="2800" dirty="0">
                <a:latin typeface="Times New Roman" pitchFamily="18" charset="0"/>
                <a:cs typeface="Times New Roman" pitchFamily="18" charset="0"/>
              </a:rPr>
              <a:t>is </a:t>
            </a:r>
            <a:r>
              <a:rPr lang="en-US" sz="2800" dirty="0" smtClean="0">
                <a:latin typeface="Times New Roman" pitchFamily="18" charset="0"/>
                <a:cs typeface="Times New Roman" pitchFamily="18" charset="0"/>
              </a:rPr>
              <a:t>has </a:t>
            </a:r>
            <a:r>
              <a:rPr lang="en-US" sz="2800" dirty="0">
                <a:latin typeface="Times New Roman" pitchFamily="18" charset="0"/>
                <a:cs typeface="Times New Roman" pitchFamily="18" charset="0"/>
              </a:rPr>
              <a:t>been </a:t>
            </a:r>
            <a:r>
              <a:rPr lang="en-US" dirty="0">
                <a:latin typeface="Times New Roman" pitchFamily="18" charset="0"/>
                <a:cs typeface="Times New Roman" pitchFamily="18" charset="0"/>
              </a:rPr>
              <a:t>practiced for centuries</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There </a:t>
            </a:r>
            <a:r>
              <a:rPr lang="en-US" sz="2800" dirty="0">
                <a:latin typeface="Times New Roman" pitchFamily="18" charset="0"/>
                <a:cs typeface="Times New Roman" pitchFamily="18" charset="0"/>
              </a:rPr>
              <a:t>are </a:t>
            </a:r>
            <a:r>
              <a:rPr lang="en-US" dirty="0">
                <a:latin typeface="Times New Roman" pitchFamily="18" charset="0"/>
                <a:cs typeface="Times New Roman" pitchFamily="18" charset="0"/>
              </a:rPr>
              <a:t>several types of vegetable gardens </a:t>
            </a:r>
            <a:r>
              <a:rPr lang="en-US" sz="2800" dirty="0" smtClean="0">
                <a:latin typeface="Times New Roman" pitchFamily="18" charset="0"/>
                <a:cs typeface="Times New Roman" pitchFamily="18" charset="0"/>
              </a:rPr>
              <a:t>or </a:t>
            </a:r>
            <a:r>
              <a:rPr lang="en-US" sz="2800" dirty="0">
                <a:latin typeface="Times New Roman" pitchFamily="18" charset="0"/>
                <a:cs typeface="Times New Roman" pitchFamily="18" charset="0"/>
              </a:rPr>
              <a:t>ways of growing vegetables </a:t>
            </a:r>
            <a:endParaRPr lang="en-US" sz="2800"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Which </a:t>
            </a:r>
            <a:r>
              <a:rPr lang="en-US" sz="2800" dirty="0">
                <a:latin typeface="Times New Roman" pitchFamily="18" charset="0"/>
                <a:cs typeface="Times New Roman" pitchFamily="18" charset="0"/>
              </a:rPr>
              <a:t>have been </a:t>
            </a:r>
            <a:r>
              <a:rPr lang="en-US" sz="3200" dirty="0">
                <a:latin typeface="Times New Roman" pitchFamily="18" charset="0"/>
                <a:cs typeface="Times New Roman" pitchFamily="18" charset="0"/>
              </a:rPr>
              <a:t>developed as a result </a:t>
            </a:r>
            <a:r>
              <a:rPr lang="en-US" sz="2800" dirty="0" smtClean="0">
                <a:latin typeface="Times New Roman" pitchFamily="18" charset="0"/>
                <a:cs typeface="Times New Roman" pitchFamily="18" charset="0"/>
              </a:rPr>
              <a:t>of</a:t>
            </a:r>
          </a:p>
          <a:p>
            <a:pPr lvl="3"/>
            <a:r>
              <a:rPr lang="en-US" sz="2800" dirty="0" smtClean="0">
                <a:latin typeface="Times New Roman" pitchFamily="18" charset="0"/>
                <a:cs typeface="Times New Roman" pitchFamily="18" charset="0"/>
              </a:rPr>
              <a:t> </a:t>
            </a:r>
            <a:r>
              <a:rPr lang="en-US" sz="2800" i="1" dirty="0">
                <a:latin typeface="Times New Roman" pitchFamily="18" charset="0"/>
                <a:cs typeface="Times New Roman" pitchFamily="18" charset="0"/>
              </a:rPr>
              <a:t>rapid urbanization </a:t>
            </a:r>
            <a:r>
              <a:rPr lang="en-US" sz="2800" i="1" dirty="0" smtClean="0">
                <a:latin typeface="Times New Roman" pitchFamily="18" charset="0"/>
                <a:cs typeface="Times New Roman" pitchFamily="18" charset="0"/>
              </a:rPr>
              <a:t>&amp; </a:t>
            </a:r>
          </a:p>
          <a:p>
            <a:pPr lvl="3"/>
            <a:r>
              <a:rPr lang="en-US" sz="2800" i="1" dirty="0" smtClean="0">
                <a:latin typeface="Times New Roman" pitchFamily="18" charset="0"/>
                <a:cs typeface="Times New Roman" pitchFamily="18" charset="0"/>
              </a:rPr>
              <a:t>socio-economic &amp; </a:t>
            </a:r>
          </a:p>
          <a:p>
            <a:pPr lvl="3"/>
            <a:r>
              <a:rPr lang="en-US" sz="2800" i="1" dirty="0" smtClean="0">
                <a:latin typeface="Times New Roman" pitchFamily="18" charset="0"/>
                <a:cs typeface="Times New Roman" pitchFamily="18" charset="0"/>
              </a:rPr>
              <a:t>political </a:t>
            </a:r>
            <a:r>
              <a:rPr lang="en-US" sz="2800" i="1" dirty="0">
                <a:latin typeface="Times New Roman" pitchFamily="18" charset="0"/>
                <a:cs typeface="Times New Roman" pitchFamily="18" charset="0"/>
              </a:rPr>
              <a:t>situations</a:t>
            </a:r>
            <a:r>
              <a:rPr lang="en-US" i="1" dirty="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pPr>
              <a:buNone/>
            </a:pPr>
            <a:endParaRPr lang="en-US" sz="2500" dirty="0">
              <a:latin typeface="Times New Roman" pitchFamily="18" charset="0"/>
              <a:cs typeface="Times New Roman" pitchFamily="18" charset="0"/>
            </a:endParaRPr>
          </a:p>
          <a:p>
            <a:pPr marL="0" indent="0">
              <a:buNone/>
            </a:pPr>
            <a:r>
              <a:rPr lang="en-US" sz="2500" dirty="0">
                <a:latin typeface="Times New Roman" pitchFamily="18" charset="0"/>
                <a:cs typeface="Times New Roman" pitchFamily="18" charset="0"/>
              </a:rPr>
              <a:t> </a:t>
            </a:r>
          </a:p>
          <a:p>
            <a:pPr marL="0" indent="0">
              <a:buNone/>
            </a:pPr>
            <a:endParaRPr lang="en-US" sz="2500" dirty="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553221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6477000"/>
          </a:xfrm>
        </p:spPr>
        <p:txBody>
          <a:bodyPr>
            <a:normAutofit/>
          </a:bodyPr>
          <a:lstStyle/>
          <a:p>
            <a:pPr marL="457200" lvl="1" indent="0">
              <a:buNone/>
            </a:pPr>
            <a:r>
              <a:rPr lang="en-US" sz="3300" b="1" dirty="0">
                <a:latin typeface="Times New Roman" pitchFamily="18" charset="0"/>
                <a:cs typeface="Times New Roman" pitchFamily="18" charset="0"/>
              </a:rPr>
              <a:t>4.2.6. Vegetable forcing (Forcing gardening)</a:t>
            </a:r>
            <a:endParaRPr lang="en-US" sz="3300" dirty="0">
              <a:latin typeface="Times New Roman" pitchFamily="18" charset="0"/>
              <a:cs typeface="Times New Roman" pitchFamily="18" charset="0"/>
            </a:endParaRPr>
          </a:p>
          <a:p>
            <a:r>
              <a:rPr lang="en-US" sz="3000" dirty="0">
                <a:latin typeface="Times New Roman" pitchFamily="18" charset="0"/>
                <a:cs typeface="Times New Roman" pitchFamily="18" charset="0"/>
              </a:rPr>
              <a:t>It</a:t>
            </a:r>
            <a:r>
              <a:rPr lang="en-US" sz="3000" b="1" dirty="0">
                <a:latin typeface="Times New Roman" pitchFamily="18" charset="0"/>
                <a:cs typeface="Times New Roman" pitchFamily="18" charset="0"/>
              </a:rPr>
              <a:t> </a:t>
            </a:r>
            <a:r>
              <a:rPr lang="en-US" sz="3000" dirty="0">
                <a:latin typeface="Times New Roman" pitchFamily="18" charset="0"/>
                <a:cs typeface="Times New Roman" pitchFamily="18" charset="0"/>
              </a:rPr>
              <a:t>is the practice of growing of vegetables </a:t>
            </a:r>
            <a:r>
              <a:rPr lang="en-US" sz="3000" b="1" u="sng" dirty="0">
                <a:latin typeface="Times New Roman" pitchFamily="18" charset="0"/>
                <a:cs typeface="Times New Roman" pitchFamily="18" charset="0"/>
              </a:rPr>
              <a:t>out of </a:t>
            </a:r>
            <a:r>
              <a:rPr lang="en-US" sz="3000" dirty="0">
                <a:latin typeface="Times New Roman" pitchFamily="18" charset="0"/>
                <a:cs typeface="Times New Roman" pitchFamily="18" charset="0"/>
              </a:rPr>
              <a:t>their normal season of outdoor production. </a:t>
            </a:r>
          </a:p>
          <a:p>
            <a:pPr lvl="2"/>
            <a:r>
              <a:rPr lang="en-US" sz="2900" b="1" dirty="0">
                <a:latin typeface="Times New Roman" pitchFamily="18" charset="0"/>
                <a:cs typeface="Times New Roman" pitchFamily="18" charset="0"/>
              </a:rPr>
              <a:t>by modifying the growing environment</a:t>
            </a:r>
          </a:p>
          <a:p>
            <a:pPr lvl="4"/>
            <a:r>
              <a:rPr lang="en-US" sz="2800" b="1" dirty="0">
                <a:latin typeface="Times New Roman" pitchFamily="18" charset="0"/>
                <a:cs typeface="Times New Roman" pitchFamily="18" charset="0"/>
              </a:rPr>
              <a:t> </a:t>
            </a:r>
            <a:r>
              <a:rPr lang="en-US" sz="2700" dirty="0">
                <a:latin typeface="Times New Roman" pitchFamily="18" charset="0"/>
                <a:cs typeface="Times New Roman" pitchFamily="18" charset="0"/>
              </a:rPr>
              <a:t>by the use of artificial heat or in some cases by protection from cold in growing structures. </a:t>
            </a:r>
            <a:endParaRPr lang="en-US" sz="2700" dirty="0" smtClean="0">
              <a:latin typeface="Times New Roman" pitchFamily="18" charset="0"/>
              <a:cs typeface="Times New Roman" pitchFamily="18" charset="0"/>
            </a:endParaRPr>
          </a:p>
          <a:p>
            <a:pPr marL="1828800" lvl="4" indent="0">
              <a:buNone/>
            </a:pPr>
            <a:endParaRPr lang="en-US" sz="2800" dirty="0"/>
          </a:p>
          <a:p>
            <a:r>
              <a:rPr lang="en-US" sz="2800" dirty="0">
                <a:latin typeface="Times New Roman" pitchFamily="18" charset="0"/>
                <a:cs typeface="Times New Roman" pitchFamily="18" charset="0"/>
              </a:rPr>
              <a:t>These structures must admit light </a:t>
            </a:r>
            <a:r>
              <a:rPr lang="en-US" sz="2800" dirty="0" smtClean="0">
                <a:latin typeface="Times New Roman" pitchFamily="18" charset="0"/>
                <a:cs typeface="Times New Roman" pitchFamily="18" charset="0"/>
              </a:rPr>
              <a:t>&amp; </a:t>
            </a:r>
            <a:r>
              <a:rPr lang="en-US" sz="2800" dirty="0">
                <a:latin typeface="Times New Roman" pitchFamily="18" charset="0"/>
                <a:cs typeface="Times New Roman" pitchFamily="18" charset="0"/>
              </a:rPr>
              <a:t>produce favorable environmental conditions in order to permit the normal development of plants. </a:t>
            </a:r>
          </a:p>
          <a:p>
            <a:endParaRPr lang="en-US" dirty="0" smtClean="0"/>
          </a:p>
          <a:p>
            <a:endParaRPr lang="en-US" dirty="0"/>
          </a:p>
        </p:txBody>
      </p:sp>
    </p:spTree>
    <p:extLst>
      <p:ext uri="{BB962C8B-B14F-4D97-AF65-F5344CB8AC3E}">
        <p14:creationId xmlns:p14="http://schemas.microsoft.com/office/powerpoint/2010/main" xmlns="" val="13671923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553200"/>
          </a:xfrm>
        </p:spPr>
        <p:txBody>
          <a:bodyPr>
            <a:normAutofit/>
          </a:bodyPr>
          <a:lstStyle/>
          <a:p>
            <a:r>
              <a:rPr lang="en-US" sz="2800" b="1" dirty="0">
                <a:latin typeface="Times New Roman" pitchFamily="18" charset="0"/>
                <a:cs typeface="Times New Roman" pitchFamily="18" charset="0"/>
              </a:rPr>
              <a:t>Vegetable forcing was developed </a:t>
            </a:r>
            <a:r>
              <a:rPr lang="en-US" sz="3600" b="1" dirty="0">
                <a:latin typeface="Times New Roman" pitchFamily="18" charset="0"/>
                <a:cs typeface="Times New Roman" pitchFamily="18" charset="0"/>
              </a:rPr>
              <a:t>because of </a:t>
            </a:r>
          </a:p>
          <a:p>
            <a:pPr lvl="1"/>
            <a:r>
              <a:rPr lang="en-US" sz="2700" b="1" i="1" dirty="0">
                <a:latin typeface="Times New Roman" pitchFamily="18" charset="0"/>
                <a:cs typeface="Times New Roman" pitchFamily="18" charset="0"/>
              </a:rPr>
              <a:t>Demand </a:t>
            </a:r>
            <a:r>
              <a:rPr lang="en-US" sz="2700" i="1" dirty="0">
                <a:latin typeface="Times New Roman" pitchFamily="18" charset="0"/>
                <a:cs typeface="Times New Roman" pitchFamily="18" charset="0"/>
              </a:rPr>
              <a:t>for the fresh vegetables </a:t>
            </a:r>
            <a:r>
              <a:rPr lang="en-US" sz="2700" b="1" i="1" dirty="0">
                <a:latin typeface="Times New Roman" pitchFamily="18" charset="0"/>
                <a:cs typeface="Times New Roman" pitchFamily="18" charset="0"/>
              </a:rPr>
              <a:t>out</a:t>
            </a:r>
            <a:r>
              <a:rPr lang="en-US" sz="2700" i="1" dirty="0">
                <a:latin typeface="Times New Roman" pitchFamily="18" charset="0"/>
                <a:cs typeface="Times New Roman" pitchFamily="18" charset="0"/>
              </a:rPr>
              <a:t> of </a:t>
            </a:r>
            <a:r>
              <a:rPr lang="en-US" sz="2700" b="1" i="1" dirty="0">
                <a:latin typeface="Times New Roman" pitchFamily="18" charset="0"/>
                <a:cs typeface="Times New Roman" pitchFamily="18" charset="0"/>
              </a:rPr>
              <a:t>normal season </a:t>
            </a:r>
            <a:r>
              <a:rPr lang="en-US" sz="2700" i="1" dirty="0">
                <a:latin typeface="Times New Roman" pitchFamily="18" charset="0"/>
                <a:cs typeface="Times New Roman" pitchFamily="18" charset="0"/>
              </a:rPr>
              <a:t>of production is </a:t>
            </a:r>
            <a:r>
              <a:rPr lang="en-US" sz="2700" b="1" i="1" dirty="0">
                <a:latin typeface="Times New Roman" pitchFamily="18" charset="0"/>
                <a:cs typeface="Times New Roman" pitchFamily="18" charset="0"/>
              </a:rPr>
              <a:t>high</a:t>
            </a:r>
            <a:r>
              <a:rPr lang="en-US" sz="2700" i="1" dirty="0">
                <a:latin typeface="Times New Roman" pitchFamily="18" charset="0"/>
                <a:cs typeface="Times New Roman" pitchFamily="18" charset="0"/>
              </a:rPr>
              <a:t> (since </a:t>
            </a:r>
            <a:r>
              <a:rPr lang="en-US" sz="2700" b="1" i="1" dirty="0">
                <a:latin typeface="Times New Roman" pitchFamily="18" charset="0"/>
                <a:cs typeface="Times New Roman" pitchFamily="18" charset="0"/>
              </a:rPr>
              <a:t>supply is less </a:t>
            </a:r>
            <a:r>
              <a:rPr lang="en-US" sz="2700" i="1" dirty="0">
                <a:latin typeface="Times New Roman" pitchFamily="18" charset="0"/>
                <a:cs typeface="Times New Roman" pitchFamily="18" charset="0"/>
              </a:rPr>
              <a:t>during this time)</a:t>
            </a:r>
          </a:p>
          <a:p>
            <a:pPr lvl="1"/>
            <a:r>
              <a:rPr lang="en-US" sz="2700" i="1" dirty="0">
                <a:latin typeface="Times New Roman" pitchFamily="18" charset="0"/>
                <a:cs typeface="Times New Roman" pitchFamily="18" charset="0"/>
              </a:rPr>
              <a:t> Where </a:t>
            </a:r>
            <a:r>
              <a:rPr lang="en-US" sz="2700" b="1" i="1" dirty="0">
                <a:latin typeface="Times New Roman" pitchFamily="18" charset="0"/>
                <a:cs typeface="Times New Roman" pitchFamily="18" charset="0"/>
              </a:rPr>
              <a:t>growing season is too short </a:t>
            </a:r>
            <a:r>
              <a:rPr lang="en-US" sz="2700" i="1" dirty="0">
                <a:latin typeface="Times New Roman" pitchFamily="18" charset="0"/>
                <a:cs typeface="Times New Roman" pitchFamily="18" charset="0"/>
              </a:rPr>
              <a:t>or too cold for growing warm season crops in the open field &amp; </a:t>
            </a:r>
            <a:endParaRPr lang="en-US" sz="2700" i="1" dirty="0" smtClean="0">
              <a:latin typeface="Times New Roman" pitchFamily="18" charset="0"/>
              <a:cs typeface="Times New Roman" pitchFamily="18" charset="0"/>
            </a:endParaRPr>
          </a:p>
          <a:p>
            <a:pPr lvl="1"/>
            <a:r>
              <a:rPr lang="en-US" sz="2700" b="1" i="1" dirty="0" smtClean="0">
                <a:latin typeface="Times New Roman" pitchFamily="18" charset="0"/>
                <a:cs typeface="Times New Roman" pitchFamily="18" charset="0"/>
              </a:rPr>
              <a:t>best </a:t>
            </a:r>
            <a:r>
              <a:rPr lang="en-US" sz="2700" b="1" i="1" dirty="0">
                <a:latin typeface="Times New Roman" pitchFamily="18" charset="0"/>
                <a:cs typeface="Times New Roman" pitchFamily="18" charset="0"/>
              </a:rPr>
              <a:t>quality is required .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Growing structures suitable for the forcing are: </a:t>
            </a:r>
            <a:endParaRPr lang="en-US" sz="2800" dirty="0" smtClean="0">
              <a:latin typeface="Times New Roman" pitchFamily="18" charset="0"/>
              <a:cs typeface="Times New Roman" pitchFamily="18" charset="0"/>
            </a:endParaRPr>
          </a:p>
          <a:p>
            <a:pPr lvl="1"/>
            <a:r>
              <a:rPr lang="en-US" sz="2600" b="1" i="1" dirty="0" smtClean="0">
                <a:latin typeface="Times New Roman" pitchFamily="18" charset="0"/>
                <a:cs typeface="Times New Roman" pitchFamily="18" charset="0"/>
              </a:rPr>
              <a:t>Greenhouse </a:t>
            </a:r>
            <a:r>
              <a:rPr lang="en-US" sz="2600" i="1" dirty="0">
                <a:latin typeface="Times New Roman" pitchFamily="18" charset="0"/>
                <a:cs typeface="Times New Roman" pitchFamily="18" charset="0"/>
              </a:rPr>
              <a:t>(the most common  structure), </a:t>
            </a:r>
            <a:endParaRPr lang="en-US" sz="2600" i="1" dirty="0" smtClean="0">
              <a:latin typeface="Times New Roman" pitchFamily="18" charset="0"/>
              <a:cs typeface="Times New Roman" pitchFamily="18" charset="0"/>
            </a:endParaRPr>
          </a:p>
          <a:p>
            <a:pPr lvl="1"/>
            <a:r>
              <a:rPr lang="en-US" sz="2600" b="1" i="1" dirty="0" smtClean="0">
                <a:latin typeface="Times New Roman" pitchFamily="18" charset="0"/>
                <a:cs typeface="Times New Roman" pitchFamily="18" charset="0"/>
              </a:rPr>
              <a:t>Hot </a:t>
            </a:r>
            <a:r>
              <a:rPr lang="en-US" sz="2600" b="1" i="1" dirty="0">
                <a:latin typeface="Times New Roman" pitchFamily="18" charset="0"/>
                <a:cs typeface="Times New Roman" pitchFamily="18" charset="0"/>
              </a:rPr>
              <a:t>beds, and </a:t>
            </a:r>
            <a:endParaRPr lang="en-US" sz="2600" b="1" i="1" dirty="0" smtClean="0">
              <a:latin typeface="Times New Roman" pitchFamily="18" charset="0"/>
              <a:cs typeface="Times New Roman" pitchFamily="18" charset="0"/>
            </a:endParaRPr>
          </a:p>
          <a:p>
            <a:pPr lvl="1"/>
            <a:r>
              <a:rPr lang="en-US" sz="2600" b="1" i="1" dirty="0" smtClean="0">
                <a:latin typeface="Times New Roman" pitchFamily="18" charset="0"/>
                <a:cs typeface="Times New Roman" pitchFamily="18" charset="0"/>
              </a:rPr>
              <a:t>Cold </a:t>
            </a:r>
            <a:r>
              <a:rPr lang="en-US" sz="2600" b="1" i="1" dirty="0">
                <a:latin typeface="Times New Roman" pitchFamily="18" charset="0"/>
                <a:cs typeface="Times New Roman" pitchFamily="18" charset="0"/>
              </a:rPr>
              <a:t>frames</a:t>
            </a:r>
            <a:r>
              <a:rPr lang="en-US" sz="2600" i="1" dirty="0">
                <a:latin typeface="Times New Roman" pitchFamily="18" charset="0"/>
                <a:cs typeface="Times New Roman" pitchFamily="18" charset="0"/>
              </a:rPr>
              <a:t>. Tomato, cucumber &amp; pepper could be grown under this system.</a:t>
            </a:r>
          </a:p>
          <a:p>
            <a:endParaRPr lang="en-US" sz="2500" dirty="0" smtClean="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xmlns="" val="649252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82000" cy="6400800"/>
          </a:xfrm>
        </p:spPr>
        <p:txBody>
          <a:bodyPr>
            <a:normAutofit/>
          </a:bodyPr>
          <a:lstStyle/>
          <a:p>
            <a:pPr>
              <a:lnSpc>
                <a:spcPct val="110000"/>
              </a:lnSpc>
            </a:pPr>
            <a:r>
              <a:rPr lang="en-US" sz="2800" b="1" dirty="0" smtClean="0">
                <a:latin typeface="Times New Roman" pitchFamily="18" charset="0"/>
                <a:cs typeface="Times New Roman" pitchFamily="18" charset="0"/>
              </a:rPr>
              <a:t>The disadvantage </a:t>
            </a:r>
            <a:r>
              <a:rPr lang="en-US" sz="2800" dirty="0" smtClean="0">
                <a:latin typeface="Times New Roman" pitchFamily="18" charset="0"/>
                <a:cs typeface="Times New Roman" pitchFamily="18" charset="0"/>
              </a:rPr>
              <a:t>is </a:t>
            </a:r>
          </a:p>
          <a:p>
            <a:pPr lvl="1">
              <a:lnSpc>
                <a:spcPct val="11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a:t>
            </a:r>
            <a:r>
              <a:rPr lang="en-US" dirty="0" smtClean="0">
                <a:latin typeface="Times New Roman" pitchFamily="18" charset="0"/>
                <a:cs typeface="Times New Roman" pitchFamily="18" charset="0"/>
              </a:rPr>
              <a:t>ost of production is so high </a:t>
            </a:r>
          </a:p>
          <a:p>
            <a:pPr marL="0" indent="0">
              <a:lnSpc>
                <a:spcPct val="110000"/>
              </a:lnSpc>
              <a:buNone/>
            </a:pPr>
            <a:endParaRPr lang="en-US" sz="2800" dirty="0" smtClean="0">
              <a:latin typeface="Times New Roman" pitchFamily="18" charset="0"/>
              <a:cs typeface="Times New Roman" pitchFamily="18" charset="0"/>
            </a:endParaRPr>
          </a:p>
          <a:p>
            <a:pPr>
              <a:lnSpc>
                <a:spcPct val="110000"/>
              </a:lnSpc>
            </a:pPr>
            <a:r>
              <a:rPr lang="en-US" sz="2800" dirty="0" smtClean="0">
                <a:latin typeface="Times New Roman" pitchFamily="18" charset="0"/>
                <a:cs typeface="Times New Roman" pitchFamily="18" charset="0"/>
              </a:rPr>
              <a:t>While its </a:t>
            </a:r>
            <a:r>
              <a:rPr lang="en-US" sz="2800" b="1" dirty="0" smtClean="0">
                <a:latin typeface="Times New Roman" pitchFamily="18" charset="0"/>
                <a:cs typeface="Times New Roman" pitchFamily="18" charset="0"/>
              </a:rPr>
              <a:t>advantage is</a:t>
            </a:r>
          </a:p>
          <a:p>
            <a:pPr lvl="1">
              <a:lnSpc>
                <a:spcPct val="110000"/>
              </a:lnSpc>
            </a:pPr>
            <a:r>
              <a:rPr lang="en-US" b="1" i="1" dirty="0" smtClean="0">
                <a:latin typeface="Times New Roman" pitchFamily="18" charset="0"/>
                <a:cs typeface="Times New Roman" pitchFamily="18" charset="0"/>
              </a:rPr>
              <a:t>Produce quality crops </a:t>
            </a:r>
            <a:r>
              <a:rPr lang="en-US" i="1" dirty="0" smtClean="0">
                <a:latin typeface="Times New Roman" pitchFamily="18" charset="0"/>
                <a:cs typeface="Times New Roman" pitchFamily="18" charset="0"/>
              </a:rPr>
              <a:t>of premium price &amp; </a:t>
            </a:r>
          </a:p>
          <a:p>
            <a:pPr lvl="1">
              <a:lnSpc>
                <a:spcPct val="110000"/>
              </a:lnSpc>
            </a:pPr>
            <a:r>
              <a:rPr lang="en-US" b="1" i="1" dirty="0" smtClean="0">
                <a:latin typeface="Times New Roman" pitchFamily="18" charset="0"/>
                <a:cs typeface="Times New Roman" pitchFamily="18" charset="0"/>
              </a:rPr>
              <a:t>High</a:t>
            </a:r>
            <a:r>
              <a:rPr lang="en-US" i="1" dirty="0" smtClean="0">
                <a:latin typeface="Times New Roman" pitchFamily="18" charset="0"/>
                <a:cs typeface="Times New Roman" pitchFamily="18" charset="0"/>
              </a:rPr>
              <a:t> yielder and </a:t>
            </a:r>
          </a:p>
          <a:p>
            <a:pPr lvl="1">
              <a:lnSpc>
                <a:spcPct val="110000"/>
              </a:lnSpc>
            </a:pPr>
            <a:r>
              <a:rPr lang="en-US" i="1" dirty="0" smtClean="0">
                <a:latin typeface="Times New Roman" pitchFamily="18" charset="0"/>
                <a:cs typeface="Times New Roman" pitchFamily="18" charset="0"/>
              </a:rPr>
              <a:t>Allow facilitate </a:t>
            </a:r>
            <a:r>
              <a:rPr lang="en-US" b="1" i="1" dirty="0" smtClean="0">
                <a:latin typeface="Times New Roman" pitchFamily="18" charset="0"/>
                <a:cs typeface="Times New Roman" pitchFamily="18" charset="0"/>
              </a:rPr>
              <a:t>year round production </a:t>
            </a:r>
            <a:r>
              <a:rPr lang="en-US" i="1" dirty="0" smtClean="0">
                <a:latin typeface="Times New Roman" pitchFamily="18" charset="0"/>
                <a:cs typeface="Times New Roman" pitchFamily="18" charset="0"/>
              </a:rPr>
              <a:t>of desired vegetable crops since it is fully/partially a controlled environment</a:t>
            </a:r>
          </a:p>
          <a:p>
            <a:pPr marL="457200" lvl="1" indent="0">
              <a:buNone/>
            </a:pPr>
            <a:endParaRPr lang="en-US" sz="25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756219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629400"/>
          </a:xfrm>
        </p:spPr>
        <p:txBody>
          <a:bodyPr>
            <a:normAutofit/>
          </a:bodyPr>
          <a:lstStyle/>
          <a:p>
            <a:pPr marL="457200" lvl="1" indent="0">
              <a:lnSpc>
                <a:spcPct val="150000"/>
              </a:lnSpc>
              <a:buNone/>
            </a:pPr>
            <a:r>
              <a:rPr lang="en-US" sz="3600" b="1" dirty="0">
                <a:latin typeface="Times New Roman" pitchFamily="18" charset="0"/>
                <a:cs typeface="Times New Roman" pitchFamily="18" charset="0"/>
              </a:rPr>
              <a:t>4.2.7. Vegetable Seed Production</a:t>
            </a:r>
            <a:endParaRPr lang="en-US" sz="36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practice is only involves </a:t>
            </a:r>
            <a:r>
              <a:rPr lang="en-US" sz="2800" dirty="0" smtClean="0">
                <a:latin typeface="Times New Roman" pitchFamily="18" charset="0"/>
                <a:cs typeface="Times New Roman" pitchFamily="18" charset="0"/>
              </a:rPr>
              <a:t>on </a:t>
            </a:r>
            <a:r>
              <a:rPr lang="en-US" sz="2800" b="1" dirty="0">
                <a:latin typeface="Times New Roman" pitchFamily="18" charset="0"/>
                <a:cs typeface="Times New Roman" pitchFamily="18" charset="0"/>
              </a:rPr>
              <a:t>seed production; </a:t>
            </a:r>
            <a:endParaRPr lang="en-US" sz="2800" b="1" dirty="0" smtClean="0">
              <a:latin typeface="Times New Roman" pitchFamily="18" charset="0"/>
              <a:cs typeface="Times New Roman" pitchFamily="18" charset="0"/>
            </a:endParaRPr>
          </a:p>
          <a:p>
            <a:pPr lvl="1"/>
            <a:r>
              <a:rPr lang="en-US" b="1" dirty="0" smtClean="0">
                <a:latin typeface="Times New Roman" pitchFamily="18" charset="0"/>
                <a:cs typeface="Times New Roman" pitchFamily="18" charset="0"/>
              </a:rPr>
              <a:t>not </a:t>
            </a:r>
            <a:r>
              <a:rPr lang="en-US" b="1" dirty="0">
                <a:latin typeface="Times New Roman" pitchFamily="18" charset="0"/>
                <a:cs typeface="Times New Roman" pitchFamily="18" charset="0"/>
              </a:rPr>
              <a:t>fresh vegetables for consumption </a:t>
            </a:r>
          </a:p>
          <a:p>
            <a:pPr>
              <a:lnSpc>
                <a:spcPct val="110000"/>
              </a:lnSpc>
            </a:pPr>
            <a:endParaRPr lang="en-US" sz="2800" dirty="0">
              <a:latin typeface="Times New Roman" pitchFamily="18" charset="0"/>
              <a:cs typeface="Times New Roman" pitchFamily="18" charset="0"/>
            </a:endParaRPr>
          </a:p>
          <a:p>
            <a:pPr>
              <a:lnSpc>
                <a:spcPct val="110000"/>
              </a:lnSpc>
            </a:pPr>
            <a:r>
              <a:rPr lang="en-US" sz="2800" b="1" dirty="0">
                <a:latin typeface="Times New Roman" pitchFamily="18" charset="0"/>
                <a:cs typeface="Times New Roman" pitchFamily="18" charset="0"/>
              </a:rPr>
              <a:t>Seed production </a:t>
            </a:r>
            <a:r>
              <a:rPr lang="en-US" sz="2800" dirty="0">
                <a:latin typeface="Times New Roman" pitchFamily="18" charset="0"/>
                <a:cs typeface="Times New Roman" pitchFamily="18" charset="0"/>
              </a:rPr>
              <a:t>in vegetables is the </a:t>
            </a:r>
            <a:r>
              <a:rPr lang="en-US" sz="2800" b="1" dirty="0">
                <a:latin typeface="Times New Roman" pitchFamily="18" charset="0"/>
                <a:cs typeface="Times New Roman" pitchFamily="18" charset="0"/>
              </a:rPr>
              <a:t>limiting fact</a:t>
            </a:r>
            <a:r>
              <a:rPr lang="en-US" sz="2800" dirty="0">
                <a:latin typeface="Times New Roman" pitchFamily="18" charset="0"/>
                <a:cs typeface="Times New Roman" pitchFamily="18" charset="0"/>
              </a:rPr>
              <a:t>or for cultivation of vegetables </a:t>
            </a:r>
            <a:r>
              <a:rPr lang="en-US" sz="2800" b="1" dirty="0">
                <a:latin typeface="Times New Roman" pitchFamily="18" charset="0"/>
                <a:cs typeface="Times New Roman" pitchFamily="18" charset="0"/>
              </a:rPr>
              <a:t>in tropics like Ethiopia</a:t>
            </a:r>
          </a:p>
          <a:p>
            <a:pPr lvl="1">
              <a:lnSpc>
                <a:spcPct val="110000"/>
              </a:lnSpc>
            </a:pPr>
            <a:r>
              <a:rPr lang="en-US" b="1" dirty="0">
                <a:latin typeface="Times New Roman" pitchFamily="18" charset="0"/>
                <a:cs typeface="Times New Roman" pitchFamily="18" charset="0"/>
              </a:rPr>
              <a:t> It requires specific T</a:t>
            </a:r>
            <a:r>
              <a:rPr lang="en-US" b="1" baseline="30000" dirty="0">
                <a:latin typeface="Times New Roman" pitchFamily="18" charset="0"/>
                <a:cs typeface="Times New Roman" pitchFamily="18" charset="0"/>
              </a:rPr>
              <a:t>O</a:t>
            </a:r>
            <a:r>
              <a:rPr lang="en-US" b="1" dirty="0">
                <a:latin typeface="Times New Roman" pitchFamily="18" charset="0"/>
                <a:cs typeface="Times New Roman" pitchFamily="18" charset="0"/>
              </a:rPr>
              <a:t>C </a:t>
            </a:r>
            <a:r>
              <a:rPr lang="en-US" dirty="0">
                <a:latin typeface="Times New Roman" pitchFamily="18" charset="0"/>
                <a:cs typeface="Times New Roman" pitchFamily="18" charset="0"/>
              </a:rPr>
              <a:t>&amp; other climatic conditions for </a:t>
            </a:r>
            <a:r>
              <a:rPr lang="en-US" b="1" dirty="0">
                <a:latin typeface="Times New Roman" pitchFamily="18" charset="0"/>
                <a:cs typeface="Times New Roman" pitchFamily="18" charset="0"/>
              </a:rPr>
              <a:t>flowering &amp; fruit setting</a:t>
            </a:r>
            <a:endParaRPr lang="en-US" dirty="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It </a:t>
            </a:r>
            <a:r>
              <a:rPr lang="en-US" sz="2800" b="1" dirty="0">
                <a:latin typeface="Times New Roman" pitchFamily="18" charset="0"/>
                <a:cs typeface="Times New Roman" pitchFamily="18" charset="0"/>
              </a:rPr>
              <a:t>is carried on in regions where climate conditions are favorable to seed production and curing.</a:t>
            </a:r>
          </a:p>
          <a:p>
            <a:endParaRPr lang="en-US" dirty="0"/>
          </a:p>
        </p:txBody>
      </p:sp>
    </p:spTree>
    <p:extLst>
      <p:ext uri="{BB962C8B-B14F-4D97-AF65-F5344CB8AC3E}">
        <p14:creationId xmlns:p14="http://schemas.microsoft.com/office/powerpoint/2010/main" xmlns="" val="29264254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629400"/>
          </a:xfrm>
        </p:spPr>
        <p:txBody>
          <a:bodyPr>
            <a:normAutofit/>
          </a:bodyPr>
          <a:lstStyle/>
          <a:p>
            <a:pPr marL="514350" indent="-457200"/>
            <a:r>
              <a:rPr lang="en-US" sz="2800" dirty="0">
                <a:latin typeface="Times New Roman" pitchFamily="18" charset="0"/>
                <a:cs typeface="Times New Roman" pitchFamily="18" charset="0"/>
              </a:rPr>
              <a:t>It requires a particular knowledge </a:t>
            </a:r>
            <a:r>
              <a:rPr lang="en-US" sz="2800" dirty="0" smtClean="0">
                <a:latin typeface="Times New Roman" pitchFamily="18" charset="0"/>
                <a:cs typeface="Times New Roman" pitchFamily="18" charset="0"/>
              </a:rPr>
              <a:t>&amp; </a:t>
            </a:r>
            <a:r>
              <a:rPr lang="en-US" sz="2800" dirty="0">
                <a:latin typeface="Times New Roman" pitchFamily="18" charset="0"/>
                <a:cs typeface="Times New Roman" pitchFamily="18" charset="0"/>
              </a:rPr>
              <a:t>skill not possessed by growers. Sometimes growers produce their own seeds by themselves. </a:t>
            </a:r>
          </a:p>
          <a:p>
            <a:pPr marL="914400" lvl="1" indent="-457200"/>
            <a:r>
              <a:rPr lang="en-US" sz="2700" dirty="0">
                <a:latin typeface="Times New Roman" pitchFamily="18" charset="0"/>
                <a:cs typeface="Times New Roman" pitchFamily="18" charset="0"/>
              </a:rPr>
              <a:t>In general the establishment of any enterprise for the commercial production of vegetables should be based on careful technical, economical and commercial studies, related to the size of the proposed enterprise and to all local circumstances. </a:t>
            </a:r>
          </a:p>
          <a:p>
            <a:pPr marL="914400" lvl="1" indent="-457200"/>
            <a:endParaRPr lang="en-US" sz="2700" dirty="0">
              <a:latin typeface="Times New Roman" pitchFamily="18" charset="0"/>
              <a:cs typeface="Times New Roman" pitchFamily="18" charset="0"/>
            </a:endParaRPr>
          </a:p>
          <a:p>
            <a:pPr marL="914400" lvl="1" indent="-457200"/>
            <a:r>
              <a:rPr lang="en-US" sz="2700" dirty="0">
                <a:latin typeface="Times New Roman" pitchFamily="18" charset="0"/>
                <a:cs typeface="Times New Roman" pitchFamily="18" charset="0"/>
              </a:rPr>
              <a:t>The </a:t>
            </a:r>
            <a:r>
              <a:rPr lang="en-US" sz="2700" b="1" dirty="0">
                <a:latin typeface="Times New Roman" pitchFamily="18" charset="0"/>
                <a:cs typeface="Times New Roman" pitchFamily="18" charset="0"/>
              </a:rPr>
              <a:t>size should be as far as </a:t>
            </a:r>
            <a:r>
              <a:rPr lang="en-US" sz="2700" b="1" dirty="0" smtClean="0">
                <a:latin typeface="Times New Roman" pitchFamily="18" charset="0"/>
                <a:cs typeface="Times New Roman" pitchFamily="18" charset="0"/>
              </a:rPr>
              <a:t>possible manageable, </a:t>
            </a:r>
            <a:r>
              <a:rPr lang="en-US" sz="2700" b="1" dirty="0">
                <a:latin typeface="Times New Roman" pitchFamily="18" charset="0"/>
                <a:cs typeface="Times New Roman" pitchFamily="18" charset="0"/>
              </a:rPr>
              <a:t>be located in the proximity either to the local market or the factory or, for export trade, to a suitable sea-port or air port</a:t>
            </a:r>
            <a:r>
              <a:rPr lang="en-US" sz="2700" dirty="0">
                <a:latin typeface="Times New Roman" pitchFamily="18" charset="0"/>
                <a:cs typeface="Times New Roman" pitchFamily="18" charset="0"/>
              </a:rPr>
              <a:t>.  </a:t>
            </a:r>
          </a:p>
          <a:p>
            <a:pPr marL="514350" indent="-457200"/>
            <a:endParaRPr lang="en-US" sz="2500" dirty="0" smtClean="0">
              <a:latin typeface="Times New Roman" pitchFamily="18" charset="0"/>
              <a:cs typeface="Times New Roman" pitchFamily="18" charset="0"/>
            </a:endParaRPr>
          </a:p>
          <a:p>
            <a:endParaRPr lang="en-US" dirty="0" smtClean="0"/>
          </a:p>
          <a:p>
            <a:endParaRPr lang="en-US" dirty="0"/>
          </a:p>
        </p:txBody>
      </p:sp>
    </p:spTree>
    <p:extLst>
      <p:ext uri="{BB962C8B-B14F-4D97-AF65-F5344CB8AC3E}">
        <p14:creationId xmlns:p14="http://schemas.microsoft.com/office/powerpoint/2010/main" xmlns="" val="30485588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458200" cy="6019800"/>
          </a:xfrm>
        </p:spPr>
        <p:txBody>
          <a:bodyPr>
            <a:normAutofit/>
          </a:bodyPr>
          <a:lstStyle/>
          <a:p>
            <a:pPr marL="0" indent="0">
              <a:buNone/>
            </a:pPr>
            <a:r>
              <a:rPr lang="en-US" sz="5400" b="1" dirty="0" smtClean="0">
                <a:latin typeface="Times New Roman" pitchFamily="18" charset="0"/>
                <a:cs typeface="Times New Roman" pitchFamily="18" charset="0"/>
              </a:rPr>
              <a:t>Group discussion for 3 minutes</a:t>
            </a:r>
          </a:p>
          <a:p>
            <a:pPr lvl="1"/>
            <a:r>
              <a:rPr lang="en-US" sz="3600" dirty="0" smtClean="0">
                <a:latin typeface="Times New Roman" pitchFamily="18" charset="0"/>
                <a:cs typeface="Times New Roman" pitchFamily="18" charset="0"/>
              </a:rPr>
              <a:t>Which type of farming system are exist in your localities </a:t>
            </a:r>
            <a:endParaRPr lang="en-US" sz="3600" dirty="0" smtClean="0">
              <a:latin typeface="Times New Roman" pitchFamily="18" charset="0"/>
              <a:cs typeface="Times New Roman" pitchFamily="18" charset="0"/>
            </a:endParaRP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Among the farming systems; which one is the best according to your view point and why?</a:t>
            </a:r>
            <a:endParaRPr lang="en-US" sz="3600" dirty="0" smtClean="0">
              <a:latin typeface="Times New Roman" pitchFamily="18" charset="0"/>
              <a:cs typeface="Times New Roman" pitchFamily="18" charset="0"/>
            </a:endParaRPr>
          </a:p>
          <a:p>
            <a:pPr marL="0" indent="0">
              <a:buNone/>
            </a:pPr>
            <a:endParaRPr lang="en-US" sz="3600" dirty="0" smtClean="0"/>
          </a:p>
        </p:txBody>
      </p:sp>
    </p:spTree>
    <p:extLst>
      <p:ext uri="{BB962C8B-B14F-4D97-AF65-F5344CB8AC3E}">
        <p14:creationId xmlns:p14="http://schemas.microsoft.com/office/powerpoint/2010/main" xmlns="" val="34583725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8700" dirty="0" smtClean="0"/>
              <a:t>END</a:t>
            </a:r>
            <a:endParaRPr lang="en-US" sz="28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181600"/>
          </a:xfrm>
        </p:spPr>
        <p:txBody>
          <a:bodyPr/>
          <a:lstStyle/>
          <a:p>
            <a:r>
              <a:rPr lang="en-US" dirty="0">
                <a:latin typeface="Times New Roman" pitchFamily="18" charset="0"/>
                <a:cs typeface="Times New Roman" pitchFamily="18" charset="0"/>
              </a:rPr>
              <a:t>Its type of production has evolved through time based on </a:t>
            </a:r>
          </a:p>
          <a:p>
            <a:pPr lvl="3">
              <a:lnSpc>
                <a:spcPct val="150000"/>
              </a:lnSpc>
            </a:pPr>
            <a:r>
              <a:rPr lang="en-US" sz="2800" i="1" dirty="0">
                <a:latin typeface="Times New Roman" pitchFamily="18" charset="0"/>
                <a:cs typeface="Times New Roman" pitchFamily="18" charset="0"/>
              </a:rPr>
              <a:t>Improved methods of transportation, </a:t>
            </a:r>
          </a:p>
          <a:p>
            <a:pPr lvl="3">
              <a:lnSpc>
                <a:spcPct val="150000"/>
              </a:lnSpc>
            </a:pPr>
            <a:r>
              <a:rPr lang="en-US" sz="2800" i="1" dirty="0">
                <a:latin typeface="Times New Roman" pitchFamily="18" charset="0"/>
                <a:cs typeface="Times New Roman" pitchFamily="18" charset="0"/>
              </a:rPr>
              <a:t>Increased purchasing power (demand), </a:t>
            </a:r>
          </a:p>
          <a:p>
            <a:pPr lvl="3">
              <a:lnSpc>
                <a:spcPct val="150000"/>
              </a:lnSpc>
            </a:pPr>
            <a:r>
              <a:rPr lang="en-US" sz="2800" i="1" dirty="0">
                <a:latin typeface="Times New Roman" pitchFamily="18" charset="0"/>
                <a:cs typeface="Times New Roman" pitchFamily="18" charset="0"/>
              </a:rPr>
              <a:t>Changing food habit, and </a:t>
            </a:r>
            <a:endParaRPr lang="en-US" sz="2800" i="1" dirty="0" smtClean="0">
              <a:latin typeface="Times New Roman" pitchFamily="18" charset="0"/>
              <a:cs typeface="Times New Roman" pitchFamily="18" charset="0"/>
            </a:endParaRPr>
          </a:p>
          <a:p>
            <a:pPr lvl="3"/>
            <a:r>
              <a:rPr lang="en-US" sz="2800" i="1" dirty="0" smtClean="0">
                <a:latin typeface="Times New Roman" pitchFamily="18" charset="0"/>
                <a:cs typeface="Times New Roman" pitchFamily="18" charset="0"/>
              </a:rPr>
              <a:t> The </a:t>
            </a:r>
            <a:r>
              <a:rPr lang="en-US" sz="2800" i="1" dirty="0">
                <a:latin typeface="Times New Roman" pitchFamily="18" charset="0"/>
                <a:cs typeface="Times New Roman" pitchFamily="18" charset="0"/>
              </a:rPr>
              <a:t>discovery of the importance of vegetables in human diet.  </a:t>
            </a:r>
          </a:p>
          <a:p>
            <a:endParaRPr lang="en-US" dirty="0"/>
          </a:p>
        </p:txBody>
      </p:sp>
    </p:spTree>
    <p:extLst>
      <p:ext uri="{BB962C8B-B14F-4D97-AF65-F5344CB8AC3E}">
        <p14:creationId xmlns:p14="http://schemas.microsoft.com/office/powerpoint/2010/main" xmlns="" val="1492010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15400" cy="7467600"/>
          </a:xfrm>
        </p:spPr>
        <p:txBody>
          <a:bodyPr>
            <a:normAutofit/>
          </a:bodyPr>
          <a:lstStyle/>
          <a:p>
            <a:r>
              <a:rPr lang="en-US" sz="2800" dirty="0" smtClean="0">
                <a:latin typeface="Times New Roman" pitchFamily="18" charset="0"/>
                <a:cs typeface="Times New Roman" pitchFamily="18" charset="0"/>
              </a:rPr>
              <a:t>Each </a:t>
            </a:r>
            <a:r>
              <a:rPr lang="en-US" sz="2800" dirty="0">
                <a:latin typeface="Times New Roman" pitchFamily="18" charset="0"/>
                <a:cs typeface="Times New Roman" pitchFamily="18" charset="0"/>
              </a:rPr>
              <a:t>gardener must choose according to his or her circumstances. </a:t>
            </a:r>
            <a:endParaRPr lang="en-US" sz="28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the countryside the gathering of wild vegetables </a:t>
            </a:r>
            <a:r>
              <a:rPr lang="en-US" dirty="0" smtClean="0">
                <a:latin typeface="Times New Roman" pitchFamily="18" charset="0"/>
                <a:cs typeface="Times New Roman" pitchFamily="18" charset="0"/>
              </a:rPr>
              <a:t>&amp; </a:t>
            </a:r>
            <a:r>
              <a:rPr lang="en-US" dirty="0">
                <a:latin typeface="Times New Roman" pitchFamily="18" charset="0"/>
                <a:cs typeface="Times New Roman" pitchFamily="18" charset="0"/>
              </a:rPr>
              <a:t>mixed </a:t>
            </a:r>
            <a:r>
              <a:rPr lang="en-US" dirty="0" smtClean="0">
                <a:latin typeface="Times New Roman" pitchFamily="18" charset="0"/>
                <a:cs typeface="Times New Roman" pitchFamily="18" charset="0"/>
              </a:rPr>
              <a:t>cultivation with </a:t>
            </a:r>
            <a:r>
              <a:rPr lang="en-US" dirty="0">
                <a:latin typeface="Times New Roman" pitchFamily="18" charset="0"/>
                <a:cs typeface="Times New Roman" pitchFamily="18" charset="0"/>
              </a:rPr>
              <a:t>field crops offer a good opportunity to practice gardening. </a:t>
            </a:r>
            <a:endParaRPr lang="en-US" dirty="0" smtClean="0">
              <a:latin typeface="Times New Roman" pitchFamily="18" charset="0"/>
              <a:cs typeface="Times New Roman" pitchFamily="18" charset="0"/>
            </a:endParaRPr>
          </a:p>
          <a:p>
            <a:pPr lvl="2"/>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fence around the house helps to make a small garden with fruit trees </a:t>
            </a:r>
            <a:r>
              <a:rPr lang="en-US" sz="2800" dirty="0" smtClean="0">
                <a:latin typeface="Times New Roman" pitchFamily="18" charset="0"/>
                <a:cs typeface="Times New Roman" pitchFamily="18" charset="0"/>
              </a:rPr>
              <a:t>&amp; </a:t>
            </a:r>
            <a:r>
              <a:rPr lang="en-US" sz="2800" dirty="0">
                <a:latin typeface="Times New Roman" pitchFamily="18" charset="0"/>
                <a:cs typeface="Times New Roman" pitchFamily="18" charset="0"/>
              </a:rPr>
              <a:t>vegetables randomly mixed</a:t>
            </a:r>
            <a:r>
              <a:rPr lang="en-US" sz="2800" dirty="0" smtClean="0">
                <a:latin typeface="Times New Roman" pitchFamily="18" charset="0"/>
                <a:cs typeface="Times New Roman" pitchFamily="18" charset="0"/>
              </a:rPr>
              <a:t>.</a:t>
            </a:r>
          </a:p>
          <a:p>
            <a:pPr lvl="1"/>
            <a:endParaRPr lang="en-US" dirty="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When </a:t>
            </a:r>
            <a:r>
              <a:rPr lang="en-US" b="1" dirty="0">
                <a:latin typeface="Times New Roman" pitchFamily="18" charset="0"/>
                <a:cs typeface="Times New Roman" pitchFamily="18" charset="0"/>
              </a:rPr>
              <a:t>space is </a:t>
            </a:r>
            <a:r>
              <a:rPr lang="en-US" b="1" dirty="0" smtClean="0">
                <a:latin typeface="Times New Roman" pitchFamily="18" charset="0"/>
                <a:cs typeface="Times New Roman" pitchFamily="18" charset="0"/>
              </a:rPr>
              <a:t>scarce; </a:t>
            </a:r>
            <a:r>
              <a:rPr lang="en-US" dirty="0" smtClean="0">
                <a:latin typeface="Times New Roman" pitchFamily="18" charset="0"/>
                <a:cs typeface="Times New Roman" pitchFamily="18" charset="0"/>
              </a:rPr>
              <a:t>as </a:t>
            </a:r>
            <a:r>
              <a:rPr lang="en-US" dirty="0">
                <a:latin typeface="Times New Roman" pitchFamily="18" charset="0"/>
                <a:cs typeface="Times New Roman" pitchFamily="18" charset="0"/>
              </a:rPr>
              <a:t>in the city </a:t>
            </a:r>
            <a:r>
              <a:rPr lang="en-US" b="1" dirty="0">
                <a:latin typeface="Times New Roman" pitchFamily="18" charset="0"/>
                <a:cs typeface="Times New Roman" pitchFamily="18" charset="0"/>
              </a:rPr>
              <a:t>intensive cultivation </a:t>
            </a:r>
            <a:r>
              <a:rPr lang="en-US" dirty="0">
                <a:latin typeface="Times New Roman" pitchFamily="18" charset="0"/>
                <a:cs typeface="Times New Roman" pitchFamily="18" charset="0"/>
              </a:rPr>
              <a:t>is better. </a:t>
            </a:r>
            <a:endParaRPr lang="en-US" dirty="0" smtClean="0">
              <a:latin typeface="Times New Roman" pitchFamily="18" charset="0"/>
              <a:cs typeface="Times New Roman" pitchFamily="18" charset="0"/>
            </a:endParaRPr>
          </a:p>
          <a:p>
            <a:pPr lvl="3">
              <a:buFont typeface="Wingdings" pitchFamily="2" charset="2"/>
              <a:buChar char="Ø"/>
            </a:pPr>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nearby city offers the possibility of commercial vegetable growing as a way of earning a living.  </a:t>
            </a:r>
          </a:p>
          <a:p>
            <a:endParaRPr lang="en-US" dirty="0"/>
          </a:p>
        </p:txBody>
      </p:sp>
    </p:spTree>
    <p:extLst>
      <p:ext uri="{BB962C8B-B14F-4D97-AF65-F5344CB8AC3E}">
        <p14:creationId xmlns:p14="http://schemas.microsoft.com/office/powerpoint/2010/main" xmlns="" val="1204117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914400"/>
          </a:xfrm>
        </p:spPr>
        <p:txBody>
          <a:bodyPr>
            <a:normAutofit/>
          </a:bodyPr>
          <a:lstStyle/>
          <a:p>
            <a:r>
              <a:rPr lang="en-US" sz="3700" b="1" i="1" u="sng" dirty="0" smtClean="0">
                <a:latin typeface="Times New Roman" pitchFamily="18" charset="0"/>
                <a:cs typeface="Times New Roman" pitchFamily="18" charset="0"/>
              </a:rPr>
              <a:t>4.2. The Types of the Production System </a:t>
            </a:r>
            <a:endParaRPr lang="en-US" sz="3700" b="1" i="1" u="sng" dirty="0">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915400" cy="6019800"/>
          </a:xfrm>
        </p:spPr>
        <p:txBody>
          <a:bodyPr>
            <a:normAutofit/>
          </a:bodyPr>
          <a:lstStyle/>
          <a:p>
            <a:pPr>
              <a:lnSpc>
                <a:spcPct val="110000"/>
              </a:lnSpc>
            </a:pPr>
            <a:r>
              <a:rPr lang="en-US" sz="2800" dirty="0" smtClean="0">
                <a:latin typeface="Times New Roman" pitchFamily="18" charset="0"/>
                <a:cs typeface="Times New Roman" pitchFamily="18" charset="0"/>
              </a:rPr>
              <a:t>According to the aims sought/required and the method employed in producing and marketing: </a:t>
            </a:r>
          </a:p>
          <a:p>
            <a:pPr lvl="1">
              <a:lnSpc>
                <a:spcPct val="110000"/>
              </a:lnSpc>
            </a:pPr>
            <a:r>
              <a:rPr lang="en-US" dirty="0" smtClean="0">
                <a:latin typeface="Times New Roman" pitchFamily="18" charset="0"/>
                <a:cs typeface="Times New Roman" pitchFamily="18" charset="0"/>
              </a:rPr>
              <a:t>The following types of vegetables production are commonly exercised</a:t>
            </a:r>
          </a:p>
          <a:p>
            <a:pPr marL="0" indent="0">
              <a:lnSpc>
                <a:spcPct val="110000"/>
              </a:lnSpc>
              <a:buNone/>
            </a:pPr>
            <a:r>
              <a:rPr lang="en-US" sz="2800" b="1"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marL="457200" lvl="1" indent="0">
              <a:lnSpc>
                <a:spcPct val="110000"/>
              </a:lnSpc>
              <a:buNone/>
            </a:pPr>
            <a:r>
              <a:rPr lang="en-US" sz="4000" b="1" dirty="0" smtClean="0">
                <a:latin typeface="Times New Roman" pitchFamily="18" charset="0"/>
                <a:cs typeface="Times New Roman" pitchFamily="18" charset="0"/>
              </a:rPr>
              <a:t>4.2.1. Home </a:t>
            </a:r>
            <a:r>
              <a:rPr lang="en-US" sz="4000" b="1" dirty="0">
                <a:latin typeface="Times New Roman" pitchFamily="18" charset="0"/>
                <a:cs typeface="Times New Roman" pitchFamily="18" charset="0"/>
              </a:rPr>
              <a:t>or kitchen </a:t>
            </a:r>
            <a:r>
              <a:rPr lang="en-US" sz="4000" b="1" dirty="0" smtClean="0">
                <a:latin typeface="Times New Roman" pitchFamily="18" charset="0"/>
                <a:cs typeface="Times New Roman" pitchFamily="18" charset="0"/>
              </a:rPr>
              <a:t> gardening</a:t>
            </a:r>
            <a:endParaRPr lang="en-US" sz="4000" b="1"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As its name indicates  it is </a:t>
            </a:r>
          </a:p>
          <a:p>
            <a:pPr lvl="1"/>
            <a:r>
              <a:rPr lang="en-US" dirty="0" smtClean="0">
                <a:latin typeface="Times New Roman" pitchFamily="18" charset="0"/>
                <a:cs typeface="Times New Roman" pitchFamily="18" charset="0"/>
              </a:rPr>
              <a:t>The growing of vegetables </a:t>
            </a:r>
            <a:r>
              <a:rPr lang="en-US" b="1" dirty="0" smtClean="0">
                <a:latin typeface="Times New Roman" pitchFamily="18" charset="0"/>
                <a:cs typeface="Times New Roman" pitchFamily="18" charset="0"/>
              </a:rPr>
              <a:t>for family use in the diet </a:t>
            </a:r>
            <a:r>
              <a:rPr lang="en-US" dirty="0" smtClean="0">
                <a:latin typeface="Times New Roman" pitchFamily="18" charset="0"/>
                <a:cs typeface="Times New Roman" pitchFamily="18" charset="0"/>
              </a:rPr>
              <a:t>or </a:t>
            </a:r>
          </a:p>
          <a:p>
            <a:pPr lvl="1"/>
            <a:r>
              <a:rPr lang="en-US" b="1" dirty="0" smtClean="0">
                <a:latin typeface="Times New Roman" pitchFamily="18" charset="0"/>
                <a:cs typeface="Times New Roman" pitchFamily="18" charset="0"/>
              </a:rPr>
              <a:t>The growing of vegetables in backyard </a:t>
            </a:r>
            <a:r>
              <a:rPr lang="en-US" dirty="0" smtClean="0">
                <a:latin typeface="Times New Roman" pitchFamily="18" charset="0"/>
                <a:cs typeface="Times New Roman" pitchFamily="18" charset="0"/>
              </a:rPr>
              <a:t>of the house for the use of </a:t>
            </a:r>
            <a:r>
              <a:rPr lang="en-US" b="1" dirty="0" smtClean="0">
                <a:latin typeface="Times New Roman" pitchFamily="18" charset="0"/>
                <a:cs typeface="Times New Roman" pitchFamily="18" charset="0"/>
              </a:rPr>
              <a:t>family members</a:t>
            </a:r>
            <a:r>
              <a:rPr lang="en-US" dirty="0" smtClean="0">
                <a:latin typeface="Times New Roman" pitchFamily="18" charset="0"/>
                <a:cs typeface="Times New Roman" pitchFamily="18" charset="0"/>
              </a:rPr>
              <a:t>.</a:t>
            </a:r>
          </a:p>
          <a:p>
            <a:pPr marL="0" indent="0">
              <a:buNone/>
            </a:pPr>
            <a:endParaRPr lang="en-US" sz="25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p>
          <a:p>
            <a:endParaRPr lang="en-US" dirty="0"/>
          </a:p>
        </p:txBody>
      </p:sp>
    </p:spTree>
    <p:extLst>
      <p:ext uri="{BB962C8B-B14F-4D97-AF65-F5344CB8AC3E}">
        <p14:creationId xmlns:p14="http://schemas.microsoft.com/office/powerpoint/2010/main" xmlns="" val="3602766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553200"/>
          </a:xfrm>
        </p:spPr>
        <p:txBody>
          <a:bodyPr>
            <a:normAutofit/>
          </a:bodyPr>
          <a:lstStyle/>
          <a:p>
            <a:r>
              <a:rPr lang="en-US" sz="2800" dirty="0">
                <a:latin typeface="Times New Roman" pitchFamily="18" charset="0"/>
                <a:cs typeface="Times New Roman" pitchFamily="18" charset="0"/>
              </a:rPr>
              <a:t>It reduces living expenses b/c the vegetables are grown for the home table. </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home site farm is most </a:t>
            </a:r>
            <a:r>
              <a:rPr lang="en-US" sz="2800" b="1" dirty="0">
                <a:latin typeface="Times New Roman" pitchFamily="18" charset="0"/>
                <a:cs typeface="Times New Roman" pitchFamily="18" charset="0"/>
              </a:rPr>
              <a:t>common in Ethiopia</a:t>
            </a:r>
            <a:r>
              <a:rPr lang="en-US" sz="2800" dirty="0">
                <a:latin typeface="Times New Roman" pitchFamily="18" charset="0"/>
                <a:cs typeface="Times New Roman" pitchFamily="18" charset="0"/>
              </a:rPr>
              <a:t>.</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This type of vegetable production is the </a:t>
            </a:r>
            <a:r>
              <a:rPr lang="en-US" sz="2800" b="1" dirty="0" smtClean="0">
                <a:latin typeface="Times New Roman" pitchFamily="18" charset="0"/>
                <a:cs typeface="Times New Roman" pitchFamily="18" charset="0"/>
              </a:rPr>
              <a:t>principal source of fresh local vegetable supplies for most homes</a:t>
            </a:r>
            <a:r>
              <a:rPr lang="en-US" sz="2800" dirty="0" smtClean="0">
                <a:latin typeface="Times New Roman" pitchFamily="18" charset="0"/>
                <a:cs typeface="Times New Roman" pitchFamily="18" charset="0"/>
              </a:rPr>
              <a:t>.  </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supplies an important part of the family needs and </a:t>
            </a:r>
            <a:r>
              <a:rPr lang="en-US" sz="2800" b="1" dirty="0">
                <a:latin typeface="Times New Roman" pitchFamily="18" charset="0"/>
                <a:cs typeface="Times New Roman" pitchFamily="18" charset="0"/>
              </a:rPr>
              <a:t>additional tax-free income</a:t>
            </a:r>
            <a:r>
              <a:rPr lang="en-US" sz="2800" b="1" dirty="0" smtClean="0">
                <a:latin typeface="Times New Roman" pitchFamily="18" charset="0"/>
                <a:cs typeface="Times New Roman" pitchFamily="18" charset="0"/>
              </a:rPr>
              <a:t>.</a:t>
            </a:r>
          </a:p>
          <a:p>
            <a:pPr marL="0" indent="0">
              <a:buNone/>
            </a:pPr>
            <a:endParaRPr lang="en-US" sz="25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4019149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553200"/>
          </a:xfrm>
        </p:spPr>
        <p:txBody>
          <a:bodyPr>
            <a:normAutofit/>
          </a:bodyPr>
          <a:lstStyle/>
          <a:p>
            <a:r>
              <a:rPr lang="en-US" sz="2800" dirty="0">
                <a:latin typeface="Times New Roman" pitchFamily="18" charset="0"/>
                <a:cs typeface="Times New Roman" pitchFamily="18" charset="0"/>
              </a:rPr>
              <a:t>Besides fruits &amp; vegetables, it can also </a:t>
            </a:r>
            <a:r>
              <a:rPr lang="en-US" sz="2800" b="1" dirty="0">
                <a:latin typeface="Times New Roman" pitchFamily="18" charset="0"/>
                <a:cs typeface="Times New Roman" pitchFamily="18" charset="0"/>
              </a:rPr>
              <a:t>provide firewood, building materials, herbs, spices &amp; medicines</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home site farm is one where a variety of vegetables and fruit trees are </a:t>
            </a:r>
            <a:r>
              <a:rPr lang="en-US" sz="2800" b="1" dirty="0">
                <a:latin typeface="Times New Roman" pitchFamily="18" charset="0"/>
                <a:cs typeface="Times New Roman" pitchFamily="18" charset="0"/>
              </a:rPr>
              <a:t>planted randomly around the house </a:t>
            </a:r>
          </a:p>
          <a:p>
            <a:pPr lvl="2"/>
            <a:r>
              <a:rPr lang="en-US" sz="2700" dirty="0">
                <a:latin typeface="Times New Roman" pitchFamily="18" charset="0"/>
                <a:cs typeface="Times New Roman" pitchFamily="18" charset="0"/>
              </a:rPr>
              <a:t>This type of garden often gives good yields with </a:t>
            </a:r>
            <a:r>
              <a:rPr lang="en-US" sz="2700" b="1" dirty="0">
                <a:latin typeface="Times New Roman" pitchFamily="18" charset="0"/>
                <a:cs typeface="Times New Roman" pitchFamily="18" charset="0"/>
              </a:rPr>
              <a:t>little effort</a:t>
            </a:r>
            <a:r>
              <a:rPr lang="en-US" sz="2700" dirty="0">
                <a:latin typeface="Times New Roman" pitchFamily="18" charset="0"/>
                <a:cs typeface="Times New Roman" pitchFamily="18" charset="0"/>
              </a:rPr>
              <a:t>. </a:t>
            </a:r>
            <a:endParaRPr lang="en-US" sz="2700" b="1"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A home site farm requires </a:t>
            </a:r>
            <a:r>
              <a:rPr lang="en-US" sz="2800" b="1" dirty="0">
                <a:latin typeface="Times New Roman" pitchFamily="18" charset="0"/>
                <a:cs typeface="Times New Roman" pitchFamily="18" charset="0"/>
              </a:rPr>
              <a:t>little attention</a:t>
            </a:r>
            <a:r>
              <a:rPr lang="en-US" sz="2800" dirty="0">
                <a:latin typeface="Times New Roman" pitchFamily="18" charset="0"/>
                <a:cs typeface="Times New Roman" pitchFamily="18" charset="0"/>
              </a:rPr>
              <a:t>. Organic waste can be used instead of manure, a few square meters are tilled at a time for sowing or planting &amp; weeding is minimal.</a:t>
            </a:r>
          </a:p>
          <a:p>
            <a:endParaRPr lang="en-US" dirty="0"/>
          </a:p>
        </p:txBody>
      </p:sp>
    </p:spTree>
    <p:extLst>
      <p:ext uri="{BB962C8B-B14F-4D97-AF65-F5344CB8AC3E}">
        <p14:creationId xmlns:p14="http://schemas.microsoft.com/office/powerpoint/2010/main" xmlns="" val="3255113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934200"/>
          </a:xfrm>
        </p:spPr>
        <p:txBody>
          <a:bodyPr>
            <a:normAutofit/>
          </a:bodyPr>
          <a:lstStyle/>
          <a:p>
            <a:r>
              <a:rPr lang="en-US" sz="2700" dirty="0" smtClean="0">
                <a:latin typeface="Times New Roman" pitchFamily="18" charset="0"/>
                <a:cs typeface="Times New Roman" pitchFamily="18" charset="0"/>
              </a:rPr>
              <a:t>Land, fertilizer &amp; seed may be expensive compared to commercial growing, </a:t>
            </a:r>
          </a:p>
          <a:p>
            <a:pPr lvl="1"/>
            <a:r>
              <a:rPr lang="en-US" sz="2700" dirty="0" smtClean="0">
                <a:latin typeface="Times New Roman" pitchFamily="18" charset="0"/>
                <a:cs typeface="Times New Roman" pitchFamily="18" charset="0"/>
              </a:rPr>
              <a:t>But the quality of the produce is usually more desirable. </a:t>
            </a:r>
          </a:p>
          <a:p>
            <a:endParaRPr lang="en-US" sz="2700" dirty="0" smtClean="0">
              <a:latin typeface="Times New Roman" pitchFamily="18" charset="0"/>
              <a:cs typeface="Times New Roman" pitchFamily="18" charset="0"/>
            </a:endParaRPr>
          </a:p>
          <a:p>
            <a:r>
              <a:rPr lang="en-US" sz="2700" dirty="0" smtClean="0">
                <a:latin typeface="Times New Roman" pitchFamily="18" charset="0"/>
                <a:cs typeface="Times New Roman" pitchFamily="18" charset="0"/>
              </a:rPr>
              <a:t>It should furnish an ample supply of fresh vegetables through out the growing season.  </a:t>
            </a:r>
          </a:p>
          <a:p>
            <a:endParaRPr lang="en-US" sz="2500" b="1" dirty="0" smtClean="0">
              <a:latin typeface="Times New Roman" pitchFamily="18" charset="0"/>
              <a:cs typeface="Times New Roman" pitchFamily="18" charset="0"/>
            </a:endParaRPr>
          </a:p>
          <a:p>
            <a:r>
              <a:rPr lang="en-US" sz="2500" b="1"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main objectives of kitchen gardening are: </a:t>
            </a:r>
            <a:endParaRPr lang="en-US" dirty="0" smtClean="0">
              <a:latin typeface="Times New Roman" pitchFamily="18" charset="0"/>
              <a:cs typeface="Times New Roman" pitchFamily="18" charset="0"/>
            </a:endParaRPr>
          </a:p>
          <a:p>
            <a:pPr lvl="1"/>
            <a:r>
              <a:rPr lang="en-US" sz="2700" i="1" dirty="0" smtClean="0">
                <a:latin typeface="Times New Roman" pitchFamily="18" charset="0"/>
                <a:cs typeface="Times New Roman" pitchFamily="18" charset="0"/>
              </a:rPr>
              <a:t>Proper utilization of space left in the house compound </a:t>
            </a:r>
          </a:p>
          <a:p>
            <a:pPr lvl="1"/>
            <a:r>
              <a:rPr lang="en-US" sz="2700" i="1" dirty="0" smtClean="0">
                <a:latin typeface="Times New Roman" pitchFamily="18" charset="0"/>
                <a:cs typeface="Times New Roman" pitchFamily="18" charset="0"/>
              </a:rPr>
              <a:t>Proper use of kitchen wastes and water</a:t>
            </a:r>
          </a:p>
          <a:p>
            <a:pPr lvl="1"/>
            <a:r>
              <a:rPr lang="en-US" sz="2700" i="1" dirty="0" smtClean="0">
                <a:latin typeface="Times New Roman" pitchFamily="18" charset="0"/>
                <a:cs typeface="Times New Roman" pitchFamily="18" charset="0"/>
              </a:rPr>
              <a:t>Continuous supply of fresh and healthy vegetables to the family use.</a:t>
            </a:r>
          </a:p>
          <a:p>
            <a:endParaRPr lang="en-US" sz="2500" b="1"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xmlns="" val="425717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945</TotalTime>
  <Words>2116</Words>
  <Application>Microsoft Office PowerPoint</Application>
  <PresentationFormat>On-screen Show (4:3)</PresentationFormat>
  <Paragraphs>271</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 Chapter 4. Types of Vegetable Crops Production/Farming Systems  </vt:lpstr>
      <vt:lpstr>4.1.   Introduction </vt:lpstr>
      <vt:lpstr>Slide 4</vt:lpstr>
      <vt:lpstr>Slide 5</vt:lpstr>
      <vt:lpstr>4.2. The Types of the Production System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proposal   On Garlic Variety Development /Garlic Regional Variety Trail</dc:title>
  <dc:creator>DBU</dc:creator>
  <cp:lastModifiedBy>user</cp:lastModifiedBy>
  <cp:revision>273</cp:revision>
  <dcterms:created xsi:type="dcterms:W3CDTF">2019-12-20T05:16:53Z</dcterms:created>
  <dcterms:modified xsi:type="dcterms:W3CDTF">2020-05-14T13:49:16Z</dcterms:modified>
</cp:coreProperties>
</file>