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37" r:id="rId2"/>
    <p:sldId id="339" r:id="rId3"/>
    <p:sldId id="340" r:id="rId4"/>
    <p:sldId id="338" r:id="rId5"/>
    <p:sldId id="325" r:id="rId6"/>
    <p:sldId id="289" r:id="rId7"/>
    <p:sldId id="326" r:id="rId8"/>
    <p:sldId id="311" r:id="rId9"/>
    <p:sldId id="327" r:id="rId10"/>
    <p:sldId id="321" r:id="rId11"/>
    <p:sldId id="328" r:id="rId12"/>
    <p:sldId id="324" r:id="rId13"/>
    <p:sldId id="320" r:id="rId14"/>
    <p:sldId id="317" r:id="rId15"/>
    <p:sldId id="302" r:id="rId16"/>
    <p:sldId id="329" r:id="rId17"/>
    <p:sldId id="308" r:id="rId18"/>
    <p:sldId id="330" r:id="rId19"/>
    <p:sldId id="304" r:id="rId20"/>
    <p:sldId id="331" r:id="rId21"/>
    <p:sldId id="310" r:id="rId22"/>
    <p:sldId id="305" r:id="rId23"/>
    <p:sldId id="298" r:id="rId24"/>
    <p:sldId id="332" r:id="rId25"/>
    <p:sldId id="300" r:id="rId26"/>
    <p:sldId id="294" r:id="rId27"/>
    <p:sldId id="333" r:id="rId28"/>
    <p:sldId id="295" r:id="rId29"/>
    <p:sldId id="334" r:id="rId30"/>
    <p:sldId id="296" r:id="rId31"/>
    <p:sldId id="297" r:id="rId32"/>
    <p:sldId id="291" r:id="rId33"/>
    <p:sldId id="335" r:id="rId34"/>
    <p:sldId id="292" r:id="rId35"/>
    <p:sldId id="315" r:id="rId36"/>
    <p:sldId id="322" r:id="rId37"/>
    <p:sldId id="323" r:id="rId38"/>
    <p:sldId id="316" r:id="rId39"/>
    <p:sldId id="301" r:id="rId40"/>
    <p:sldId id="336" r:id="rId41"/>
    <p:sldId id="34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283" autoAdjust="0"/>
  </p:normalViewPr>
  <p:slideViewPr>
    <p:cSldViewPr>
      <p:cViewPr>
        <p:scale>
          <a:sx n="57" d="100"/>
          <a:sy n="57" d="100"/>
        </p:scale>
        <p:origin x="-1326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88065-8375-4AC7-8AC9-E446E9FC1F5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BDA35-C09C-4755-91EA-15DAFC5F32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264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BDA35-C09C-4755-91EA-15DAFC5F32F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15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055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836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70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1007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557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948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301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97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177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399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975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871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477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Summary about Chapter Two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difference b/n biotic and abiotic factors; which factors are biotic and which is not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Why we need to know/study those factors on vegetable production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Vegetables are classified in two groups based on water, temperature and light requirement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Every vegetables has its own environmental preference of best result (Yield and quality). </a:t>
            </a:r>
          </a:p>
          <a:p>
            <a:pPr lvl="1"/>
            <a: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 you have to know that preference before going to </a:t>
            </a:r>
            <a: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production any type of vegetables?????</a:t>
            </a:r>
            <a:endParaRPr lang="en-US" sz="2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8570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763000" cy="64008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Classes are further divided into families (with names that end in </a:t>
            </a:r>
            <a:r>
              <a:rPr lang="en-US" sz="2500" b="1" i="1" dirty="0" err="1">
                <a:latin typeface="Times New Roman" pitchFamily="18" charset="0"/>
                <a:cs typeface="Times New Roman" pitchFamily="18" charset="0"/>
              </a:rPr>
              <a:t>aceae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) which are composed of individual related plant species. </a:t>
            </a:r>
          </a:p>
          <a:p>
            <a:pPr lvl="1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It show the families represented of crops, as well as the important vegetables crops belonging to each.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practical purpose, a vegetable is classified starting from the family group. </a:t>
            </a: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457200" lvl="3" indent="0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02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6477000"/>
          </a:xfrm>
        </p:spPr>
        <p:txBody>
          <a:bodyPr>
            <a:norm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successive grouping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of plants in the botanical classification (from broadest grouping to most specific) are 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Kingdom, </a:t>
            </a:r>
          </a:p>
          <a:p>
            <a:pPr lvl="1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Division, </a:t>
            </a: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Subdivision,</a:t>
            </a:r>
          </a:p>
          <a:p>
            <a:pPr lvl="3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Phylum, </a:t>
            </a:r>
          </a:p>
          <a:p>
            <a:pPr lvl="4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Subphylum, </a:t>
            </a:r>
          </a:p>
          <a:p>
            <a:pPr lvl="5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Class, </a:t>
            </a:r>
          </a:p>
          <a:p>
            <a:pPr lvl="6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Subclass, </a:t>
            </a:r>
          </a:p>
          <a:p>
            <a:pPr lvl="7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Order, </a:t>
            </a:r>
          </a:p>
          <a:p>
            <a:pPr lvl="8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Family, </a:t>
            </a:r>
          </a:p>
          <a:p>
            <a:pPr marL="3657600" lvl="8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. genus and </a:t>
            </a:r>
          </a:p>
          <a:p>
            <a:pPr marL="3657600" lvl="8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  . species.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01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553200"/>
          </a:xfrm>
        </p:spPr>
        <p:txBody>
          <a:bodyPr/>
          <a:lstStyle/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combination of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genus and species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make up the scientific name of vegetables which is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Accepted worldwide &amp; there cannot be any confusion as per their nomenclature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in family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solanaceae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we found potato, tomato, eggplant and pepper</a:t>
            </a:r>
          </a:p>
          <a:p>
            <a:pPr lvl="1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advantage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this classification is- </a:t>
            </a: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It gives a very clear differences &amp; relationship of different vegetables</a:t>
            </a:r>
          </a:p>
          <a:p>
            <a:pPr lvl="3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That is the most exact system/scientific way of classifications; this system is very useful to breeders and vegetable researchers.</a:t>
            </a:r>
          </a:p>
          <a:p>
            <a:pPr lvl="1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7391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disadvantage;</a:t>
            </a:r>
          </a:p>
          <a:p>
            <a:pPr lvl="1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It is of little value in giving principles of culture;  </a:t>
            </a: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since crops with in a family may vary widely in their requirements. </a:t>
            </a:r>
          </a:p>
          <a:p>
            <a:pPr lvl="3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Therefore, it doesn’t completely satisfy the needs of producer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4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Potatoes and tomatoes belong to the same family (</a:t>
            </a:r>
            <a:r>
              <a:rPr lang="en-US" sz="2500" i="1" dirty="0" err="1" smtClean="0">
                <a:latin typeface="Times New Roman" pitchFamily="18" charset="0"/>
                <a:cs typeface="Times New Roman" pitchFamily="18" charset="0"/>
              </a:rPr>
              <a:t>solanaceae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), but their cultural requirements are very different. </a:t>
            </a:r>
          </a:p>
          <a:p>
            <a:pPr lvl="5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However, other crops in this family, as tomatoes, eggplant, and pepper have similar cultural requirements. </a:t>
            </a:r>
          </a:p>
          <a:p>
            <a:pPr lvl="4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Likewise most crops in the </a:t>
            </a:r>
            <a:r>
              <a:rPr lang="en-US" sz="2500" i="1" dirty="0" err="1" smtClean="0">
                <a:latin typeface="Times New Roman" pitchFamily="18" charset="0"/>
                <a:cs typeface="Times New Roman" pitchFamily="18" charset="0"/>
              </a:rPr>
              <a:t>cucurbitaceae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have similar cultural requirements.</a:t>
            </a: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709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Table.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The botanical classification of some common vegetables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15884334"/>
              </p:ext>
            </p:extLst>
          </p:nvPr>
        </p:nvGraphicFramePr>
        <p:xfrm>
          <a:off x="533400" y="703943"/>
          <a:ext cx="8382000" cy="600165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382000"/>
              </a:tblGrid>
              <a:tr h="2527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	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Division </a:t>
                      </a:r>
                      <a:r>
                        <a:rPr lang="en-US" sz="19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Anthophyta</a:t>
                      </a:r>
                      <a:endParaRPr lang="en-US" sz="19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Class monocotyledons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54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en-US" sz="1900" b="1" dirty="0" err="1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Alliaceae</a:t>
                      </a:r>
                      <a:endParaRPr lang="en-US" sz="19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Allium </a:t>
                      </a: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ampeloprasum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-leek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Allium </a:t>
                      </a: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cepa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Aggretatum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group, multiplier onion (shallot)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Allium </a:t>
                      </a: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cepa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Cepa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group- Onion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Allium </a:t>
                      </a: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sativum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Garlic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en-US" sz="1900" b="1" dirty="0" err="1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Dioscoreaceae</a:t>
                      </a:r>
                      <a:r>
                        <a:rPr lang="en-US" sz="19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900" b="1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eg</a:t>
                      </a:r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700" b="1" i="1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Dioscorea</a:t>
                      </a:r>
                      <a:r>
                        <a:rPr lang="en-US" sz="17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7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alata</a:t>
                      </a:r>
                      <a:r>
                        <a:rPr lang="en-US" sz="17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Yam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en-US" sz="19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Liliaceae</a:t>
                      </a:r>
                      <a:endParaRPr lang="en-US" sz="19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Asparagus </a:t>
                      </a: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officinalis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Asparagus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Class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Dicotyledon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018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es-ES" sz="1900" b="1" i="1" dirty="0" err="1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Apiaceae</a:t>
                      </a:r>
                      <a:endParaRPr lang="en-US" sz="19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Daucus</a:t>
                      </a:r>
                      <a:r>
                        <a:rPr lang="es-E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carota 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es-E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.- 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Carrot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Petroselium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crispum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(Mill)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Nym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Var 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Crispum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Parsley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es-ES" sz="17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Asteraceae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Loctuca</a:t>
                      </a:r>
                      <a:r>
                        <a:rPr lang="es-E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sativa 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Var.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Capitata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L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lettuce head or butter-head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Loctuca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sativa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Var.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longifolia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Lam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.-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leaf or Romaine lettuce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en-US" sz="1900" b="1" i="1" dirty="0" err="1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Brassicaceae</a:t>
                      </a:r>
                      <a:endParaRPr lang="en-US" sz="19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Brassica </a:t>
                      </a: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oleracea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Var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botrytis L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Cauliflower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Brassica</a:t>
                      </a:r>
                      <a:r>
                        <a:rPr lang="es-E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s-E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oleracea</a:t>
                      </a:r>
                      <a:r>
                        <a:rPr lang="es-E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L. Var 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Capitata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L</a:t>
                      </a:r>
                      <a:r>
                        <a:rPr lang="es-E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Cabbage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Brassica </a:t>
                      </a: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pervirids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Bailey- Spinach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Raphanus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sativus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-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radish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en-US" sz="1900" b="1" i="1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Convolvulaceae</a:t>
                      </a:r>
                      <a:r>
                        <a:rPr lang="en-US" sz="190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900" b="1" i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eg</a:t>
                      </a:r>
                      <a:r>
                        <a:rPr lang="en-US" sz="190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700" b="1" i="1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Ipormea</a:t>
                      </a:r>
                      <a:r>
                        <a:rPr lang="en-US" sz="17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7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batatus</a:t>
                      </a:r>
                      <a:r>
                        <a:rPr lang="en-US" sz="17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(L) Lam</a:t>
                      </a:r>
                      <a:r>
                        <a:rPr lang="en-US" sz="17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Sweet Potato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089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3.2.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Classification Based on Hardiness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71500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This classification is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based on the ability of crop plants to tolerate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frost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classified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hardy and tender plants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Hardy vegetables-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Endure/tolerate ordinary frosts without injury. 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These are essentially winter season/cool season/ temperate crops &amp; 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are adapted to mean monthly T°C of 15-18°C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Asparagus &amp; rhubarb can tolerate even freezing T°C.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862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6019800"/>
          </a:xfrm>
        </p:spPr>
        <p:txBody>
          <a:bodyPr/>
          <a:lstStyle/>
          <a:p>
            <a:pPr lvl="2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These crops can further be divided into two sub-groups:</a:t>
            </a:r>
          </a:p>
          <a:p>
            <a:pPr lvl="3">
              <a:buFont typeface="Wingdings" pitchFamily="2" charset="2"/>
              <a:buChar char="v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Hardy or tolerant vegetables-  </a:t>
            </a:r>
          </a:p>
          <a:p>
            <a:pPr lvl="4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May safely be planted before the date of the last killing frost in spring.</a:t>
            </a:r>
          </a:p>
          <a:p>
            <a:pPr lvl="3">
              <a:buFont typeface="Wingdings" pitchFamily="2" charset="2"/>
              <a:buChar char="v"/>
            </a:pP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Font typeface="Wingdings" pitchFamily="2" charset="2"/>
              <a:buChar char="v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Semi-hardy or semi-tolerant vegetables-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4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Not withstand a hard frost but will grow in cool weather &amp; are not injured by a light frost.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590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596745" cy="6629400"/>
          </a:xfrm>
        </p:spPr>
        <p:txBody>
          <a:bodyPr>
            <a:noAutofit/>
          </a:bodyPr>
          <a:lstStyle/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Tender/non hardy/summer season crops 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Are crops killed by frost (intolerant to frost). </a:t>
            </a:r>
          </a:p>
          <a:p>
            <a:pPr lvl="3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cucurbits thrive best under high T°C (20-27°C). </a:t>
            </a:r>
          </a:p>
          <a:p>
            <a:pPr lvl="2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It classified as: </a:t>
            </a:r>
          </a:p>
          <a:p>
            <a:pPr lvl="3">
              <a:buFont typeface="Wingdings" pitchFamily="2" charset="2"/>
              <a:buChar char="v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Tender or sensitive vegetables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(injured or even killed by a light frost but can withstand cool weather &amp; a cold soil) and </a:t>
            </a:r>
          </a:p>
          <a:p>
            <a:pPr lvl="3">
              <a:buFont typeface="Wingdings" pitchFamily="2" charset="2"/>
              <a:buChar char="v"/>
            </a:pP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Font typeface="Wingdings" pitchFamily="2" charset="2"/>
              <a:buChar char="v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Very tender or very sensitive vegetables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(injured by cool weather). </a:t>
            </a:r>
          </a:p>
          <a:p>
            <a:pPr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6294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Therefore;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frost injury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chief difference b/n hardy &amp;tender plants. 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Hardy plants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Will not thrive well under hot dry conditions 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While tender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Can thrive during the hot weather. 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terms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cool-season crops and warm-season crops stand to mean hardy plants, and tender plants respectively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595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629400"/>
          </a:xfrm>
        </p:spPr>
        <p:txBody>
          <a:bodyPr>
            <a:normAutofit/>
          </a:bodyPr>
          <a:lstStyle/>
          <a:p>
            <a:pPr marL="857250" lvl="1" indent="-457200">
              <a:lnSpc>
                <a:spcPct val="11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Warm-season vegetables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Are subtropical/tropical vegetables that need relatively high T°C, hot &amp; dry conditions</a:t>
            </a:r>
          </a:p>
          <a:p>
            <a:pPr lvl="2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 cucumber, eggplant, spinach, muskmelons, okra, paper, snap bean, squash &amp; pumpkin, sweet corn, sweet potato, tomato &amp; watermelon</a:t>
            </a:r>
          </a:p>
          <a:p>
            <a:pPr lvl="2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Usually these crops that are grown for and bear edible fruit with few exceptions such as sweet potatoes &amp; spinach with leaf and stem edible parts</a:t>
            </a:r>
          </a:p>
          <a:p>
            <a:pPr lvl="2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Are adapted to mean monthly T°C of 18</a:t>
            </a:r>
            <a:r>
              <a:rPr lang="en-US" sz="25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 to 29</a:t>
            </a:r>
            <a:r>
              <a:rPr lang="en-US" sz="25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 and are intolerant to frost.</a:t>
            </a:r>
          </a:p>
          <a:p>
            <a:pPr marL="742950" lvl="2" indent="-342900">
              <a:buNone/>
            </a:pP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503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4770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Vegetable production can be vary according to the individual personnel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performance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We do you have an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interest?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produce vegetable ….in your future life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4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If ok-----Good luck…..</a:t>
            </a:r>
          </a:p>
          <a:p>
            <a:pPr lvl="3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 give a maximum advice to our farms and other producers </a:t>
            </a:r>
          </a:p>
          <a:p>
            <a:pPr lvl="2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7594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553200"/>
          </a:xfrm>
        </p:spPr>
        <p:txBody>
          <a:bodyPr/>
          <a:lstStyle/>
          <a:p>
            <a:pPr marL="742950" lvl="2" indent="-342900"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Cool- season or Temperate vegetables </a:t>
            </a:r>
          </a:p>
          <a:p>
            <a:pPr marL="1200150" lvl="3" indent="-342900">
              <a:lnSpc>
                <a:spcPct val="110000"/>
              </a:lnSpc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They withstand light frost &amp; adapted to mean monthly T°C of 15</a:t>
            </a:r>
            <a:r>
              <a:rPr lang="en-US" sz="2500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 to 18</a:t>
            </a:r>
            <a:r>
              <a:rPr lang="en-US" sz="2500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C.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1200150" lvl="3" indent="-342900">
              <a:lnSpc>
                <a:spcPct val="11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require temperate or extreme winter to be able to flower and produce seeds.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1200150" lvl="3" indent="-342900">
              <a:lnSpc>
                <a:spcPct val="11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include most root crops &amp; crops for salads &amp; greens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1200150" lvl="3" indent="-342900">
              <a:lnSpc>
                <a:spcPct val="110000"/>
              </a:lnSpc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artichoke, carrot, parsley, asparagus, Brussels sprouts, broccoli, cabbage, leak, celery, cauliflower, garlic, kale, onion, pea, radish, celery, Swiss chard, lettuce, potato, shallot etc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1200150" lvl="3" indent="-342900">
              <a:lnSpc>
                <a:spcPct val="110000"/>
              </a:lnSpc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Mostly the part of plant used for consumption in cool crops is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vegetative parts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: root, stems, leaves and buds or immature flower with few exceptions fruit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Pea and bean. </a:t>
            </a:r>
          </a:p>
          <a:p>
            <a:pPr marL="857250" lvl="3" indent="0">
              <a:lnSpc>
                <a:spcPct val="110000"/>
              </a:lnSpc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10000"/>
              </a:lnSpc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952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523008"/>
          </a:xfrm>
        </p:spPr>
        <p:txBody>
          <a:bodyPr>
            <a:normAutofit/>
          </a:bodyPr>
          <a:lstStyle/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cool season crops are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Shallow rooted  (irrigated more frequently than warm) and 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Small in size than warm crops. A few are moderately deep rooted. 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Cool season crops respond to nitrogen fertilizers than warm crops because</a:t>
            </a:r>
          </a:p>
          <a:p>
            <a:pPr lvl="3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nitrification occurs slowly in cool soils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Seeds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germinate at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cooler soil temperature and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the biennials are susceptible to pre-mature seed stalk development from exposure to prolonged cool weather.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They are stored at close to 0</a:t>
            </a:r>
            <a:r>
              <a:rPr lang="en-US" sz="26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C, except the white potatoes.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275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553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Knowing these classifications can be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useful in producing &amp; managing crops. </a:t>
            </a:r>
          </a:p>
          <a:p>
            <a:pPr lvl="1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This system of classification is of used to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know time of planting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§"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by grouping all hardy plants together general principles regarding time of planting can be given for the whole group. </a:t>
            </a:r>
          </a:p>
          <a:p>
            <a:pPr lvl="1">
              <a:buFont typeface="Wingdings" pitchFamily="2" charset="2"/>
              <a:buChar char="ü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it does not fulfill the interest of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olericulturist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b/c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it lists those crops with d/t cultural requirements together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sweet potato &amp; tomato.</a:t>
            </a:r>
          </a:p>
          <a:p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7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080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3.3. Classification based life cycle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6400800"/>
          </a:xfrm>
        </p:spPr>
        <p:txBody>
          <a:bodyPr>
            <a:norm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Vegetables can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be classified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to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time required to complete their life cycle.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Based on this it is classified as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Annual vegetables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of the common vegetables are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annuals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It complete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their life cycles (seed to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seed or from germinate to die)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in a single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year/growing season. </a:t>
            </a:r>
          </a:p>
          <a:p>
            <a:pPr lvl="2"/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tomato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eggplant, pepper, cucumber, watermelon, pumpkin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soybean,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spinach,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lettuce and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beans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62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6629400"/>
          </a:xfrm>
        </p:spPr>
        <p:txBody>
          <a:bodyPr/>
          <a:lstStyle/>
          <a:p>
            <a:pPr lvl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Biennial vegetables:</a:t>
            </a:r>
          </a:p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biennials but are grown as annuals.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complete their life cycles in two growing seasons/years.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produce the vegetative parts in first season &amp; reproductive parts in second season after they passed the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vernalization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then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die.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Biennial vegetables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can’t complete their life cycle in the absence of low T°C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Chinese cabbage, cabbage, mustard, radish, carrot, turnip, parsley, onion, beet root, broccoli, cauliflower, lettuce</a:t>
            </a:r>
          </a:p>
          <a:p>
            <a:pPr marL="914400" lvl="2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564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858000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Perennial vegetables: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>
              <a:lnSpc>
                <a:spcPct val="11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It will give many years of harvests because these vegetables’ life cycle will last for many years (grow for more than two years). 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10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Asparagus, bamboo shoot, globe artichoke, strawberry etc. </a:t>
            </a:r>
          </a:p>
          <a:p>
            <a:pPr lvl="2">
              <a:lnSpc>
                <a:spcPct val="11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cropping practice, some vegetables have uncertain life cycles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Tomato &amp; eggplant which are annual vegetables, are planted in greenhouse they can become perennial plants.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1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places in Ethiopia are natural greenhouse that can grow well for many years.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>
              <a:lnSpc>
                <a:spcPct val="110000"/>
              </a:lnSpc>
            </a:pP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342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9445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3.4. Classification Based on Edible Portion/Parts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300" dirty="0" smtClean="0">
                <a:latin typeface="Times New Roman" pitchFamily="18" charset="0"/>
                <a:cs typeface="Times New Roman" pitchFamily="18" charset="0"/>
              </a:rPr>
            </a:br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86400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</a:pP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classification is 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important from the consumer and post-harvest handling point of view. </a:t>
            </a:r>
            <a:endParaRPr lang="en-US" sz="49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example, leafy vegetables are </a:t>
            </a:r>
            <a:endParaRPr lang="en-US" sz="45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highly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perishable and </a:t>
            </a:r>
            <a:endParaRPr lang="en-US" sz="45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cannot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be stored for longer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periods. </a:t>
            </a:r>
          </a:p>
          <a:p>
            <a:pPr lvl="1">
              <a:lnSpc>
                <a:spcPct val="120000"/>
              </a:lnSpc>
            </a:pPr>
            <a:endParaRPr lang="en-US" sz="4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the other hand tubers and bulbs </a:t>
            </a:r>
            <a:endParaRPr lang="en-US" sz="45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be stored at room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T°C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for a considerable period without losing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quality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0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168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534400" cy="6324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Edible organ classification system is very useful in planting vegetable in accordance with</a:t>
            </a:r>
          </a:p>
          <a:p>
            <a:pPr lvl="3">
              <a:lnSpc>
                <a:spcPct val="12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need of markets and vegetable processing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lnSpc>
                <a:spcPct val="12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the same times, different vegetables in the same group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often</a:t>
            </a:r>
          </a:p>
          <a:p>
            <a:pPr lvl="3">
              <a:lnSpc>
                <a:spcPct val="12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have the similar demands and culture techniques.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654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5532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On the basis of edible plant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1"/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Vegetables can be 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classified into the following groups;</a:t>
            </a:r>
          </a:p>
          <a:p>
            <a:pPr lvl="2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. Root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vegetables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lvl="3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main edible organ is root and 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can divided into two : 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Enlarged Tap root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vegetables like radish, carrot, turnip, beet root, etc. and 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4"/>
            <a:endParaRPr lang="en-US" sz="2700" b="1" dirty="0" smtClean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Enlarged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lateral Tuber-root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vegetables, like sweet potato. </a:t>
            </a:r>
          </a:p>
          <a:p>
            <a:pPr lvl="2"/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2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871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6477000"/>
          </a:xfrm>
        </p:spPr>
        <p:txBody>
          <a:bodyPr/>
          <a:lstStyle/>
          <a:p>
            <a:pPr lvl="2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B. Stem vegetables-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main edible organ is stem.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can be divided into:- </a:t>
            </a:r>
          </a:p>
          <a:p>
            <a:pPr lvl="4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Underground stem vegetables: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starchy including underground tube-stem vegetables such as potato; underground corm vegetables such as taro; and Rooty tube-stem vegetables such ginger.</a:t>
            </a:r>
          </a:p>
          <a:p>
            <a:pPr lvl="4"/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Aerial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stem vegetables: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non starchy including tender stem vegetables such as asparagus, bamboo shoot; &amp; fleshy stem vegetables such as asparagus lettuce, kohlrabi,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814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Group discussion for 5 minutes</a:t>
            </a:r>
          </a:p>
          <a:p>
            <a:r>
              <a:rPr lang="en-US" sz="3600" dirty="0" smtClean="0"/>
              <a:t>The next chapter is about calcification of vegetables. </a:t>
            </a:r>
          </a:p>
          <a:p>
            <a:pPr lvl="1"/>
            <a:r>
              <a:rPr lang="en-US" sz="4000" dirty="0" smtClean="0"/>
              <a:t>Why we need to classify plants (its importance)?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888964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858000"/>
          </a:xfrm>
        </p:spPr>
        <p:txBody>
          <a:bodyPr>
            <a:normAutofit/>
          </a:bodyPr>
          <a:lstStyle/>
          <a:p>
            <a:pPr lvl="2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C. Flower/immature flower bud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vegetables-</a:t>
            </a:r>
          </a:p>
          <a:p>
            <a:pPr lvl="3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are among the most nutritious vegetables, such as cauliflower, broccoli and artichoke, etc.</a:t>
            </a:r>
          </a:p>
          <a:p>
            <a:pPr lvl="1"/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vegetables-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three groups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Common leaf vegetables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e.g. Spinach, non-heading Chinese cabbage, lettuce, celery, edible amaranth, foliage beet, etc.</a:t>
            </a:r>
          </a:p>
          <a:p>
            <a:pPr lvl="3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Heading leaf vegetables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e.g. Chinese cabbage, cabbage, heading lettuce, etc.</a:t>
            </a:r>
          </a:p>
          <a:p>
            <a:pPr lvl="3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Bulb &amp; flavoring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vegetables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Onion, garlic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lily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etc. are bulb vegetables (leaf base stem vegetable); leek, Chinese leek, coriander, etc. are flavoring vegetables</a:t>
            </a:r>
          </a:p>
        </p:txBody>
      </p:sp>
    </p:spTree>
    <p:extLst>
      <p:ext uri="{BB962C8B-B14F-4D97-AF65-F5344CB8AC3E}">
        <p14:creationId xmlns:p14="http://schemas.microsoft.com/office/powerpoint/2010/main" xmlns="" val="351255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705600"/>
          </a:xfrm>
        </p:spPr>
        <p:txBody>
          <a:bodyPr>
            <a:normAutofit/>
          </a:bodyPr>
          <a:lstStyle/>
          <a:p>
            <a:pPr lvl="1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Fruit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vegetables-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types of fruit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vegetables: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Melons: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cucumber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pumpkin, watermelon, wax gourd,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luffa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(sponge gourd), bitter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bottle gourd, etc.</a:t>
            </a:r>
          </a:p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Berries: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Such as tomato, pepper, eggplant, etc.</a:t>
            </a:r>
          </a:p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Beans: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soybean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broad bean, cowpea, vegetable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pea etc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lvl="2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2" indent="0"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can be classified as</a:t>
            </a:r>
          </a:p>
          <a:p>
            <a:pPr lvl="3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Immature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(pea, Snap bean, lima bean, summer squash, cucumber, okra, Sweet corn, eggplant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and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Mature fruit vegetables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4" indent="-342900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Cucurbits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(pumpkin and winter squash, squash muskmelon,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watermelon)</a:t>
            </a:r>
          </a:p>
          <a:p>
            <a:pPr lvl="4" indent="-342900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Solanum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crops (tomato, pepper)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47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154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3.5. Classification According to Photoperiod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6553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Flowering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&amp; fruiting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of certain crop species are affected by </a:t>
            </a:r>
          </a:p>
          <a:p>
            <a:pPr lvl="1">
              <a:lnSpc>
                <a:spcPct val="120000"/>
              </a:lnSpc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photoperiod. </a:t>
            </a:r>
          </a:p>
          <a:p>
            <a:pPr>
              <a:lnSpc>
                <a:spcPct val="120000"/>
              </a:lnSpc>
            </a:pPr>
            <a:endParaRPr lang="en-US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Some will flower as the day length decrease &amp; others will flower as it increases.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Bulbing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tuberization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are also are affected by </a:t>
            </a:r>
          </a:p>
          <a:p>
            <a:pPr lvl="1">
              <a:lnSpc>
                <a:spcPct val="120000"/>
              </a:lnSpc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photoperiod.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301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5668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The vegetable crops can be classified into three according to their response to photoperiod:</a:t>
            </a:r>
            <a:r>
              <a:rPr lang="en-US" sz="29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>
              <a:lnSpc>
                <a:spcPct val="120000"/>
              </a:lnSpc>
            </a:pP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Short- day (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It requires short day), </a:t>
            </a:r>
          </a:p>
          <a:p>
            <a:pPr lvl="2">
              <a:lnSpc>
                <a:spcPct val="120000"/>
              </a:lnSpc>
            </a:pPr>
            <a:endParaRPr lang="en-US" sz="27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Long-day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requires long day) &amp;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>
              <a:lnSpc>
                <a:spcPct val="120000"/>
              </a:lnSpc>
            </a:pPr>
            <a:endParaRPr lang="en-US" sz="27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Day-neutral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vegetable (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independent of daily duration of light)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67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Table. Classification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vegetables according to photoperiod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3726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7048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27038"/>
            <a:ext cx="8991600" cy="7159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3.6. Classification Based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Method of Culture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5791200"/>
          </a:xfrm>
        </p:spPr>
        <p:txBody>
          <a:bodyPr>
            <a:normAutofit/>
          </a:bodyPr>
          <a:lstStyle/>
          <a:p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It is a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very convenient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method of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classification because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it is based on the essential methods of culture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this system all those crops that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require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similar cultural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practice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are grouped together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in one group for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discussion. 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makes it possible to give the general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cultural/ cultivation practices based on their culture for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the group without the necessity of repetition in the discussion of individual crops.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lvl="1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It has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been proved to be the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best adaptable in field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situations.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is easy to generalize the cultivation practices based on their culture and climatic requirements. </a:t>
            </a:r>
          </a:p>
        </p:txBody>
      </p:sp>
    </p:spTree>
    <p:extLst>
      <p:ext uri="{BB962C8B-B14F-4D97-AF65-F5344CB8AC3E}">
        <p14:creationId xmlns:p14="http://schemas.microsoft.com/office/powerpoint/2010/main" xmlns="" val="208664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86800" cy="6781800"/>
          </a:xfrm>
        </p:spPr>
        <p:txBody>
          <a:bodyPr>
            <a:normAutofit/>
          </a:bodyPr>
          <a:lstStyle/>
          <a:p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The common vegetable classes as per their cultivation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practices (in general principles of vegetable growing)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are as follow: </a:t>
            </a:r>
          </a:p>
          <a:p>
            <a:pPr lvl="2"/>
            <a:r>
              <a:rPr lang="en-US" sz="2500" b="1" i="1" dirty="0" err="1">
                <a:latin typeface="Times New Roman" pitchFamily="18" charset="0"/>
                <a:cs typeface="Times New Roman" pitchFamily="18" charset="0"/>
              </a:rPr>
              <a:t>Solanaceous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fruits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Vegetables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in this family include tomatoes, peppers,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eggplants etc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In each case seed is sown in the nursery bed to raise seedlings for transplanting.</a:t>
            </a:r>
          </a:p>
          <a:p>
            <a:pPr lvl="2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Cole crops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:-are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crops that belong to the </a:t>
            </a:r>
            <a:r>
              <a:rPr lang="en-US" sz="2500" i="1" dirty="0">
                <a:latin typeface="Times New Roman" pitchFamily="18" charset="0"/>
                <a:cs typeface="Times New Roman" pitchFamily="18" charset="0"/>
              </a:rPr>
              <a:t>cabbage or </a:t>
            </a:r>
            <a:r>
              <a:rPr lang="en-US" sz="2500" i="1" dirty="0" err="1">
                <a:latin typeface="Times New Roman" pitchFamily="18" charset="0"/>
                <a:cs typeface="Times New Roman" pitchFamily="18" charset="0"/>
              </a:rPr>
              <a:t>Brassicaceae</a:t>
            </a:r>
            <a:r>
              <a:rPr lang="en-US" sz="2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family.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indigenous to temperate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cold climates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Vegetables included in this family are cabbage, broccoli,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cauliflower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and Brussels sprouts.</a:t>
            </a:r>
            <a:r>
              <a:rPr lang="en-US" sz="25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Pot herbs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and Greens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:- Leafy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crops that are usually eaten after they have been cooked</a:t>
            </a:r>
            <a:r>
              <a:rPr lang="en-US" sz="25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Crops in this grouping come from the </a:t>
            </a:r>
            <a:r>
              <a:rPr lang="en-US" sz="2500" b="1" i="1" dirty="0" err="1">
                <a:latin typeface="Times New Roman" pitchFamily="18" charset="0"/>
                <a:cs typeface="Times New Roman" pitchFamily="18" charset="0"/>
              </a:rPr>
              <a:t>chenopodiaceae</a:t>
            </a:r>
            <a:r>
              <a:rPr lang="en-US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(e.g. Spinach) and </a:t>
            </a:r>
            <a:r>
              <a:rPr lang="en-US" sz="2500" b="1" i="1" dirty="0" err="1">
                <a:latin typeface="Times New Roman" pitchFamily="18" charset="0"/>
                <a:cs typeface="Times New Roman" pitchFamily="18" charset="0"/>
              </a:rPr>
              <a:t>Brassicaceae</a:t>
            </a:r>
            <a:r>
              <a:rPr lang="en-US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(e.g. Collards and kale)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families, chard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53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934200"/>
          </a:xfrm>
        </p:spPr>
        <p:txBody>
          <a:bodyPr>
            <a:normAutofit/>
          </a:bodyPr>
          <a:lstStyle/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Salad crops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:-Crops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used mainly for their leaves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eaten raw.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Major vegetables in this group come from the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Asteraceae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(e.g. Lettuce)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Apiaceae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(e.g. Celery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parsley) families.</a:t>
            </a:r>
          </a:p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Perennial crops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 Plants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this grouping include members from the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Lilliaceae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(e.g. asparagus,)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Asteraceae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(e.g. globe artichoke) and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Polygonaceae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(e.g. rhubarb) families.</a:t>
            </a:r>
          </a:p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Root crops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Major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Root crops come from the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Apiaceae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(e.g. carrots),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Chenopodiaceae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(e.g.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beets root),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Brassicaceae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(e.g. turnip and rutabaga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Bulb crops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- All are species of 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Allium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and members of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Alliaceae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family.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include onion,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garlic, shallot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and leeks.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737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629400"/>
          </a:xfrm>
        </p:spPr>
        <p:txBody>
          <a:bodyPr>
            <a:normAutofit/>
          </a:bodyPr>
          <a:lstStyle/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Legumes or pulse crops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are members of the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Fabaceae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or pea family. It include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common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bean, pea.</a:t>
            </a:r>
          </a:p>
          <a:p>
            <a:pPr lvl="2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Cucurbits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are members of the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Cucurbitaceae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or gourd family. Plants in this family have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tendrils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leaves that are often rough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 the touch and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large fleshy fruits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with many seeds. It include watermelon,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muskmelon and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other melons, cucumbers, pumpkin, and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squashes.</a:t>
            </a:r>
          </a:p>
          <a:p>
            <a:pPr lvl="2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Yam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Cassava and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Anchote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vegetables 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Etc…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system combines parts of the other three methods (Botanical, hardiness &amp; consumable parts).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23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9342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3.7.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Based on Root Depth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Shallow rooted: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 Cole,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cabbage, cauliflower, radish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onion, celery, spinach, garlic, onion, carrot, potato, sweet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corn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etc. 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Medium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rooted: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Such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cucumber, melon, eggplant, pea,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pumpkin,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mustard etc.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lvl="1">
              <a:lnSpc>
                <a:spcPct val="120000"/>
              </a:lnSpc>
            </a:pP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Deep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rooted: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Such as watermelon, tomato, squash etc.  </a:t>
            </a:r>
          </a:p>
          <a:p>
            <a:pPr marL="0" indent="0">
              <a:lnSpc>
                <a:spcPct val="120000"/>
              </a:lnSpc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98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533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4700" b="1" dirty="0" smtClean="0"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4700" b="1" dirty="0">
                <a:latin typeface="Times New Roman" pitchFamily="18" charset="0"/>
                <a:cs typeface="Times New Roman" pitchFamily="18" charset="0"/>
              </a:rPr>
              <a:t>3. Classification of Vegetables</a:t>
            </a:r>
            <a:r>
              <a:rPr lang="en-US" dirty="0"/>
              <a:t/>
            </a:r>
            <a:br>
              <a:rPr lang="en-US" dirty="0"/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15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Chapter Objectives 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At the end of the chapter, you should be able to:</a:t>
            </a:r>
          </a:p>
          <a:p>
            <a:pPr lvl="2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Describe different types of vegetable classification</a:t>
            </a:r>
          </a:p>
          <a:p>
            <a:pPr lvl="2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List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 advantages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disadvantages  of  each  type  of  classification 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65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3246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3.8. Based on Nutritional Value 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Vitamin rich vegetables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pepper, tomato,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carrot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etc..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Mineral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rich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vegetables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Such as garlic,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celery etc..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Carbohydrate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rich vegetables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Such as potato, sweet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potato etc..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Protein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rich vegetables: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Such as legume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vegetables</a:t>
            </a:r>
          </a:p>
          <a:p>
            <a:pPr marL="0" lvl="0" indent="0">
              <a:lnSpc>
                <a:spcPct val="120000"/>
              </a:lnSpc>
              <a:buNone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3.9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. Etc…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142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600" dirty="0" smtClean="0"/>
              <a:t>END</a:t>
            </a:r>
            <a:endParaRPr lang="en-US" sz="16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7086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Answer the following Questions </a:t>
            </a:r>
          </a:p>
          <a:p>
            <a:pPr lvl="1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Define the term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Classification?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putting objects into groups</a:t>
            </a:r>
          </a:p>
          <a:p>
            <a:pPr lvl="1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Importance of classifying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plants?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Enhances our understanding about other species and provides a method for cataloging this information</a:t>
            </a:r>
          </a:p>
          <a:p>
            <a:pPr lvl="3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Has practical value (what's edible, poisonous, medicinal)- useful to develop economic resources.</a:t>
            </a:r>
          </a:p>
          <a:p>
            <a:pPr lvl="3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Some time and helps to know what cultural practice, environment etc… a crop required</a:t>
            </a:r>
          </a:p>
          <a:p>
            <a:pPr lvl="3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for better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understanding of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the relationship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b/n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3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In order to satisfy the need for cultivating, breeding &amp; utilizing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vegetable. Etc…</a:t>
            </a: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261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0838"/>
            <a:ext cx="8686800" cy="1096962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Introduction</a:t>
            </a:r>
            <a:r>
              <a:rPr lang="en-US" sz="2700" b="1" dirty="0"/>
              <a:t/>
            </a:r>
            <a:br>
              <a:rPr lang="en-US" sz="2700" b="1" dirty="0"/>
            </a:b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8534400"/>
          </a:xfrm>
        </p:spPr>
        <p:txBody>
          <a:bodyPr>
            <a:no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It is estimated that there are at least 10,000 plant species used as vegetables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worldwide; 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But; only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about less than 50 are of great commercial value.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B/c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existence of a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large number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d/t vegetables; 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is often useful to classify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vegetable-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into groups </a:t>
            </a:r>
          </a:p>
          <a:p>
            <a:pPr lvl="4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better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understanding of the relationship between them. </a:t>
            </a: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3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324600"/>
          </a:xfrm>
        </p:spPr>
        <p:txBody>
          <a:bodyPr/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order to satisfy the need for 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Cultivating, 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Breeding &amp; 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Utilizing vegetables,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We must classify them under the guidance of</a:t>
            </a:r>
          </a:p>
          <a:p>
            <a:pPr lvl="3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Botanical,</a:t>
            </a:r>
          </a:p>
          <a:p>
            <a:pPr lvl="3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Ecology, </a:t>
            </a:r>
          </a:p>
          <a:p>
            <a:pPr lvl="3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Growth habit and </a:t>
            </a:r>
          </a:p>
          <a:p>
            <a:pPr lvl="3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 on. </a:t>
            </a:r>
          </a:p>
          <a:p>
            <a:pPr marL="1371600" lvl="3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Thus, the following are main classification systems of vegetable crops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234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3.1.  Botanical Classification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/>
              <a:t/>
            </a:r>
            <a:br>
              <a:rPr lang="en-US" sz="14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60960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is based on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botanical/biological affiliation/ relationship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crops &amp; </a:t>
            </a:r>
          </a:p>
          <a:p>
            <a:pPr lvl="1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similarity in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morphological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structures. 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Plants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are divided into four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great groups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Thallophyta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(lichens, algae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fungi), </a:t>
            </a:r>
          </a:p>
          <a:p>
            <a:pPr lvl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Brophyta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(mosses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liverworts), </a:t>
            </a:r>
          </a:p>
          <a:p>
            <a:pPr lvl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Pteridophyta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(ferns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other allies)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&amp; </a:t>
            </a:r>
          </a:p>
          <a:p>
            <a:pPr lvl="1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Spertmatophyta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(the seed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plants). </a:t>
            </a:r>
          </a:p>
          <a:p>
            <a:pPr lvl="1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1371600" lvl="3" indent="0">
              <a:lnSpc>
                <a:spcPct val="110000"/>
              </a:lnSpc>
              <a:buNone/>
            </a:pP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514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10600" cy="6248400"/>
          </a:xfrm>
        </p:spPr>
        <p:txBody>
          <a:bodyPr/>
          <a:lstStyle/>
          <a:p>
            <a:pPr lvl="1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The vegetables belongs to the spermatophyte. This group or sub-community is sub group into two divisions: </a:t>
            </a:r>
          </a:p>
          <a:p>
            <a:pPr lvl="2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Division 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Gymnosperms (ovules naked, not  enclosed in an ovary) &amp; No vegetables belong in the division gymnosperms</a:t>
            </a:r>
          </a:p>
          <a:p>
            <a:pPr lvl="2"/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Division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Andiosperms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(ovules in a carpel or ovary).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This division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classified into two classes:- class I &amp;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II</a:t>
            </a:r>
          </a:p>
          <a:p>
            <a:pPr marL="2171700" lvl="6" indent="-342900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Class I. Monocotyledons (one seed leaf) and </a:t>
            </a:r>
          </a:p>
          <a:p>
            <a:pPr marL="2171700" lvl="6" indent="-342900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171700" lvl="6" indent="-342900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Dicotyledon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(two seed leaves).. Vegetables are found in in Angiosperms class. </a:t>
            </a:r>
          </a:p>
          <a:p>
            <a:pPr lvl="3"/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96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2815</Words>
  <Application>Microsoft Office PowerPoint</Application>
  <PresentationFormat>On-screen Show (4:3)</PresentationFormat>
  <Paragraphs>330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Slide 1</vt:lpstr>
      <vt:lpstr>Slide 2</vt:lpstr>
      <vt:lpstr>Slide 3</vt:lpstr>
      <vt:lpstr> Chapter 3. Classification of Vegetables  </vt:lpstr>
      <vt:lpstr>Slide 5</vt:lpstr>
      <vt:lpstr>  Introduction </vt:lpstr>
      <vt:lpstr>Slide 7</vt:lpstr>
      <vt:lpstr>3.1.  Botanical Classification  </vt:lpstr>
      <vt:lpstr>Slide 9</vt:lpstr>
      <vt:lpstr>Slide 10</vt:lpstr>
      <vt:lpstr>Slide 11</vt:lpstr>
      <vt:lpstr>Slide 12</vt:lpstr>
      <vt:lpstr>Slide 13</vt:lpstr>
      <vt:lpstr>Table. The botanical classification of some common vegetables </vt:lpstr>
      <vt:lpstr>3.2. Classification Based on Hardiness 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3.3. Classification based life cycle </vt:lpstr>
      <vt:lpstr>Slide 24</vt:lpstr>
      <vt:lpstr>Slide 25</vt:lpstr>
      <vt:lpstr>3.4. Classification Based on Edible Portion/Parts </vt:lpstr>
      <vt:lpstr>Slide 27</vt:lpstr>
      <vt:lpstr>Slide 28</vt:lpstr>
      <vt:lpstr>Slide 29</vt:lpstr>
      <vt:lpstr>Slide 30</vt:lpstr>
      <vt:lpstr>Slide 31</vt:lpstr>
      <vt:lpstr>3.5. Classification According to Photoperiod </vt:lpstr>
      <vt:lpstr>Slide 33</vt:lpstr>
      <vt:lpstr>Table. Classification of vegetables according to photoperiod </vt:lpstr>
      <vt:lpstr>3.6. Classification Based on the Method of Culture </vt:lpstr>
      <vt:lpstr>Slide 36</vt:lpstr>
      <vt:lpstr>Slide 37</vt:lpstr>
      <vt:lpstr>Slide 38</vt:lpstr>
      <vt:lpstr>Slide 39</vt:lpstr>
      <vt:lpstr>Slide 40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proposal   On Garlic Variety Development /Garlic Regional Variety Trail</dc:title>
  <dc:creator>DBU</dc:creator>
  <cp:lastModifiedBy>user</cp:lastModifiedBy>
  <cp:revision>316</cp:revision>
  <dcterms:created xsi:type="dcterms:W3CDTF">2019-12-20T05:16:53Z</dcterms:created>
  <dcterms:modified xsi:type="dcterms:W3CDTF">2020-05-14T13:42:36Z</dcterms:modified>
</cp:coreProperties>
</file>