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Default Extension="docx" ContentType="application/vnd.openxmlformats-officedocument.wordprocessingml.document"/>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9"/>
  </p:notesMasterIdLst>
  <p:sldIdLst>
    <p:sldId id="258" r:id="rId2"/>
    <p:sldId id="259" r:id="rId3"/>
    <p:sldId id="336" r:id="rId4"/>
    <p:sldId id="260" r:id="rId5"/>
    <p:sldId id="261" r:id="rId6"/>
    <p:sldId id="337" r:id="rId7"/>
    <p:sldId id="274" r:id="rId8"/>
    <p:sldId id="338" r:id="rId9"/>
    <p:sldId id="262" r:id="rId10"/>
    <p:sldId id="339" r:id="rId11"/>
    <p:sldId id="333" r:id="rId12"/>
    <p:sldId id="334" r:id="rId13"/>
    <p:sldId id="340" r:id="rId14"/>
    <p:sldId id="326" r:id="rId15"/>
    <p:sldId id="330" r:id="rId16"/>
    <p:sldId id="341" r:id="rId17"/>
    <p:sldId id="327" r:id="rId18"/>
    <p:sldId id="331" r:id="rId19"/>
    <p:sldId id="328" r:id="rId20"/>
    <p:sldId id="332" r:id="rId21"/>
    <p:sldId id="335" r:id="rId22"/>
    <p:sldId id="342" r:id="rId23"/>
    <p:sldId id="323" r:id="rId24"/>
    <p:sldId id="325" r:id="rId25"/>
    <p:sldId id="329" r:id="rId26"/>
    <p:sldId id="343" r:id="rId27"/>
    <p:sldId id="324" r:id="rId28"/>
    <p:sldId id="344" r:id="rId29"/>
    <p:sldId id="263" r:id="rId30"/>
    <p:sldId id="345" r:id="rId31"/>
    <p:sldId id="310" r:id="rId32"/>
    <p:sldId id="346" r:id="rId33"/>
    <p:sldId id="304" r:id="rId34"/>
    <p:sldId id="347" r:id="rId35"/>
    <p:sldId id="312" r:id="rId36"/>
    <p:sldId id="314" r:id="rId37"/>
    <p:sldId id="348" r:id="rId38"/>
    <p:sldId id="313" r:id="rId39"/>
    <p:sldId id="349" r:id="rId40"/>
    <p:sldId id="311" r:id="rId41"/>
    <p:sldId id="305" r:id="rId42"/>
    <p:sldId id="350" r:id="rId43"/>
    <p:sldId id="306" r:id="rId44"/>
    <p:sldId id="307" r:id="rId45"/>
    <p:sldId id="351" r:id="rId46"/>
    <p:sldId id="308" r:id="rId47"/>
    <p:sldId id="309" r:id="rId48"/>
    <p:sldId id="264" r:id="rId49"/>
    <p:sldId id="353" r:id="rId50"/>
    <p:sldId id="289" r:id="rId51"/>
    <p:sldId id="300" r:id="rId52"/>
    <p:sldId id="354" r:id="rId53"/>
    <p:sldId id="290" r:id="rId54"/>
    <p:sldId id="355" r:id="rId55"/>
    <p:sldId id="302" r:id="rId56"/>
    <p:sldId id="291" r:id="rId57"/>
    <p:sldId id="295" r:id="rId58"/>
    <p:sldId id="356" r:id="rId59"/>
    <p:sldId id="297" r:id="rId60"/>
    <p:sldId id="357" r:id="rId61"/>
    <p:sldId id="279" r:id="rId62"/>
    <p:sldId id="280" r:id="rId63"/>
    <p:sldId id="281" r:id="rId64"/>
    <p:sldId id="358" r:id="rId65"/>
    <p:sldId id="265" r:id="rId66"/>
    <p:sldId id="359" r:id="rId67"/>
    <p:sldId id="275" r:id="rId68"/>
    <p:sldId id="288" r:id="rId69"/>
    <p:sldId id="360" r:id="rId70"/>
    <p:sldId id="278" r:id="rId71"/>
    <p:sldId id="361" r:id="rId72"/>
    <p:sldId id="282" r:id="rId73"/>
    <p:sldId id="283" r:id="rId74"/>
    <p:sldId id="284" r:id="rId75"/>
    <p:sldId id="362" r:id="rId76"/>
    <p:sldId id="285" r:id="rId77"/>
    <p:sldId id="363" r:id="rId78"/>
    <p:sldId id="287" r:id="rId79"/>
    <p:sldId id="364" r:id="rId80"/>
    <p:sldId id="286" r:id="rId81"/>
    <p:sldId id="266" r:id="rId82"/>
    <p:sldId id="270" r:id="rId83"/>
    <p:sldId id="365" r:id="rId84"/>
    <p:sldId id="271" r:id="rId85"/>
    <p:sldId id="366" r:id="rId86"/>
    <p:sldId id="272" r:id="rId87"/>
    <p:sldId id="367" r:id="rId8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950" autoAdjust="0"/>
  </p:normalViewPr>
  <p:slideViewPr>
    <p:cSldViewPr>
      <p:cViewPr>
        <p:scale>
          <a:sx n="50" d="100"/>
          <a:sy n="50" d="100"/>
        </p:scale>
        <p:origin x="-1536" y="-55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B88065-8375-4AC7-8AC9-E446E9FC1F5F}" type="datetimeFigureOut">
              <a:rPr lang="en-US" smtClean="0"/>
              <a:pPr/>
              <a:t>5/14/2020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BBDA35-C09C-4755-91EA-15DAFC5F32F2}" type="slidenum">
              <a:rPr lang="en-US" smtClean="0"/>
              <a:pPr/>
              <a:t>‹#›</a:t>
            </a:fld>
            <a:endParaRPr lang="en-US"/>
          </a:p>
        </p:txBody>
      </p:sp>
    </p:spTree>
    <p:extLst>
      <p:ext uri="{BB962C8B-B14F-4D97-AF65-F5344CB8AC3E}">
        <p14:creationId xmlns:p14="http://schemas.microsoft.com/office/powerpoint/2010/main" xmlns="" val="622641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82DCB7-B2E9-4BA6-A682-C9DC16A40E5C}"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940552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82DCB7-B2E9-4BA6-A682-C9DC16A40E5C}"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808367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82DCB7-B2E9-4BA6-A682-C9DC16A40E5C}"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3472704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82DCB7-B2E9-4BA6-A682-C9DC16A40E5C}"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3601007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82DCB7-B2E9-4BA6-A682-C9DC16A40E5C}"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1205579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82DCB7-B2E9-4BA6-A682-C9DC16A40E5C}" type="datetimeFigureOut">
              <a:rPr lang="en-US" smtClean="0"/>
              <a:pPr/>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2779482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82DCB7-B2E9-4BA6-A682-C9DC16A40E5C}" type="datetimeFigureOut">
              <a:rPr lang="en-US" smtClean="0"/>
              <a:pPr/>
              <a:t>5/14/2020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3483015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82DCB7-B2E9-4BA6-A682-C9DC16A40E5C}" type="datetimeFigureOut">
              <a:rPr lang="en-US" smtClean="0"/>
              <a:pPr/>
              <a:t>5/14/2020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1890978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82DCB7-B2E9-4BA6-A682-C9DC16A40E5C}" type="datetimeFigureOut">
              <a:rPr lang="en-US" smtClean="0"/>
              <a:pPr/>
              <a:t>5/14/2020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3301778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82DCB7-B2E9-4BA6-A682-C9DC16A40E5C}" type="datetimeFigureOut">
              <a:rPr lang="en-US" smtClean="0"/>
              <a:pPr/>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3803992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82DCB7-B2E9-4BA6-A682-C9DC16A40E5C}" type="datetimeFigureOut">
              <a:rPr lang="en-US" smtClean="0"/>
              <a:pPr/>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1599758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82DCB7-B2E9-4BA6-A682-C9DC16A40E5C}" type="datetimeFigureOut">
              <a:rPr lang="en-US" smtClean="0"/>
              <a:pPr/>
              <a:t>5/14/2020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3598716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219200"/>
          </a:xfrm>
        </p:spPr>
        <p:txBody>
          <a:bodyPr>
            <a:normAutofit fontScale="90000"/>
          </a:bodyPr>
          <a:lstStyle/>
          <a:p>
            <a:r>
              <a:rPr lang="en-US" sz="4300" dirty="0">
                <a:latin typeface="Times New Roman" pitchFamily="18" charset="0"/>
                <a:cs typeface="Times New Roman" pitchFamily="18" charset="0"/>
              </a:rPr>
              <a:t/>
            </a:r>
            <a:br>
              <a:rPr lang="en-US" sz="4300" dirty="0">
                <a:latin typeface="Times New Roman" pitchFamily="18" charset="0"/>
                <a:cs typeface="Times New Roman" pitchFamily="18" charset="0"/>
              </a:rPr>
            </a:br>
            <a:r>
              <a:rPr lang="en-US" sz="4300" b="1" dirty="0">
                <a:latin typeface="Times New Roman" pitchFamily="18" charset="0"/>
                <a:cs typeface="Times New Roman" pitchFamily="18" charset="0"/>
              </a:rPr>
              <a:t>Chapter 2. Environmental Factors Influencing Vegetable Crops Production </a:t>
            </a:r>
            <a:r>
              <a:rPr lang="en-US" dirty="0"/>
              <a:t/>
            </a:r>
            <a:br>
              <a:rPr lang="en-US" dirty="0"/>
            </a:br>
            <a:r>
              <a:rPr lang="en-US" sz="4000" dirty="0">
                <a:latin typeface="Times New Roman" pitchFamily="18" charset="0"/>
                <a:cs typeface="Times New Roman" pitchFamily="18" charset="0"/>
              </a:rPr>
              <a:t/>
            </a:r>
            <a:br>
              <a:rPr lang="en-US" sz="4000" dirty="0">
                <a:latin typeface="Times New Roman" pitchFamily="18" charset="0"/>
                <a:cs typeface="Times New Roman" pitchFamily="18" charset="0"/>
              </a:rPr>
            </a:b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2590800"/>
            <a:ext cx="8610600" cy="4114800"/>
          </a:xfrm>
        </p:spPr>
        <p:txBody>
          <a:bodyPr>
            <a:normAutofit/>
          </a:bodyPr>
          <a:lstStyle/>
          <a:p>
            <a:pPr marL="0" indent="0">
              <a:buNone/>
            </a:pPr>
            <a:r>
              <a:rPr lang="en-US" b="1" dirty="0">
                <a:latin typeface="Times New Roman" pitchFamily="18" charset="0"/>
                <a:cs typeface="Times New Roman" pitchFamily="18" charset="0"/>
              </a:rPr>
              <a:t>Chapter Objectives </a:t>
            </a:r>
            <a:endParaRPr lang="en-US" dirty="0">
              <a:latin typeface="Times New Roman" pitchFamily="18" charset="0"/>
              <a:cs typeface="Times New Roman" pitchFamily="18" charset="0"/>
            </a:endParaRPr>
          </a:p>
          <a:p>
            <a:r>
              <a:rPr lang="en-US" sz="2800" dirty="0">
                <a:latin typeface="Agency FB" pitchFamily="34" charset="0"/>
                <a:cs typeface="Times New Roman" pitchFamily="18" charset="0"/>
              </a:rPr>
              <a:t>At the end of the unit, you should be able to:</a:t>
            </a:r>
          </a:p>
          <a:p>
            <a:pPr lvl="1"/>
            <a:r>
              <a:rPr lang="en-US" dirty="0">
                <a:latin typeface="Agency FB" pitchFamily="34" charset="0"/>
                <a:cs typeface="Times New Roman" pitchFamily="18" charset="0"/>
              </a:rPr>
              <a:t>Identify both  biotic and abiotic factors affecting vegetable </a:t>
            </a:r>
            <a:r>
              <a:rPr lang="en-US" dirty="0" smtClean="0">
                <a:latin typeface="Agency FB" pitchFamily="34" charset="0"/>
                <a:cs typeface="Times New Roman" pitchFamily="18" charset="0"/>
              </a:rPr>
              <a:t>production</a:t>
            </a:r>
            <a:endParaRPr lang="en-US" dirty="0">
              <a:latin typeface="Agency FB" pitchFamily="34" charset="0"/>
              <a:cs typeface="Times New Roman" pitchFamily="18" charset="0"/>
            </a:endParaRPr>
          </a:p>
          <a:p>
            <a:pPr lvl="1"/>
            <a:r>
              <a:rPr lang="en-US" dirty="0">
                <a:latin typeface="Agency FB" pitchFamily="34" charset="0"/>
                <a:cs typeface="Times New Roman" pitchFamily="18" charset="0"/>
              </a:rPr>
              <a:t> Understand how environmental factors affecting vegetable crop production</a:t>
            </a:r>
          </a:p>
          <a:p>
            <a:pPr lvl="1"/>
            <a:r>
              <a:rPr lang="en-US" dirty="0">
                <a:latin typeface="Agency FB" pitchFamily="34" charset="0"/>
                <a:cs typeface="Times New Roman" pitchFamily="18" charset="0"/>
              </a:rPr>
              <a:t>Finally students should able to identify suitable vegetables to different agro- ecological condition </a:t>
            </a:r>
          </a:p>
          <a:p>
            <a:pPr marL="0" indent="0">
              <a:buNone/>
            </a:pPr>
            <a:endParaRPr lang="en-US" sz="2800" b="1" dirty="0" smtClean="0"/>
          </a:p>
          <a:p>
            <a:pPr marL="0" indent="0">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35338720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477000"/>
          </a:xfrm>
        </p:spPr>
        <p:txBody>
          <a:bodyPr>
            <a:noAutofit/>
          </a:bodyPr>
          <a:lstStyle/>
          <a:p>
            <a:r>
              <a:rPr lang="en-US" sz="2800" dirty="0">
                <a:latin typeface="Times New Roman" pitchFamily="18" charset="0"/>
                <a:cs typeface="Times New Roman" pitchFamily="18" charset="0"/>
              </a:rPr>
              <a:t>Warm season crops are suitable planted in the areas of tropics b/C there have a relatively higher T</a:t>
            </a:r>
            <a:r>
              <a:rPr lang="en-US" sz="2800" baseline="30000" dirty="0">
                <a:latin typeface="Times New Roman" pitchFamily="18" charset="0"/>
                <a:cs typeface="Times New Roman" pitchFamily="18" charset="0"/>
              </a:rPr>
              <a:t>0</a:t>
            </a:r>
            <a:r>
              <a:rPr lang="en-US" sz="2800" dirty="0">
                <a:latin typeface="Times New Roman" pitchFamily="18" charset="0"/>
                <a:cs typeface="Times New Roman" pitchFamily="18" charset="0"/>
              </a:rPr>
              <a:t>C. </a:t>
            </a:r>
          </a:p>
          <a:p>
            <a:pPr lvl="1"/>
            <a:r>
              <a:rPr lang="en-US" dirty="0">
                <a:latin typeface="Times New Roman" pitchFamily="18" charset="0"/>
                <a:cs typeface="Times New Roman" pitchFamily="18" charset="0"/>
              </a:rPr>
              <a:t>In the tropics, low T</a:t>
            </a:r>
            <a:r>
              <a:rPr lang="en-US" baseline="30000" dirty="0">
                <a:latin typeface="Times New Roman" pitchFamily="18" charset="0"/>
                <a:cs typeface="Times New Roman" pitchFamily="18" charset="0"/>
              </a:rPr>
              <a:t>0</a:t>
            </a:r>
            <a:r>
              <a:rPr lang="en-US" dirty="0">
                <a:latin typeface="Times New Roman" pitchFamily="18" charset="0"/>
                <a:cs typeface="Times New Roman" pitchFamily="18" charset="0"/>
              </a:rPr>
              <a:t>C are obtained in the mountain areas or highlands. </a:t>
            </a:r>
          </a:p>
          <a:p>
            <a:pPr lvl="1"/>
            <a:r>
              <a:rPr lang="en-US" dirty="0">
                <a:latin typeface="Times New Roman" pitchFamily="18" charset="0"/>
                <a:cs typeface="Times New Roman" pitchFamily="18" charset="0"/>
              </a:rPr>
              <a:t>In the low elevation areas, it is cooler during certain parts of the year. </a:t>
            </a:r>
          </a:p>
          <a:p>
            <a:endParaRPr lang="en-US" sz="28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Cool-season </a:t>
            </a:r>
            <a:r>
              <a:rPr lang="en-US" sz="2800" b="1" dirty="0">
                <a:latin typeface="Times New Roman" pitchFamily="18" charset="0"/>
                <a:cs typeface="Times New Roman" pitchFamily="18" charset="0"/>
              </a:rPr>
              <a:t>vegetables </a:t>
            </a:r>
            <a:r>
              <a:rPr lang="en-US" sz="2800" dirty="0">
                <a:latin typeface="Times New Roman" pitchFamily="18" charset="0"/>
                <a:cs typeface="Times New Roman" pitchFamily="18" charset="0"/>
              </a:rPr>
              <a:t>could be grown successfully </a:t>
            </a:r>
            <a:endParaRPr lang="en-US" sz="2800"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the highlands or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during </a:t>
            </a:r>
            <a:r>
              <a:rPr lang="en-US" dirty="0">
                <a:latin typeface="Times New Roman" pitchFamily="18" charset="0"/>
                <a:cs typeface="Times New Roman" pitchFamily="18" charset="0"/>
              </a:rPr>
              <a:t>cool months of the year at sea level.</a:t>
            </a:r>
          </a:p>
          <a:p>
            <a:endParaRPr lang="en-US" sz="2500" dirty="0" smtClean="0">
              <a:latin typeface="Times New Roman" pitchFamily="18" charset="0"/>
              <a:cs typeface="Times New Roman" pitchFamily="18" charset="0"/>
            </a:endParaRPr>
          </a:p>
          <a:p>
            <a:endParaRPr lang="en-US" sz="2500" dirty="0">
              <a:latin typeface="Times New Roman" pitchFamily="18" charset="0"/>
              <a:cs typeface="Times New Roman" pitchFamily="18" charset="0"/>
            </a:endParaRPr>
          </a:p>
        </p:txBody>
      </p:sp>
    </p:spTree>
    <p:extLst>
      <p:ext uri="{BB962C8B-B14F-4D97-AF65-F5344CB8AC3E}">
        <p14:creationId xmlns:p14="http://schemas.microsoft.com/office/powerpoint/2010/main" xmlns="" val="29711608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8077200"/>
          </a:xfrm>
        </p:spPr>
        <p:txBody>
          <a:bodyPr>
            <a:noAutofit/>
          </a:bodyPr>
          <a:lstStyle/>
          <a:p>
            <a:endParaRPr lang="en-US" sz="2500" b="1"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Temperature </a:t>
            </a:r>
            <a:r>
              <a:rPr lang="en-US" sz="2800" b="1" dirty="0">
                <a:latin typeface="Times New Roman" pitchFamily="18" charset="0"/>
                <a:cs typeface="Times New Roman" pitchFamily="18" charset="0"/>
              </a:rPr>
              <a:t>influences all physiological activities </a:t>
            </a:r>
            <a:r>
              <a:rPr lang="en-US" sz="2800" dirty="0">
                <a:latin typeface="Times New Roman" pitchFamily="18" charset="0"/>
                <a:cs typeface="Times New Roman" pitchFamily="18" charset="0"/>
              </a:rPr>
              <a:t>by controlling the rate of chemical reactions. </a:t>
            </a:r>
            <a:endParaRPr lang="en-US" sz="2800" dirty="0" smtClean="0">
              <a:latin typeface="Times New Roman" pitchFamily="18" charset="0"/>
              <a:cs typeface="Times New Roman" pitchFamily="18" charset="0"/>
            </a:endParaRPr>
          </a:p>
          <a:p>
            <a:endParaRPr lang="en-US" sz="2500"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Its </a:t>
            </a:r>
            <a:r>
              <a:rPr lang="en-US" b="1" dirty="0">
                <a:latin typeface="Times New Roman" pitchFamily="18" charset="0"/>
                <a:cs typeface="Times New Roman" pitchFamily="18" charset="0"/>
              </a:rPr>
              <a:t>effect includes</a:t>
            </a:r>
            <a:r>
              <a:rPr lang="en-US" dirty="0">
                <a:latin typeface="Times New Roman" pitchFamily="18" charset="0"/>
                <a:cs typeface="Times New Roman" pitchFamily="18" charset="0"/>
              </a:rPr>
              <a:t>: </a:t>
            </a:r>
          </a:p>
          <a:p>
            <a:pPr lvl="1"/>
            <a:r>
              <a:rPr lang="en-US" b="1" dirty="0">
                <a:latin typeface="Times New Roman" pitchFamily="18" charset="0"/>
                <a:cs typeface="Times New Roman" pitchFamily="18" charset="0"/>
              </a:rPr>
              <a:t>It affects the general </a:t>
            </a:r>
            <a:r>
              <a:rPr lang="en-US" b="1" dirty="0" smtClean="0">
                <a:latin typeface="Times New Roman" pitchFamily="18" charset="0"/>
                <a:cs typeface="Times New Roman" pitchFamily="18" charset="0"/>
              </a:rPr>
              <a:t>survival of </a:t>
            </a:r>
            <a:r>
              <a:rPr lang="en-US" dirty="0" smtClean="0">
                <a:latin typeface="Times New Roman" pitchFamily="18" charset="0"/>
                <a:cs typeface="Times New Roman" pitchFamily="18" charset="0"/>
              </a:rPr>
              <a:t>vegetables </a:t>
            </a:r>
          </a:p>
          <a:p>
            <a:pPr lvl="1"/>
            <a:r>
              <a:rPr lang="en-US" dirty="0" smtClean="0">
                <a:latin typeface="Times New Roman" pitchFamily="18" charset="0"/>
                <a:cs typeface="Times New Roman" pitchFamily="18" charset="0"/>
              </a:rPr>
              <a:t>Soil </a:t>
            </a:r>
            <a:r>
              <a:rPr lang="en-US" dirty="0">
                <a:latin typeface="Times New Roman" pitchFamily="18" charset="0"/>
                <a:cs typeface="Times New Roman" pitchFamily="18" charset="0"/>
              </a:rPr>
              <a:t>T</a:t>
            </a:r>
            <a:r>
              <a:rPr lang="en-US" baseline="30000" dirty="0">
                <a:latin typeface="Times New Roman" pitchFamily="18" charset="0"/>
                <a:cs typeface="Times New Roman" pitchFamily="18" charset="0"/>
              </a:rPr>
              <a:t>0</a:t>
            </a:r>
            <a:r>
              <a:rPr lang="en-US" dirty="0">
                <a:latin typeface="Times New Roman" pitchFamily="18" charset="0"/>
                <a:cs typeface="Times New Roman" pitchFamily="18" charset="0"/>
              </a:rPr>
              <a:t>C</a:t>
            </a:r>
            <a:r>
              <a:rPr lang="en-US" dirty="0" smtClean="0">
                <a:latin typeface="Times New Roman" pitchFamily="18" charset="0"/>
                <a:cs typeface="Times New Roman" pitchFamily="18" charset="0"/>
              </a:rPr>
              <a:t> affect rate of</a:t>
            </a:r>
          </a:p>
          <a:p>
            <a:pPr lvl="2"/>
            <a:r>
              <a:rPr lang="en-US"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Microbial growth </a:t>
            </a:r>
            <a:r>
              <a:rPr lang="en-US" sz="2800" dirty="0" smtClean="0">
                <a:latin typeface="Times New Roman" pitchFamily="18" charset="0"/>
                <a:cs typeface="Times New Roman" pitchFamily="18" charset="0"/>
              </a:rPr>
              <a:t>&amp; development around the plant roots, </a:t>
            </a:r>
          </a:p>
          <a:p>
            <a:pPr lvl="2"/>
            <a:r>
              <a:rPr lang="en-US" sz="2800" b="1" dirty="0" smtClean="0">
                <a:latin typeface="Times New Roman" pitchFamily="18" charset="0"/>
                <a:cs typeface="Times New Roman" pitchFamily="18" charset="0"/>
              </a:rPr>
              <a:t>Organic matter </a:t>
            </a:r>
            <a:r>
              <a:rPr lang="en-US" sz="2800" dirty="0" smtClean="0">
                <a:latin typeface="Times New Roman" pitchFamily="18" charset="0"/>
                <a:cs typeface="Times New Roman" pitchFamily="18" charset="0"/>
              </a:rPr>
              <a:t>in the soil decay.</a:t>
            </a:r>
          </a:p>
          <a:p>
            <a:pPr lvl="1"/>
            <a:endParaRPr lang="en-US" sz="2500" b="1" dirty="0" smtClean="0">
              <a:latin typeface="Times New Roman" pitchFamily="18" charset="0"/>
              <a:cs typeface="Times New Roman" pitchFamily="18" charset="0"/>
            </a:endParaRPr>
          </a:p>
          <a:p>
            <a:pPr marL="457200" lvl="1" indent="0">
              <a:buNone/>
            </a:pPr>
            <a:endParaRPr lang="en-US" sz="2500" dirty="0" smtClean="0">
              <a:latin typeface="Times New Roman" pitchFamily="18" charset="0"/>
              <a:cs typeface="Times New Roman" pitchFamily="18" charset="0"/>
            </a:endParaRPr>
          </a:p>
          <a:p>
            <a:pPr marL="457200" lvl="1" indent="0">
              <a:buNone/>
            </a:pPr>
            <a:endParaRPr lang="en-US" sz="2500" dirty="0">
              <a:latin typeface="Times New Roman" pitchFamily="18" charset="0"/>
              <a:cs typeface="Times New Roman" pitchFamily="18" charset="0"/>
            </a:endParaRPr>
          </a:p>
        </p:txBody>
      </p:sp>
    </p:spTree>
    <p:extLst>
      <p:ext uri="{BB962C8B-B14F-4D97-AF65-F5344CB8AC3E}">
        <p14:creationId xmlns:p14="http://schemas.microsoft.com/office/powerpoint/2010/main" xmlns="" val="2398536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63000" cy="6477000"/>
          </a:xfrm>
        </p:spPr>
        <p:txBody>
          <a:bodyPr>
            <a:noAutofit/>
          </a:bodyPr>
          <a:lstStyle/>
          <a:p>
            <a:pPr lvl="1"/>
            <a:r>
              <a:rPr lang="en-US" b="1" dirty="0" smtClean="0">
                <a:latin typeface="Times New Roman" pitchFamily="18" charset="0"/>
                <a:cs typeface="Times New Roman" pitchFamily="18" charset="0"/>
              </a:rPr>
              <a:t>It affects the </a:t>
            </a:r>
          </a:p>
          <a:p>
            <a:pPr lvl="2"/>
            <a:r>
              <a:rPr lang="en-US" sz="2700" b="1" i="1" dirty="0" smtClean="0">
                <a:latin typeface="Times New Roman" pitchFamily="18" charset="0"/>
                <a:cs typeface="Times New Roman" pitchFamily="18" charset="0"/>
              </a:rPr>
              <a:t>Seed germination, </a:t>
            </a:r>
          </a:p>
          <a:p>
            <a:pPr lvl="2"/>
            <a:r>
              <a:rPr lang="en-US" sz="2700" b="1" i="1" dirty="0" smtClean="0">
                <a:latin typeface="Times New Roman" pitchFamily="18" charset="0"/>
                <a:cs typeface="Times New Roman" pitchFamily="18" charset="0"/>
              </a:rPr>
              <a:t>Photosynthesis</a:t>
            </a:r>
            <a:r>
              <a:rPr lang="en-US" sz="2700" i="1" dirty="0" smtClean="0">
                <a:latin typeface="Times New Roman" pitchFamily="18" charset="0"/>
                <a:cs typeface="Times New Roman" pitchFamily="18" charset="0"/>
              </a:rPr>
              <a:t> (it affects the development of economic part, and so it affects the yield), </a:t>
            </a:r>
          </a:p>
          <a:p>
            <a:pPr lvl="2"/>
            <a:r>
              <a:rPr lang="en-US" sz="2700" b="1" i="1" dirty="0" smtClean="0">
                <a:latin typeface="Times New Roman" pitchFamily="18" charset="0"/>
                <a:cs typeface="Times New Roman" pitchFamily="18" charset="0"/>
              </a:rPr>
              <a:t>Respiration, </a:t>
            </a:r>
          </a:p>
          <a:p>
            <a:pPr lvl="2"/>
            <a:r>
              <a:rPr lang="en-US" sz="2700" b="1" i="1" dirty="0" smtClean="0">
                <a:latin typeface="Times New Roman" pitchFamily="18" charset="0"/>
                <a:cs typeface="Times New Roman" pitchFamily="18" charset="0"/>
              </a:rPr>
              <a:t>Transpiration,</a:t>
            </a:r>
          </a:p>
          <a:p>
            <a:pPr lvl="2"/>
            <a:r>
              <a:rPr lang="en-US" sz="2700" b="1" i="1" dirty="0" smtClean="0">
                <a:latin typeface="Times New Roman" pitchFamily="18" charset="0"/>
                <a:cs typeface="Times New Roman" pitchFamily="18" charset="0"/>
              </a:rPr>
              <a:t> Enzyme reactions, </a:t>
            </a:r>
          </a:p>
          <a:p>
            <a:pPr lvl="2"/>
            <a:r>
              <a:rPr lang="en-US" sz="2700" b="1" i="1" dirty="0" smtClean="0">
                <a:latin typeface="Times New Roman" pitchFamily="18" charset="0"/>
                <a:cs typeface="Times New Roman" pitchFamily="18" charset="0"/>
              </a:rPr>
              <a:t>Amino acid &amp; protein synthesis, </a:t>
            </a:r>
          </a:p>
          <a:p>
            <a:pPr lvl="2"/>
            <a:r>
              <a:rPr lang="en-US" sz="2700" b="1" i="1" dirty="0" smtClean="0">
                <a:latin typeface="Times New Roman" pitchFamily="18" charset="0"/>
                <a:cs typeface="Times New Roman" pitchFamily="18" charset="0"/>
              </a:rPr>
              <a:t>Carbohydrate &amp; fat conversions</a:t>
            </a:r>
            <a:r>
              <a:rPr lang="en-US" sz="2700" i="1" dirty="0" smtClean="0">
                <a:latin typeface="Times New Roman" pitchFamily="18" charset="0"/>
                <a:cs typeface="Times New Roman" pitchFamily="18" charset="0"/>
              </a:rPr>
              <a:t>, </a:t>
            </a:r>
            <a:r>
              <a:rPr lang="en-US" sz="2700" i="1" dirty="0" err="1" smtClean="0">
                <a:latin typeface="Times New Roman" pitchFamily="18" charset="0"/>
                <a:cs typeface="Times New Roman" pitchFamily="18" charset="0"/>
              </a:rPr>
              <a:t>etc</a:t>
            </a:r>
            <a:endParaRPr lang="en-US" sz="2700" i="1" dirty="0" smtClean="0">
              <a:latin typeface="Times New Roman" pitchFamily="18" charset="0"/>
              <a:cs typeface="Times New Roman" pitchFamily="18" charset="0"/>
            </a:endParaRPr>
          </a:p>
          <a:p>
            <a:pPr lvl="2"/>
            <a:r>
              <a:rPr lang="en-US" sz="2700" b="1" i="1" dirty="0" smtClean="0">
                <a:latin typeface="Times New Roman" pitchFamily="18" charset="0"/>
                <a:cs typeface="Times New Roman" pitchFamily="18" charset="0"/>
              </a:rPr>
              <a:t>Flowering; pollen viability &amp; pollination/ fertilization: </a:t>
            </a:r>
          </a:p>
          <a:p>
            <a:pPr lvl="3"/>
            <a:r>
              <a:rPr lang="en-US" sz="2700" i="1" dirty="0" smtClean="0">
                <a:latin typeface="Times New Roman" pitchFamily="18" charset="0"/>
                <a:cs typeface="Times New Roman" pitchFamily="18" charset="0"/>
              </a:rPr>
              <a:t>Extreme T</a:t>
            </a:r>
            <a:r>
              <a:rPr lang="en-US" sz="2700" i="1" baseline="30000" dirty="0" smtClean="0">
                <a:latin typeface="Times New Roman" pitchFamily="18" charset="0"/>
                <a:cs typeface="Times New Roman" pitchFamily="18" charset="0"/>
              </a:rPr>
              <a:t>0</a:t>
            </a:r>
            <a:r>
              <a:rPr lang="en-US" sz="2700" i="1" dirty="0" smtClean="0">
                <a:latin typeface="Times New Roman" pitchFamily="18" charset="0"/>
                <a:cs typeface="Times New Roman" pitchFamily="18" charset="0"/>
              </a:rPr>
              <a:t>C may reduce pollen viability or germ inability on the stigma; so decrease </a:t>
            </a:r>
            <a:r>
              <a:rPr lang="en-US" sz="2700" b="1" i="1" dirty="0" smtClean="0">
                <a:latin typeface="Times New Roman" pitchFamily="18" charset="0"/>
                <a:cs typeface="Times New Roman" pitchFamily="18" charset="0"/>
              </a:rPr>
              <a:t>fruit set</a:t>
            </a:r>
            <a:r>
              <a:rPr lang="en-US" sz="2700" i="1" dirty="0" smtClean="0">
                <a:latin typeface="Times New Roman" pitchFamily="18" charset="0"/>
                <a:cs typeface="Times New Roman" pitchFamily="18" charset="0"/>
              </a:rPr>
              <a:t>.</a:t>
            </a:r>
            <a:endParaRPr lang="en-US" sz="2700" i="1" dirty="0">
              <a:latin typeface="Times New Roman" pitchFamily="18" charset="0"/>
              <a:cs typeface="Times New Roman" pitchFamily="18" charset="0"/>
            </a:endParaRPr>
          </a:p>
        </p:txBody>
      </p:sp>
    </p:spTree>
    <p:extLst>
      <p:ext uri="{BB962C8B-B14F-4D97-AF65-F5344CB8AC3E}">
        <p14:creationId xmlns:p14="http://schemas.microsoft.com/office/powerpoint/2010/main" xmlns="" val="436153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553200"/>
          </a:xfrm>
        </p:spPr>
        <p:txBody>
          <a:bodyPr>
            <a:normAutofit/>
          </a:bodyPr>
          <a:lstStyle/>
          <a:p>
            <a:pPr lvl="1"/>
            <a:r>
              <a:rPr lang="en-US" sz="2700" b="1" dirty="0">
                <a:latin typeface="Times New Roman" pitchFamily="18" charset="0"/>
                <a:cs typeface="Times New Roman" pitchFamily="18" charset="0"/>
              </a:rPr>
              <a:t>It affects the quality, yield and shelf life of the product: </a:t>
            </a:r>
            <a:endParaRPr lang="en-US" sz="2700" b="1" dirty="0" smtClean="0">
              <a:latin typeface="Times New Roman" pitchFamily="18" charset="0"/>
              <a:cs typeface="Times New Roman" pitchFamily="18" charset="0"/>
            </a:endParaRPr>
          </a:p>
          <a:p>
            <a:pPr lvl="2"/>
            <a:r>
              <a:rPr lang="en-US" sz="2600" dirty="0" smtClean="0">
                <a:latin typeface="Times New Roman" pitchFamily="18" charset="0"/>
                <a:cs typeface="Times New Roman" pitchFamily="18" charset="0"/>
              </a:rPr>
              <a:t>Rising </a:t>
            </a:r>
            <a:r>
              <a:rPr lang="en-US" sz="2600" dirty="0">
                <a:latin typeface="Times New Roman" pitchFamily="18" charset="0"/>
                <a:cs typeface="Times New Roman" pitchFamily="18" charset="0"/>
              </a:rPr>
              <a:t>T</a:t>
            </a:r>
            <a:r>
              <a:rPr lang="en-US" sz="2600" baseline="30000" dirty="0">
                <a:latin typeface="Times New Roman" pitchFamily="18" charset="0"/>
                <a:cs typeface="Times New Roman" pitchFamily="18" charset="0"/>
              </a:rPr>
              <a:t>0</a:t>
            </a:r>
            <a:r>
              <a:rPr lang="en-US" sz="2600" dirty="0">
                <a:latin typeface="Times New Roman" pitchFamily="18" charset="0"/>
                <a:cs typeface="Times New Roman" pitchFamily="18" charset="0"/>
              </a:rPr>
              <a:t>C enhances respiration, so decrease the quality </a:t>
            </a:r>
            <a:r>
              <a:rPr lang="en-US" sz="2600" dirty="0" err="1">
                <a:latin typeface="Times New Roman" pitchFamily="18" charset="0"/>
                <a:cs typeface="Times New Roman" pitchFamily="18" charset="0"/>
              </a:rPr>
              <a:t>eg</a:t>
            </a:r>
            <a:r>
              <a:rPr lang="en-US" sz="2600" dirty="0">
                <a:latin typeface="Times New Roman" pitchFamily="18" charset="0"/>
                <a:cs typeface="Times New Roman" pitchFamily="18" charset="0"/>
              </a:rPr>
              <a:t>. some fruits become less sweet. </a:t>
            </a:r>
            <a:endParaRPr lang="en-US" sz="2600" dirty="0" smtClean="0">
              <a:latin typeface="Times New Roman" pitchFamily="18" charset="0"/>
              <a:cs typeface="Times New Roman" pitchFamily="18" charset="0"/>
            </a:endParaRPr>
          </a:p>
          <a:p>
            <a:pPr lvl="2"/>
            <a:r>
              <a:rPr lang="en-US" sz="2600" dirty="0" smtClean="0">
                <a:latin typeface="Times New Roman" pitchFamily="18" charset="0"/>
                <a:cs typeface="Times New Roman" pitchFamily="18" charset="0"/>
              </a:rPr>
              <a:t>High </a:t>
            </a:r>
            <a:r>
              <a:rPr lang="en-US" sz="2600" dirty="0">
                <a:latin typeface="Times New Roman" pitchFamily="18" charset="0"/>
                <a:cs typeface="Times New Roman" pitchFamily="18" charset="0"/>
              </a:rPr>
              <a:t>T</a:t>
            </a:r>
            <a:r>
              <a:rPr lang="en-US" sz="2600" baseline="30000" dirty="0">
                <a:latin typeface="Times New Roman" pitchFamily="18" charset="0"/>
                <a:cs typeface="Times New Roman" pitchFamily="18" charset="0"/>
              </a:rPr>
              <a:t>0</a:t>
            </a:r>
            <a:r>
              <a:rPr lang="en-US" sz="2600" dirty="0">
                <a:latin typeface="Times New Roman" pitchFamily="18" charset="0"/>
                <a:cs typeface="Times New Roman" pitchFamily="18" charset="0"/>
              </a:rPr>
              <a:t>C also shortens the shelf life of the edible product.</a:t>
            </a:r>
          </a:p>
          <a:p>
            <a:pPr lvl="1"/>
            <a:r>
              <a:rPr lang="en-US" sz="2700" b="1" dirty="0">
                <a:latin typeface="Times New Roman" pitchFamily="18" charset="0"/>
                <a:cs typeface="Times New Roman" pitchFamily="18" charset="0"/>
              </a:rPr>
              <a:t>It affects rate of maturation and the senescence &amp; harvest time of the product: </a:t>
            </a:r>
            <a:endParaRPr lang="en-US" sz="2700" b="1" dirty="0" smtClean="0">
              <a:latin typeface="Times New Roman" pitchFamily="18" charset="0"/>
              <a:cs typeface="Times New Roman" pitchFamily="18" charset="0"/>
            </a:endParaRPr>
          </a:p>
          <a:p>
            <a:pPr lvl="2"/>
            <a:r>
              <a:rPr lang="en-US" sz="2600" dirty="0" smtClean="0">
                <a:latin typeface="Times New Roman" pitchFamily="18" charset="0"/>
                <a:cs typeface="Times New Roman" pitchFamily="18" charset="0"/>
              </a:rPr>
              <a:t>High </a:t>
            </a:r>
            <a:r>
              <a:rPr lang="en-US" sz="2600" dirty="0">
                <a:latin typeface="Times New Roman" pitchFamily="18" charset="0"/>
                <a:cs typeface="Times New Roman" pitchFamily="18" charset="0"/>
              </a:rPr>
              <a:t>T</a:t>
            </a:r>
            <a:r>
              <a:rPr lang="en-US" sz="2600" baseline="30000" dirty="0">
                <a:latin typeface="Times New Roman" pitchFamily="18" charset="0"/>
                <a:cs typeface="Times New Roman" pitchFamily="18" charset="0"/>
              </a:rPr>
              <a:t>0</a:t>
            </a:r>
            <a:r>
              <a:rPr lang="en-US" sz="2600" dirty="0">
                <a:latin typeface="Times New Roman" pitchFamily="18" charset="0"/>
                <a:cs typeface="Times New Roman" pitchFamily="18" charset="0"/>
              </a:rPr>
              <a:t>C near harvest time hastens the time interval during which harvest can occur.</a:t>
            </a:r>
          </a:p>
          <a:p>
            <a:pPr lvl="1"/>
            <a:r>
              <a:rPr lang="en-US" sz="2700" b="1" dirty="0">
                <a:latin typeface="Times New Roman" pitchFamily="18" charset="0"/>
                <a:cs typeface="Times New Roman" pitchFamily="18" charset="0"/>
              </a:rPr>
              <a:t>It affects the seed storage: </a:t>
            </a:r>
            <a:endParaRPr lang="en-US" sz="2700" b="1" dirty="0" smtClean="0">
              <a:latin typeface="Times New Roman" pitchFamily="18" charset="0"/>
              <a:cs typeface="Times New Roman" pitchFamily="18" charset="0"/>
            </a:endParaRPr>
          </a:p>
          <a:p>
            <a:pPr lvl="2"/>
            <a:r>
              <a:rPr lang="en-US" sz="2600" dirty="0" smtClean="0">
                <a:latin typeface="Times New Roman" pitchFamily="18" charset="0"/>
                <a:cs typeface="Times New Roman" pitchFamily="18" charset="0"/>
              </a:rPr>
              <a:t>Generally</a:t>
            </a:r>
            <a:r>
              <a:rPr lang="en-US" sz="2600" dirty="0">
                <a:latin typeface="Times New Roman" pitchFamily="18" charset="0"/>
                <a:cs typeface="Times New Roman" pitchFamily="18" charset="0"/>
              </a:rPr>
              <a:t>; seed storage needs a low temperature. </a:t>
            </a:r>
          </a:p>
          <a:p>
            <a:pPr lvl="1"/>
            <a:r>
              <a:rPr lang="en-US" sz="2700" b="1" dirty="0">
                <a:latin typeface="Times New Roman" pitchFamily="18" charset="0"/>
                <a:cs typeface="Times New Roman" pitchFamily="18" charset="0"/>
              </a:rPr>
              <a:t>It affects the occurrence of diseases and insects: </a:t>
            </a:r>
            <a:endParaRPr lang="en-US" sz="2700" b="1" dirty="0" smtClean="0">
              <a:latin typeface="Times New Roman" pitchFamily="18" charset="0"/>
              <a:cs typeface="Times New Roman" pitchFamily="18" charset="0"/>
            </a:endParaRPr>
          </a:p>
          <a:p>
            <a:pPr lvl="2"/>
            <a:r>
              <a:rPr lang="en-US" sz="2600" dirty="0" smtClean="0">
                <a:latin typeface="Times New Roman" pitchFamily="18" charset="0"/>
                <a:cs typeface="Times New Roman" pitchFamily="18" charset="0"/>
              </a:rPr>
              <a:t>Many </a:t>
            </a:r>
            <a:r>
              <a:rPr lang="en-US" sz="2600" dirty="0">
                <a:latin typeface="Times New Roman" pitchFamily="18" charset="0"/>
                <a:cs typeface="Times New Roman" pitchFamily="18" charset="0"/>
              </a:rPr>
              <a:t>diseases &amp; insects are greatly influenced by T</a:t>
            </a:r>
            <a:r>
              <a:rPr lang="en-US" sz="2600" baseline="30000" dirty="0">
                <a:latin typeface="Times New Roman" pitchFamily="18" charset="0"/>
                <a:cs typeface="Times New Roman" pitchFamily="18" charset="0"/>
              </a:rPr>
              <a:t>0</a:t>
            </a:r>
            <a:r>
              <a:rPr lang="en-US" sz="2600" dirty="0">
                <a:latin typeface="Times New Roman" pitchFamily="18" charset="0"/>
                <a:cs typeface="Times New Roman" pitchFamily="18" charset="0"/>
              </a:rPr>
              <a:t>C.</a:t>
            </a:r>
          </a:p>
          <a:p>
            <a:endParaRPr lang="en-US" dirty="0"/>
          </a:p>
        </p:txBody>
      </p:sp>
    </p:spTree>
    <p:extLst>
      <p:ext uri="{BB962C8B-B14F-4D97-AF65-F5344CB8AC3E}">
        <p14:creationId xmlns:p14="http://schemas.microsoft.com/office/powerpoint/2010/main" xmlns="" val="1763624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86800" cy="6400800"/>
          </a:xfrm>
        </p:spPr>
        <p:txBody>
          <a:bodyPr>
            <a:normAutofit/>
          </a:bodyPr>
          <a:lstStyle/>
          <a:p>
            <a:r>
              <a:rPr lang="en-US" sz="2800" dirty="0" smtClean="0">
                <a:latin typeface="Times New Roman" pitchFamily="18" charset="0"/>
                <a:cs typeface="Times New Roman" pitchFamily="18" charset="0"/>
              </a:rPr>
              <a:t>Generally, each vegetable crop plant has its </a:t>
            </a:r>
            <a:r>
              <a:rPr lang="en-US" sz="2800" b="1" dirty="0" smtClean="0">
                <a:latin typeface="Times New Roman" pitchFamily="18" charset="0"/>
                <a:cs typeface="Times New Roman" pitchFamily="18" charset="0"/>
              </a:rPr>
              <a:t>own </a:t>
            </a:r>
          </a:p>
          <a:p>
            <a:pPr lvl="1"/>
            <a:r>
              <a:rPr lang="en-US" b="1" dirty="0" smtClean="0">
                <a:latin typeface="Times New Roman" pitchFamily="18" charset="0"/>
                <a:cs typeface="Times New Roman" pitchFamily="18" charset="0"/>
              </a:rPr>
              <a:t>Minimum, optimum &amp; maximum temperatures.  </a:t>
            </a:r>
          </a:p>
          <a:p>
            <a:pPr lvl="2"/>
            <a:r>
              <a:rPr lang="en-US" sz="2800" b="1" dirty="0" smtClean="0">
                <a:latin typeface="Times New Roman" pitchFamily="18" charset="0"/>
                <a:cs typeface="Times New Roman" pitchFamily="18" charset="0"/>
              </a:rPr>
              <a:t>Most plants function best in a relatively narrow range of t</a:t>
            </a:r>
            <a:r>
              <a:rPr lang="en-US" sz="2800" b="1" baseline="30000" dirty="0" smtClean="0">
                <a:latin typeface="Times New Roman" pitchFamily="18" charset="0"/>
                <a:cs typeface="Times New Roman" pitchFamily="18" charset="0"/>
              </a:rPr>
              <a:t>0</a:t>
            </a:r>
            <a:r>
              <a:rPr lang="en-US" sz="2800" b="1" dirty="0" smtClean="0">
                <a:latin typeface="Times New Roman" pitchFamily="18" charset="0"/>
                <a:cs typeface="Times New Roman" pitchFamily="18" charset="0"/>
              </a:rPr>
              <a:t>c. </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 response and growth of vegetables occur over a wide range of temperatures. </a:t>
            </a:r>
          </a:p>
          <a:p>
            <a:pPr lvl="1"/>
            <a:r>
              <a:rPr lang="en-US" b="1" dirty="0" smtClean="0">
                <a:latin typeface="Times New Roman" pitchFamily="18" charset="0"/>
                <a:cs typeface="Times New Roman" pitchFamily="18" charset="0"/>
              </a:rPr>
              <a:t>The extremes of this range </a:t>
            </a:r>
            <a:r>
              <a:rPr lang="en-US" dirty="0" smtClean="0">
                <a:latin typeface="Times New Roman" pitchFamily="18" charset="0"/>
                <a:cs typeface="Times New Roman" pitchFamily="18" charset="0"/>
              </a:rPr>
              <a:t>may be considered </a:t>
            </a:r>
          </a:p>
          <a:p>
            <a:pPr lvl="2"/>
            <a:r>
              <a:rPr lang="en-US" sz="2800" dirty="0" smtClean="0">
                <a:latin typeface="Times New Roman" pitchFamily="18" charset="0"/>
                <a:cs typeface="Times New Roman" pitchFamily="18" charset="0"/>
              </a:rPr>
              <a:t>Killing at about 0</a:t>
            </a:r>
            <a:r>
              <a:rPr lang="en-US" sz="2800" baseline="30000" dirty="0" smtClean="0">
                <a:latin typeface="Times New Roman" pitchFamily="18" charset="0"/>
                <a:cs typeface="Times New Roman" pitchFamily="18" charset="0"/>
              </a:rPr>
              <a:t>0</a:t>
            </a:r>
            <a:r>
              <a:rPr lang="en-US" sz="2800" dirty="0" smtClean="0">
                <a:latin typeface="Times New Roman" pitchFamily="18" charset="0"/>
                <a:cs typeface="Times New Roman" pitchFamily="18" charset="0"/>
              </a:rPr>
              <a:t>c &amp;</a:t>
            </a:r>
          </a:p>
          <a:p>
            <a:pPr lvl="2"/>
            <a:r>
              <a:rPr lang="en-US" sz="2800" dirty="0" smtClean="0">
                <a:latin typeface="Times New Roman" pitchFamily="18" charset="0"/>
                <a:cs typeface="Times New Roman" pitchFamily="18" charset="0"/>
              </a:rPr>
              <a:t>Death by heat and desiccation at about 40 </a:t>
            </a:r>
            <a:r>
              <a:rPr lang="en-US" sz="2800" baseline="30000" dirty="0" smtClean="0">
                <a:latin typeface="Times New Roman" pitchFamily="18" charset="0"/>
                <a:cs typeface="Times New Roman" pitchFamily="18" charset="0"/>
              </a:rPr>
              <a:t>0</a:t>
            </a:r>
            <a:r>
              <a:rPr lang="en-US" sz="2800" dirty="0" smtClean="0">
                <a:latin typeface="Times New Roman" pitchFamily="18" charset="0"/>
                <a:cs typeface="Times New Roman" pitchFamily="18" charset="0"/>
              </a:rPr>
              <a:t>c.  </a:t>
            </a:r>
          </a:p>
          <a:p>
            <a:endParaRPr lang="en-US" sz="2500" dirty="0" smtClean="0">
              <a:latin typeface="Times New Roman" pitchFamily="18" charset="0"/>
              <a:cs typeface="Times New Roman" pitchFamily="18" charset="0"/>
            </a:endParaRPr>
          </a:p>
          <a:p>
            <a:pPr marL="457200" lvl="1" indent="0">
              <a:buNone/>
            </a:pPr>
            <a:endParaRPr lang="en-US" b="1" dirty="0" smtClean="0"/>
          </a:p>
          <a:p>
            <a:endParaRPr lang="en-US" dirty="0"/>
          </a:p>
        </p:txBody>
      </p:sp>
    </p:spTree>
    <p:extLst>
      <p:ext uri="{BB962C8B-B14F-4D97-AF65-F5344CB8AC3E}">
        <p14:creationId xmlns:p14="http://schemas.microsoft.com/office/powerpoint/2010/main" xmlns="" val="1264789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553200"/>
          </a:xfrm>
        </p:spPr>
        <p:txBody>
          <a:bodyPr>
            <a:normAutofit/>
          </a:bodyPr>
          <a:lstStyle/>
          <a:p>
            <a:r>
              <a:rPr lang="en-US" sz="3300" b="1" dirty="0">
                <a:latin typeface="Times New Roman" pitchFamily="18" charset="0"/>
                <a:cs typeface="Times New Roman" pitchFamily="18" charset="0"/>
              </a:rPr>
              <a:t>This range may be defined by three basic levels.</a:t>
            </a:r>
          </a:p>
          <a:p>
            <a:pPr lvl="1"/>
            <a:r>
              <a:rPr lang="en-US" b="1" i="1" dirty="0">
                <a:latin typeface="Times New Roman" pitchFamily="18" charset="0"/>
                <a:cs typeface="Times New Roman" pitchFamily="18" charset="0"/>
              </a:rPr>
              <a:t>Minimum temperature</a:t>
            </a:r>
            <a:r>
              <a:rPr lang="en-US" i="1" dirty="0">
                <a:latin typeface="Times New Roman" pitchFamily="18" charset="0"/>
                <a:cs typeface="Times New Roman" pitchFamily="18" charset="0"/>
              </a:rPr>
              <a:t>- </a:t>
            </a:r>
          </a:p>
          <a:p>
            <a:pPr lvl="2"/>
            <a:r>
              <a:rPr lang="en-US" sz="2800" dirty="0">
                <a:latin typeface="Times New Roman" pitchFamily="18" charset="0"/>
                <a:cs typeface="Times New Roman" pitchFamily="18" charset="0"/>
              </a:rPr>
              <a:t>The minimum temperature is the level below which growth does not take place.</a:t>
            </a:r>
          </a:p>
          <a:p>
            <a:pPr lvl="1">
              <a:lnSpc>
                <a:spcPct val="110000"/>
              </a:lnSpc>
            </a:pPr>
            <a:endParaRPr lang="en-US" b="1" i="1" dirty="0" smtClean="0">
              <a:latin typeface="Times New Roman" pitchFamily="18" charset="0"/>
              <a:cs typeface="Times New Roman" pitchFamily="18" charset="0"/>
            </a:endParaRPr>
          </a:p>
          <a:p>
            <a:pPr lvl="1">
              <a:lnSpc>
                <a:spcPct val="110000"/>
              </a:lnSpc>
            </a:pPr>
            <a:r>
              <a:rPr lang="en-US" b="1" i="1" dirty="0" smtClean="0">
                <a:latin typeface="Times New Roman" pitchFamily="18" charset="0"/>
                <a:cs typeface="Times New Roman" pitchFamily="18" charset="0"/>
              </a:rPr>
              <a:t>Optimum </a:t>
            </a:r>
            <a:r>
              <a:rPr lang="en-US" b="1" i="1" dirty="0">
                <a:latin typeface="Times New Roman" pitchFamily="18" charset="0"/>
                <a:cs typeface="Times New Roman" pitchFamily="18" charset="0"/>
              </a:rPr>
              <a:t>temperature </a:t>
            </a:r>
            <a:endParaRPr lang="en-US" i="1" dirty="0">
              <a:latin typeface="Times New Roman" pitchFamily="18" charset="0"/>
              <a:cs typeface="Times New Roman" pitchFamily="18" charset="0"/>
            </a:endParaRPr>
          </a:p>
          <a:p>
            <a:pPr lvl="2">
              <a:lnSpc>
                <a:spcPct val="110000"/>
              </a:lnSpc>
            </a:pPr>
            <a:r>
              <a:rPr lang="en-US" sz="2800" b="1" dirty="0">
                <a:latin typeface="Times New Roman" pitchFamily="18" charset="0"/>
                <a:cs typeface="Times New Roman" pitchFamily="18" charset="0"/>
              </a:rPr>
              <a:t>Vegetables require </a:t>
            </a:r>
            <a:endParaRPr lang="en-US" sz="2800" b="1" dirty="0" smtClean="0">
              <a:latin typeface="Times New Roman" pitchFamily="18" charset="0"/>
              <a:cs typeface="Times New Roman" pitchFamily="18" charset="0"/>
            </a:endParaRPr>
          </a:p>
          <a:p>
            <a:pPr lvl="3">
              <a:lnSpc>
                <a:spcPct val="110000"/>
              </a:lnSpc>
            </a:pPr>
            <a:r>
              <a:rPr lang="en-US" sz="2800" b="1" dirty="0" smtClean="0">
                <a:latin typeface="Times New Roman" pitchFamily="18" charset="0"/>
                <a:cs typeface="Times New Roman" pitchFamily="18" charset="0"/>
              </a:rPr>
              <a:t>Optimum </a:t>
            </a:r>
            <a:r>
              <a:rPr lang="en-US" sz="2800" dirty="0">
                <a:latin typeface="Times New Roman" pitchFamily="18" charset="0"/>
                <a:cs typeface="Times New Roman" pitchFamily="18" charset="0"/>
              </a:rPr>
              <a:t>T</a:t>
            </a:r>
            <a:r>
              <a:rPr lang="en-US" sz="2800" baseline="30000" dirty="0">
                <a:latin typeface="Times New Roman" pitchFamily="18" charset="0"/>
                <a:cs typeface="Times New Roman" pitchFamily="18" charset="0"/>
              </a:rPr>
              <a:t>0</a:t>
            </a:r>
            <a:r>
              <a:rPr lang="en-US" sz="2800" dirty="0">
                <a:latin typeface="Times New Roman" pitchFamily="18" charset="0"/>
                <a:cs typeface="Times New Roman" pitchFamily="18" charset="0"/>
              </a:rPr>
              <a:t>C</a:t>
            </a:r>
            <a:r>
              <a:rPr lang="en-US" sz="2800" b="1" dirty="0" smtClean="0">
                <a:latin typeface="Times New Roman" pitchFamily="18" charset="0"/>
                <a:cs typeface="Times New Roman" pitchFamily="18" charset="0"/>
              </a:rPr>
              <a:t> </a:t>
            </a:r>
            <a:r>
              <a:rPr lang="en-US" sz="2800" b="1" dirty="0">
                <a:latin typeface="Times New Roman" pitchFamily="18" charset="0"/>
                <a:cs typeface="Times New Roman" pitchFamily="18" charset="0"/>
              </a:rPr>
              <a:t>range for best production &amp; </a:t>
            </a:r>
            <a:endParaRPr lang="en-US" sz="2800" b="1" dirty="0" smtClean="0">
              <a:latin typeface="Times New Roman" pitchFamily="18" charset="0"/>
              <a:cs typeface="Times New Roman" pitchFamily="18" charset="0"/>
            </a:endParaRPr>
          </a:p>
          <a:p>
            <a:pPr lvl="4">
              <a:lnSpc>
                <a:spcPct val="110000"/>
              </a:lnSpc>
            </a:pPr>
            <a:r>
              <a:rPr lang="en-US" sz="2800" b="1"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is the level /range at which growth and development is greatest (most rapid ) or crops produce their highest yields. </a:t>
            </a:r>
          </a:p>
          <a:p>
            <a:pPr lvl="1">
              <a:lnSpc>
                <a:spcPct val="110000"/>
              </a:lnSpc>
            </a:pPr>
            <a:endParaRPr lang="en-US" sz="2700" b="1"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878357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553200"/>
          </a:xfrm>
        </p:spPr>
        <p:txBody>
          <a:bodyPr>
            <a:normAutofit/>
          </a:bodyPr>
          <a:lstStyle/>
          <a:p>
            <a:pPr lvl="2">
              <a:lnSpc>
                <a:spcPct val="110000"/>
              </a:lnSpc>
            </a:pPr>
            <a:r>
              <a:rPr lang="en-US" sz="2800" dirty="0" smtClean="0">
                <a:latin typeface="Times New Roman" pitchFamily="18" charset="0"/>
                <a:cs typeface="Times New Roman" pitchFamily="18" charset="0"/>
              </a:rPr>
              <a:t>Vegetable </a:t>
            </a:r>
            <a:r>
              <a:rPr lang="en-US" sz="2800" dirty="0">
                <a:latin typeface="Times New Roman" pitchFamily="18" charset="0"/>
                <a:cs typeface="Times New Roman" pitchFamily="18" charset="0"/>
              </a:rPr>
              <a:t>crops grow well within a narrow T</a:t>
            </a:r>
            <a:r>
              <a:rPr lang="en-US" sz="2800" baseline="30000" dirty="0">
                <a:latin typeface="Times New Roman" pitchFamily="18" charset="0"/>
                <a:cs typeface="Times New Roman" pitchFamily="18" charset="0"/>
              </a:rPr>
              <a:t>0</a:t>
            </a:r>
            <a:r>
              <a:rPr lang="en-US" sz="2800" dirty="0">
                <a:latin typeface="Times New Roman" pitchFamily="18" charset="0"/>
                <a:cs typeface="Times New Roman" pitchFamily="18" charset="0"/>
              </a:rPr>
              <a:t>C</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range. For most plants, the optimum T</a:t>
            </a:r>
            <a:r>
              <a:rPr lang="en-US" sz="2800" baseline="30000" dirty="0">
                <a:latin typeface="Times New Roman" pitchFamily="18" charset="0"/>
                <a:cs typeface="Times New Roman" pitchFamily="18" charset="0"/>
              </a:rPr>
              <a:t>0</a:t>
            </a:r>
            <a:r>
              <a:rPr lang="en-US" sz="2800" dirty="0">
                <a:latin typeface="Times New Roman" pitchFamily="18" charset="0"/>
                <a:cs typeface="Times New Roman" pitchFamily="18" charset="0"/>
              </a:rPr>
              <a:t>C</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range is between 12 to 24 and some species is at a range of 18 to 24 or 30.  </a:t>
            </a:r>
          </a:p>
          <a:p>
            <a:pPr lvl="3">
              <a:lnSpc>
                <a:spcPct val="110000"/>
              </a:lnSpc>
            </a:pPr>
            <a:r>
              <a:rPr lang="en-US" sz="2800" dirty="0">
                <a:latin typeface="Times New Roman" pitchFamily="18" charset="0"/>
                <a:cs typeface="Times New Roman" pitchFamily="18" charset="0"/>
              </a:rPr>
              <a:t>Under this range the rate of photosynthesis is high </a:t>
            </a:r>
            <a:r>
              <a:rPr lang="en-US" sz="2800" dirty="0" smtClean="0">
                <a:latin typeface="Times New Roman" pitchFamily="18" charset="0"/>
                <a:cs typeface="Times New Roman" pitchFamily="18" charset="0"/>
              </a:rPr>
              <a:t>&amp; respiration </a:t>
            </a:r>
            <a:r>
              <a:rPr lang="en-US" sz="2800" dirty="0">
                <a:latin typeface="Times New Roman" pitchFamily="18" charset="0"/>
                <a:cs typeface="Times New Roman" pitchFamily="18" charset="0"/>
              </a:rPr>
              <a:t>is normal, so net photosynthesis is the maximum.</a:t>
            </a:r>
          </a:p>
          <a:p>
            <a:pPr lvl="1">
              <a:lnSpc>
                <a:spcPct val="110000"/>
              </a:lnSpc>
            </a:pPr>
            <a:endParaRPr lang="en-US" b="1" dirty="0" smtClean="0">
              <a:latin typeface="Times New Roman" pitchFamily="18" charset="0"/>
              <a:cs typeface="Times New Roman" pitchFamily="18" charset="0"/>
            </a:endParaRPr>
          </a:p>
          <a:p>
            <a:pPr lvl="1">
              <a:lnSpc>
                <a:spcPct val="110000"/>
              </a:lnSpc>
            </a:pPr>
            <a:r>
              <a:rPr lang="en-US" b="1" i="1" dirty="0" smtClean="0">
                <a:latin typeface="Times New Roman" pitchFamily="18" charset="0"/>
                <a:cs typeface="Times New Roman" pitchFamily="18" charset="0"/>
              </a:rPr>
              <a:t>Maximum </a:t>
            </a:r>
            <a:r>
              <a:rPr lang="en-US" b="1" i="1" dirty="0">
                <a:latin typeface="Times New Roman" pitchFamily="18" charset="0"/>
                <a:cs typeface="Times New Roman" pitchFamily="18" charset="0"/>
              </a:rPr>
              <a:t>temperature</a:t>
            </a:r>
            <a:r>
              <a:rPr lang="en-US" i="1" dirty="0">
                <a:latin typeface="Times New Roman" pitchFamily="18" charset="0"/>
                <a:cs typeface="Times New Roman" pitchFamily="18" charset="0"/>
              </a:rPr>
              <a:t>- </a:t>
            </a:r>
            <a:endParaRPr lang="en-US" i="1" dirty="0" smtClean="0">
              <a:latin typeface="Times New Roman" pitchFamily="18" charset="0"/>
              <a:cs typeface="Times New Roman" pitchFamily="18" charset="0"/>
            </a:endParaRPr>
          </a:p>
          <a:p>
            <a:pPr lvl="2">
              <a:lnSpc>
                <a:spcPct val="110000"/>
              </a:lnSpc>
            </a:pP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maximum T</a:t>
            </a:r>
            <a:r>
              <a:rPr lang="en-US" sz="2800" baseline="30000" dirty="0">
                <a:latin typeface="Times New Roman" pitchFamily="18" charset="0"/>
                <a:cs typeface="Times New Roman" pitchFamily="18" charset="0"/>
              </a:rPr>
              <a:t>0</a:t>
            </a:r>
            <a:r>
              <a:rPr lang="en-US" sz="2800" dirty="0">
                <a:latin typeface="Times New Roman" pitchFamily="18" charset="0"/>
                <a:cs typeface="Times New Roman" pitchFamily="18" charset="0"/>
              </a:rPr>
              <a:t>C</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is the level above which no growth occurs.</a:t>
            </a:r>
          </a:p>
          <a:p>
            <a:endParaRPr lang="en-US" dirty="0"/>
          </a:p>
        </p:txBody>
      </p:sp>
    </p:spTree>
    <p:extLst>
      <p:ext uri="{BB962C8B-B14F-4D97-AF65-F5344CB8AC3E}">
        <p14:creationId xmlns:p14="http://schemas.microsoft.com/office/powerpoint/2010/main" xmlns="" val="3619741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629400"/>
          </a:xfrm>
        </p:spPr>
        <p:txBody>
          <a:bodyPr>
            <a:normAutofit fontScale="92500"/>
          </a:bodyPr>
          <a:lstStyle/>
          <a:p>
            <a:r>
              <a:rPr lang="en-US" sz="2800" b="1" dirty="0" smtClean="0">
                <a:latin typeface="Times New Roman" pitchFamily="18" charset="0"/>
                <a:cs typeface="Times New Roman" pitchFamily="18" charset="0"/>
              </a:rPr>
              <a:t>Extreme T</a:t>
            </a:r>
            <a:r>
              <a:rPr lang="en-US" sz="2800" b="1" baseline="30000" dirty="0" smtClean="0">
                <a:latin typeface="Times New Roman" pitchFamily="18" charset="0"/>
                <a:cs typeface="Times New Roman" pitchFamily="18" charset="0"/>
              </a:rPr>
              <a:t>0</a:t>
            </a:r>
            <a:r>
              <a:rPr lang="en-US" sz="2800" b="1" dirty="0" smtClean="0">
                <a:latin typeface="Times New Roman" pitchFamily="18" charset="0"/>
                <a:cs typeface="Times New Roman" pitchFamily="18" charset="0"/>
              </a:rPr>
              <a:t>C may </a:t>
            </a:r>
          </a:p>
          <a:p>
            <a:pPr lvl="1"/>
            <a:r>
              <a:rPr lang="en-US" b="1" dirty="0" smtClean="0">
                <a:latin typeface="Times New Roman" pitchFamily="18" charset="0"/>
                <a:cs typeface="Times New Roman" pitchFamily="18" charset="0"/>
              </a:rPr>
              <a:t>inhibit </a:t>
            </a:r>
            <a:r>
              <a:rPr lang="en-US" dirty="0" smtClean="0">
                <a:latin typeface="Times New Roman" pitchFamily="18" charset="0"/>
                <a:cs typeface="Times New Roman" pitchFamily="18" charset="0"/>
              </a:rPr>
              <a:t>seed germination, </a:t>
            </a:r>
          </a:p>
          <a:p>
            <a:pPr lvl="1"/>
            <a:r>
              <a:rPr lang="en-US" dirty="0" smtClean="0">
                <a:latin typeface="Times New Roman" pitchFamily="18" charset="0"/>
                <a:cs typeface="Times New Roman" pitchFamily="18" charset="0"/>
              </a:rPr>
              <a:t>reduce pollen viability or germ inability on the stigma, </a:t>
            </a:r>
          </a:p>
          <a:p>
            <a:pPr lvl="1"/>
            <a:r>
              <a:rPr lang="en-US" dirty="0" smtClean="0">
                <a:latin typeface="Times New Roman" pitchFamily="18" charset="0"/>
                <a:cs typeface="Times New Roman" pitchFamily="18" charset="0"/>
              </a:rPr>
              <a:t>decrease fruit set, </a:t>
            </a:r>
          </a:p>
          <a:p>
            <a:pPr lvl="1"/>
            <a:r>
              <a:rPr lang="en-US" dirty="0" smtClean="0">
                <a:latin typeface="Times New Roman" pitchFamily="18" charset="0"/>
                <a:cs typeface="Times New Roman" pitchFamily="18" charset="0"/>
              </a:rPr>
              <a:t>retard tuber growth or slow down development of yield components. </a:t>
            </a:r>
          </a:p>
          <a:p>
            <a:pPr lvl="0">
              <a:buNone/>
            </a:pPr>
            <a:endParaRPr lang="en-US" sz="2800" dirty="0" smtClean="0">
              <a:latin typeface="Times New Roman" pitchFamily="18" charset="0"/>
              <a:cs typeface="Times New Roman" pitchFamily="18" charset="0"/>
            </a:endParaRPr>
          </a:p>
          <a:p>
            <a:pPr lvl="0"/>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abnormalities are expressed by the slowdown in growth and development and by some external </a:t>
            </a:r>
            <a:r>
              <a:rPr lang="en-US" sz="2800" dirty="0" smtClean="0">
                <a:latin typeface="Times New Roman" pitchFamily="18" charset="0"/>
                <a:cs typeface="Times New Roman" pitchFamily="18" charset="0"/>
              </a:rPr>
              <a:t>symptoms. </a:t>
            </a:r>
          </a:p>
          <a:p>
            <a:pPr lvl="0"/>
            <a:endParaRPr lang="en-US" sz="2800" dirty="0">
              <a:latin typeface="Times New Roman" pitchFamily="18" charset="0"/>
              <a:cs typeface="Times New Roman" pitchFamily="18" charset="0"/>
            </a:endParaRPr>
          </a:p>
          <a:p>
            <a:pPr lvl="0"/>
            <a:r>
              <a:rPr lang="en-US" sz="2800" dirty="0" smtClean="0">
                <a:latin typeface="Times New Roman" pitchFamily="18" charset="0"/>
                <a:cs typeface="Times New Roman" pitchFamily="18" charset="0"/>
              </a:rPr>
              <a:t>When </a:t>
            </a:r>
            <a:r>
              <a:rPr lang="en-US" sz="2800" dirty="0">
                <a:latin typeface="Times New Roman" pitchFamily="18" charset="0"/>
                <a:cs typeface="Times New Roman" pitchFamily="18" charset="0"/>
              </a:rPr>
              <a:t>T</a:t>
            </a:r>
            <a:r>
              <a:rPr lang="en-US" sz="2800" baseline="30000" dirty="0">
                <a:latin typeface="Times New Roman" pitchFamily="18" charset="0"/>
                <a:cs typeface="Times New Roman" pitchFamily="18" charset="0"/>
              </a:rPr>
              <a:t>0</a:t>
            </a:r>
            <a:r>
              <a:rPr lang="en-US" sz="2800" dirty="0">
                <a:latin typeface="Times New Roman" pitchFamily="18" charset="0"/>
                <a:cs typeface="Times New Roman" pitchFamily="18" charset="0"/>
              </a:rPr>
              <a:t>C</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is lower or higher than what the plant can tolerate, </a:t>
            </a:r>
            <a:endParaRPr lang="en-US" sz="2800" dirty="0" smtClean="0">
              <a:latin typeface="Times New Roman" pitchFamily="18" charset="0"/>
              <a:cs typeface="Times New Roman" pitchFamily="18" charset="0"/>
            </a:endParaRPr>
          </a:p>
          <a:p>
            <a:pPr lvl="1"/>
            <a:r>
              <a:rPr lang="en-US" b="1" dirty="0" smtClean="0">
                <a:latin typeface="Times New Roman" pitchFamily="18" charset="0"/>
                <a:cs typeface="Times New Roman" pitchFamily="18" charset="0"/>
              </a:rPr>
              <a:t>its </a:t>
            </a:r>
            <a:r>
              <a:rPr lang="en-US" b="1" dirty="0">
                <a:latin typeface="Times New Roman" pitchFamily="18" charset="0"/>
                <a:cs typeface="Times New Roman" pitchFamily="18" charset="0"/>
              </a:rPr>
              <a:t>photosynthetic, respiratory </a:t>
            </a:r>
            <a:r>
              <a:rPr lang="en-US" b="1" dirty="0" smtClean="0">
                <a:latin typeface="Times New Roman" pitchFamily="18" charset="0"/>
                <a:cs typeface="Times New Roman" pitchFamily="18" charset="0"/>
              </a:rPr>
              <a:t>&amp; </a:t>
            </a:r>
            <a:r>
              <a:rPr lang="en-US" b="1" dirty="0">
                <a:latin typeface="Times New Roman" pitchFamily="18" charset="0"/>
                <a:cs typeface="Times New Roman" pitchFamily="18" charset="0"/>
              </a:rPr>
              <a:t>metabolic processes become abnormal. </a:t>
            </a:r>
            <a:endParaRPr lang="en-US" b="1" dirty="0" smtClean="0">
              <a:latin typeface="Times New Roman" pitchFamily="18" charset="0"/>
              <a:cs typeface="Times New Roman" pitchFamily="18" charset="0"/>
            </a:endParaRPr>
          </a:p>
          <a:p>
            <a:endParaRPr lang="en-US" dirty="0" smtClean="0"/>
          </a:p>
          <a:p>
            <a:pPr marL="0" indent="0">
              <a:buNone/>
            </a:pPr>
            <a:endParaRPr lang="en-US" b="1" dirty="0" smtClean="0"/>
          </a:p>
          <a:p>
            <a:endParaRPr lang="en-US" dirty="0"/>
          </a:p>
        </p:txBody>
      </p:sp>
    </p:spTree>
    <p:extLst>
      <p:ext uri="{BB962C8B-B14F-4D97-AF65-F5344CB8AC3E}">
        <p14:creationId xmlns:p14="http://schemas.microsoft.com/office/powerpoint/2010/main" xmlns="" val="1030696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934200"/>
          </a:xfrm>
        </p:spPr>
        <p:txBody>
          <a:bodyPr>
            <a:normAutofit/>
          </a:bodyPr>
          <a:lstStyle/>
          <a:p>
            <a:pPr lvl="0">
              <a:lnSpc>
                <a:spcPct val="120000"/>
              </a:lnSpc>
            </a:pPr>
            <a:r>
              <a:rPr lang="en-US" sz="2800" dirty="0">
                <a:latin typeface="Times New Roman" pitchFamily="18" charset="0"/>
                <a:cs typeface="Times New Roman" pitchFamily="18" charset="0"/>
              </a:rPr>
              <a:t>The extremes of this range  (</a:t>
            </a:r>
            <a:r>
              <a:rPr lang="en-US" sz="2800" b="1" dirty="0">
                <a:latin typeface="Times New Roman" pitchFamily="18" charset="0"/>
                <a:cs typeface="Times New Roman" pitchFamily="18" charset="0"/>
              </a:rPr>
              <a:t>Temperature extremes</a:t>
            </a:r>
            <a:r>
              <a:rPr lang="en-US" sz="2800" dirty="0">
                <a:latin typeface="Times New Roman" pitchFamily="18" charset="0"/>
                <a:cs typeface="Times New Roman" pitchFamily="18" charset="0"/>
              </a:rPr>
              <a:t> ) may be </a:t>
            </a:r>
          </a:p>
          <a:p>
            <a:pPr lvl="1">
              <a:lnSpc>
                <a:spcPct val="120000"/>
              </a:lnSpc>
            </a:pPr>
            <a:r>
              <a:rPr lang="en-US" dirty="0">
                <a:latin typeface="Times New Roman" pitchFamily="18" charset="0"/>
                <a:cs typeface="Times New Roman" pitchFamily="18" charset="0"/>
              </a:rPr>
              <a:t>considered killing by frost  at about 0</a:t>
            </a:r>
            <a:r>
              <a:rPr lang="en-US" baseline="30000" dirty="0">
                <a:latin typeface="Times New Roman" pitchFamily="18" charset="0"/>
                <a:cs typeface="Times New Roman" pitchFamily="18" charset="0"/>
              </a:rPr>
              <a:t>0</a:t>
            </a:r>
            <a:r>
              <a:rPr lang="en-US" dirty="0">
                <a:latin typeface="Times New Roman" pitchFamily="18" charset="0"/>
                <a:cs typeface="Times New Roman" pitchFamily="18" charset="0"/>
              </a:rPr>
              <a:t>C  </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chilling </a:t>
            </a:r>
            <a:r>
              <a:rPr lang="en-US" b="1" dirty="0">
                <a:latin typeface="Times New Roman" pitchFamily="18" charset="0"/>
                <a:cs typeface="Times New Roman" pitchFamily="18" charset="0"/>
              </a:rPr>
              <a:t>injury</a:t>
            </a:r>
            <a:r>
              <a:rPr lang="en-US" dirty="0">
                <a:latin typeface="Times New Roman" pitchFamily="18" charset="0"/>
                <a:cs typeface="Times New Roman" pitchFamily="18" charset="0"/>
              </a:rPr>
              <a:t>) &amp; </a:t>
            </a:r>
            <a:r>
              <a:rPr lang="en-US" dirty="0" smtClean="0">
                <a:latin typeface="Times New Roman" pitchFamily="18" charset="0"/>
                <a:cs typeface="Times New Roman" pitchFamily="18" charset="0"/>
              </a:rPr>
              <a:t> </a:t>
            </a:r>
          </a:p>
          <a:p>
            <a:pPr lvl="1">
              <a:lnSpc>
                <a:spcPct val="120000"/>
              </a:lnSpc>
            </a:pPr>
            <a:r>
              <a:rPr lang="en-US" dirty="0" smtClean="0">
                <a:latin typeface="Times New Roman" pitchFamily="18" charset="0"/>
                <a:cs typeface="Times New Roman" pitchFamily="18" charset="0"/>
              </a:rPr>
              <a:t>death </a:t>
            </a:r>
            <a:r>
              <a:rPr lang="en-US" dirty="0">
                <a:latin typeface="Times New Roman" pitchFamily="18" charset="0"/>
                <a:cs typeface="Times New Roman" pitchFamily="18" charset="0"/>
              </a:rPr>
              <a:t>by heat and desiccation at about 40 </a:t>
            </a:r>
            <a:r>
              <a:rPr lang="en-US" baseline="30000" dirty="0">
                <a:latin typeface="Times New Roman" pitchFamily="18" charset="0"/>
                <a:cs typeface="Times New Roman" pitchFamily="18" charset="0"/>
              </a:rPr>
              <a:t>0</a:t>
            </a:r>
            <a:r>
              <a:rPr lang="en-US" dirty="0">
                <a:latin typeface="Times New Roman" pitchFamily="18" charset="0"/>
                <a:cs typeface="Times New Roman" pitchFamily="18" charset="0"/>
              </a:rPr>
              <a:t>C (</a:t>
            </a:r>
            <a:r>
              <a:rPr lang="en-US" b="1" dirty="0">
                <a:latin typeface="Times New Roman" pitchFamily="18" charset="0"/>
                <a:cs typeface="Times New Roman" pitchFamily="18" charset="0"/>
              </a:rPr>
              <a:t>heat stress</a:t>
            </a:r>
            <a:r>
              <a:rPr lang="en-US" dirty="0">
                <a:latin typeface="Times New Roman" pitchFamily="18" charset="0"/>
                <a:cs typeface="Times New Roman" pitchFamily="18" charset="0"/>
              </a:rPr>
              <a:t>)</a:t>
            </a:r>
          </a:p>
          <a:p>
            <a:pPr marL="0" indent="0">
              <a:lnSpc>
                <a:spcPct val="120000"/>
              </a:lnSpc>
              <a:buNone/>
            </a:pPr>
            <a:endParaRPr lang="en-US" sz="2800" b="1" dirty="0" smtClean="0">
              <a:latin typeface="Times New Roman" pitchFamily="18" charset="0"/>
              <a:cs typeface="Times New Roman" pitchFamily="18" charset="0"/>
            </a:endParaRPr>
          </a:p>
          <a:p>
            <a:pPr marL="0" indent="0">
              <a:lnSpc>
                <a:spcPct val="120000"/>
              </a:lnSpc>
              <a:buNone/>
            </a:pPr>
            <a:r>
              <a:rPr lang="en-US" b="1" dirty="0" smtClean="0">
                <a:latin typeface="Times New Roman" pitchFamily="18" charset="0"/>
                <a:cs typeface="Times New Roman" pitchFamily="18" charset="0"/>
              </a:rPr>
              <a:t>Chilling </a:t>
            </a:r>
            <a:r>
              <a:rPr lang="en-US" b="1" dirty="0">
                <a:latin typeface="Times New Roman" pitchFamily="18" charset="0"/>
                <a:cs typeface="Times New Roman" pitchFamily="18" charset="0"/>
              </a:rPr>
              <a:t>injure</a:t>
            </a:r>
            <a:endParaRPr lang="en-US" dirty="0">
              <a:latin typeface="Times New Roman" pitchFamily="18" charset="0"/>
              <a:cs typeface="Times New Roman" pitchFamily="18" charset="0"/>
            </a:endParaRPr>
          </a:p>
          <a:p>
            <a:pPr>
              <a:lnSpc>
                <a:spcPct val="120000"/>
              </a:lnSpc>
            </a:pPr>
            <a:r>
              <a:rPr lang="en-US" sz="2800" dirty="0">
                <a:latin typeface="Times New Roman" pitchFamily="18" charset="0"/>
                <a:cs typeface="Times New Roman" pitchFamily="18" charset="0"/>
              </a:rPr>
              <a:t>Crops requiring high </a:t>
            </a:r>
            <a:r>
              <a:rPr lang="en-US" sz="2800" dirty="0" smtClean="0">
                <a:latin typeface="Times New Roman" pitchFamily="18" charset="0"/>
                <a:cs typeface="Times New Roman" pitchFamily="18" charset="0"/>
              </a:rPr>
              <a:t>T</a:t>
            </a:r>
            <a:r>
              <a:rPr lang="en-US" sz="2800" baseline="30000" dirty="0" smtClean="0">
                <a:latin typeface="Times New Roman" pitchFamily="18" charset="0"/>
                <a:cs typeface="Times New Roman" pitchFamily="18" charset="0"/>
              </a:rPr>
              <a:t>0</a:t>
            </a:r>
            <a:r>
              <a:rPr lang="en-US" sz="2800" dirty="0" smtClean="0">
                <a:latin typeface="Times New Roman" pitchFamily="18" charset="0"/>
                <a:cs typeface="Times New Roman" pitchFamily="18" charset="0"/>
              </a:rPr>
              <a:t>C (Tropical/subtropical) are </a:t>
            </a:r>
            <a:r>
              <a:rPr lang="en-US" sz="2800" dirty="0">
                <a:latin typeface="Times New Roman" pitchFamily="18" charset="0"/>
                <a:cs typeface="Times New Roman" pitchFamily="18" charset="0"/>
              </a:rPr>
              <a:t>very susceptible to </a:t>
            </a:r>
            <a:r>
              <a:rPr lang="en-US" sz="2800" dirty="0" smtClean="0">
                <a:latin typeface="Times New Roman" pitchFamily="18" charset="0"/>
                <a:cs typeface="Times New Roman" pitchFamily="18" charset="0"/>
              </a:rPr>
              <a:t>chilling T</a:t>
            </a:r>
            <a:r>
              <a:rPr lang="en-US" sz="2800" baseline="30000" dirty="0" smtClean="0">
                <a:latin typeface="Times New Roman" pitchFamily="18" charset="0"/>
                <a:cs typeface="Times New Roman" pitchFamily="18" charset="0"/>
              </a:rPr>
              <a:t>0</a:t>
            </a:r>
            <a:r>
              <a:rPr lang="en-US" sz="2800" dirty="0" smtClean="0">
                <a:latin typeface="Times New Roman" pitchFamily="18" charset="0"/>
                <a:cs typeface="Times New Roman" pitchFamily="18" charset="0"/>
              </a:rPr>
              <a:t>C </a:t>
            </a:r>
          </a:p>
          <a:p>
            <a:pPr lvl="1">
              <a:lnSpc>
                <a:spcPct val="120000"/>
              </a:lnSpc>
            </a:pPr>
            <a:r>
              <a:rPr lang="en-US" dirty="0" smtClean="0">
                <a:latin typeface="Times New Roman" pitchFamily="18" charset="0"/>
                <a:cs typeface="Times New Roman" pitchFamily="18" charset="0"/>
              </a:rPr>
              <a:t>bellow 10-12/15</a:t>
            </a:r>
            <a:r>
              <a:rPr lang="en-US" baseline="30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C or </a:t>
            </a:r>
            <a:r>
              <a:rPr lang="en-US" dirty="0">
                <a:latin typeface="Times New Roman" pitchFamily="18" charset="0"/>
                <a:cs typeface="Times New Roman" pitchFamily="18" charset="0"/>
              </a:rPr>
              <a:t>lower but above freezing). </a:t>
            </a:r>
            <a:endParaRPr lang="en-US" dirty="0" smtClean="0">
              <a:latin typeface="Times New Roman" pitchFamily="18" charset="0"/>
              <a:cs typeface="Times New Roman" pitchFamily="18" charset="0"/>
            </a:endParaRPr>
          </a:p>
          <a:p>
            <a:pPr>
              <a:lnSpc>
                <a:spcPct val="120000"/>
              </a:lnSpc>
            </a:pPr>
            <a:endParaRPr lang="en-US" sz="4000" dirty="0">
              <a:latin typeface="Times New Roman" pitchFamily="18" charset="0"/>
              <a:cs typeface="Times New Roman" pitchFamily="18" charset="0"/>
            </a:endParaRPr>
          </a:p>
          <a:p>
            <a:pPr>
              <a:lnSpc>
                <a:spcPct val="120000"/>
              </a:lnSpc>
            </a:pPr>
            <a:endParaRPr lang="en-US" sz="3800" dirty="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pPr marL="0" indent="0">
              <a:buNone/>
            </a:pPr>
            <a:endParaRPr lang="en-US" dirty="0"/>
          </a:p>
          <a:p>
            <a:endParaRPr lang="en-US" dirty="0"/>
          </a:p>
        </p:txBody>
      </p:sp>
    </p:spTree>
    <p:extLst>
      <p:ext uri="{BB962C8B-B14F-4D97-AF65-F5344CB8AC3E}">
        <p14:creationId xmlns:p14="http://schemas.microsoft.com/office/powerpoint/2010/main" xmlns="" val="13505722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553200"/>
          </a:xfrm>
        </p:spPr>
        <p:txBody>
          <a:bodyPr>
            <a:noAutofit/>
          </a:bodyPr>
          <a:lstStyle/>
          <a:p>
            <a:r>
              <a:rPr lang="en-US" sz="2800" dirty="0">
                <a:latin typeface="Times New Roman" pitchFamily="18" charset="0"/>
                <a:cs typeface="Times New Roman" pitchFamily="18" charset="0"/>
              </a:rPr>
              <a:t>The metabolism of the crop is altered resulting in the appearance of discolored areas, poor color development or sunken area on the surface of the leaves or fruits (surface pitting). </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Chilling </a:t>
            </a:r>
            <a:r>
              <a:rPr lang="en-US" sz="2800" dirty="0">
                <a:latin typeface="Times New Roman" pitchFamily="18" charset="0"/>
                <a:cs typeface="Times New Roman" pitchFamily="18" charset="0"/>
              </a:rPr>
              <a:t>injury is a </a:t>
            </a:r>
            <a:r>
              <a:rPr lang="en-US" sz="2800" b="1" dirty="0">
                <a:latin typeface="Times New Roman" pitchFamily="18" charset="0"/>
                <a:cs typeface="Times New Roman" pitchFamily="18" charset="0"/>
              </a:rPr>
              <a:t>result of interaction b/n T</a:t>
            </a:r>
            <a:r>
              <a:rPr lang="en-US" sz="2800" b="1" baseline="30000" dirty="0">
                <a:latin typeface="Times New Roman" pitchFamily="18" charset="0"/>
                <a:cs typeface="Times New Roman" pitchFamily="18" charset="0"/>
              </a:rPr>
              <a:t>0</a:t>
            </a:r>
            <a:r>
              <a:rPr lang="en-US" sz="2800" b="1" dirty="0">
                <a:latin typeface="Times New Roman" pitchFamily="18" charset="0"/>
                <a:cs typeface="Times New Roman" pitchFamily="18" charset="0"/>
              </a:rPr>
              <a:t>C and time of exposure.</a:t>
            </a:r>
            <a:r>
              <a:rPr lang="en-US" sz="2800" dirty="0">
                <a:latin typeface="Times New Roman" pitchFamily="18" charset="0"/>
                <a:cs typeface="Times New Roman" pitchFamily="18" charset="0"/>
              </a:rPr>
              <a:t> A short period of exposure to 5 </a:t>
            </a:r>
            <a:r>
              <a:rPr lang="en-US" sz="2800" baseline="30000" dirty="0">
                <a:latin typeface="Times New Roman" pitchFamily="18" charset="0"/>
                <a:cs typeface="Times New Roman" pitchFamily="18" charset="0"/>
              </a:rPr>
              <a:t>0</a:t>
            </a:r>
            <a:r>
              <a:rPr lang="en-US" sz="2800" dirty="0">
                <a:latin typeface="Times New Roman" pitchFamily="18" charset="0"/>
                <a:cs typeface="Times New Roman" pitchFamily="18" charset="0"/>
              </a:rPr>
              <a:t>C may cause as much damage as a long exposure to 12 </a:t>
            </a:r>
            <a:r>
              <a:rPr lang="en-US" sz="2800" baseline="30000" dirty="0">
                <a:latin typeface="Times New Roman" pitchFamily="18" charset="0"/>
                <a:cs typeface="Times New Roman" pitchFamily="18" charset="0"/>
              </a:rPr>
              <a:t>0</a:t>
            </a:r>
            <a:r>
              <a:rPr lang="en-US" sz="2800" dirty="0">
                <a:latin typeface="Times New Roman" pitchFamily="18" charset="0"/>
                <a:cs typeface="Times New Roman" pitchFamily="18" charset="0"/>
              </a:rPr>
              <a:t>C.</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In </a:t>
            </a:r>
            <a:r>
              <a:rPr lang="en-US" sz="2800" dirty="0">
                <a:latin typeface="Times New Roman" pitchFamily="18" charset="0"/>
                <a:cs typeface="Times New Roman" pitchFamily="18" charset="0"/>
              </a:rPr>
              <a:t>the tropics, heat injury/stress (in the range of 45oC to 50</a:t>
            </a:r>
            <a:r>
              <a:rPr lang="en-US" sz="2800" baseline="30000" dirty="0">
                <a:latin typeface="Times New Roman" pitchFamily="18" charset="0"/>
                <a:cs typeface="Times New Roman" pitchFamily="18" charset="0"/>
              </a:rPr>
              <a:t>o</a:t>
            </a:r>
            <a:r>
              <a:rPr lang="en-US" sz="2800" dirty="0">
                <a:latin typeface="Times New Roman" pitchFamily="18" charset="0"/>
                <a:cs typeface="Times New Roman" pitchFamily="18" charset="0"/>
              </a:rPr>
              <a:t>C) rather than low temperature injury is the bigger problem that results cell death as the protoplasts in the plant cells are destroyed</a:t>
            </a:r>
          </a:p>
          <a:p>
            <a:endParaRPr lang="en-US" sz="2500" b="1" dirty="0" smtClean="0">
              <a:latin typeface="Times New Roman" pitchFamily="18" charset="0"/>
              <a:cs typeface="Times New Roman" pitchFamily="18" charset="0"/>
            </a:endParaRPr>
          </a:p>
          <a:p>
            <a:pPr marL="457200" lvl="1" indent="0">
              <a:buNone/>
            </a:pPr>
            <a:endParaRPr lang="en-US" sz="25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3116355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fontScale="90000"/>
          </a:bodyPr>
          <a:lstStyle/>
          <a:p>
            <a:r>
              <a:rPr lang="en-US" sz="4900" b="1" dirty="0">
                <a:latin typeface="Times New Roman" pitchFamily="18" charset="0"/>
                <a:cs typeface="Times New Roman" pitchFamily="18" charset="0"/>
              </a:rPr>
              <a:t>2.1. Introduction</a:t>
            </a:r>
            <a:r>
              <a:rPr lang="en-US" sz="4000" dirty="0">
                <a:latin typeface="Times New Roman" pitchFamily="18" charset="0"/>
                <a:cs typeface="Times New Roman" pitchFamily="18" charset="0"/>
              </a:rPr>
              <a:t/>
            </a:r>
            <a:br>
              <a:rPr lang="en-US" sz="4000"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28600" y="1219200"/>
            <a:ext cx="8686800" cy="5638800"/>
          </a:xfrm>
        </p:spPr>
        <p:txBody>
          <a:bodyPr>
            <a:normAutofit/>
          </a:bodyPr>
          <a:lstStyle/>
          <a:p>
            <a:r>
              <a:rPr lang="en-US" b="1" dirty="0" smtClean="0">
                <a:latin typeface="Times New Roman" pitchFamily="18" charset="0"/>
                <a:cs typeface="Times New Roman" pitchFamily="18" charset="0"/>
              </a:rPr>
              <a:t>Agro-ecological </a:t>
            </a:r>
            <a:r>
              <a:rPr lang="en-US" b="1" dirty="0">
                <a:latin typeface="Times New Roman" pitchFamily="18" charset="0"/>
                <a:cs typeface="Times New Roman" pitchFamily="18" charset="0"/>
              </a:rPr>
              <a:t>conditions </a:t>
            </a:r>
            <a:r>
              <a:rPr lang="en-US" dirty="0">
                <a:latin typeface="Times New Roman" pitchFamily="18" charset="0"/>
                <a:cs typeface="Times New Roman" pitchFamily="18" charset="0"/>
              </a:rPr>
              <a:t>are composed of many </a:t>
            </a:r>
            <a:r>
              <a:rPr lang="en-US" b="1" dirty="0">
                <a:latin typeface="Times New Roman" pitchFamily="18" charset="0"/>
                <a:cs typeface="Times New Roman" pitchFamily="18" charset="0"/>
              </a:rPr>
              <a:t>environmental factors </a:t>
            </a:r>
            <a:r>
              <a:rPr lang="en-US" dirty="0">
                <a:latin typeface="Times New Roman" pitchFamily="18" charset="0"/>
                <a:cs typeface="Times New Roman" pitchFamily="18" charset="0"/>
              </a:rPr>
              <a:t>which affects the </a:t>
            </a:r>
            <a:r>
              <a:rPr lang="en-US" b="1" dirty="0">
                <a:latin typeface="Times New Roman" pitchFamily="18" charset="0"/>
                <a:cs typeface="Times New Roman" pitchFamily="18" charset="0"/>
              </a:rPr>
              <a:t>yield</a:t>
            </a:r>
            <a:r>
              <a:rPr lang="en-US" dirty="0">
                <a:latin typeface="Times New Roman" pitchFamily="18" charset="0"/>
                <a:cs typeface="Times New Roman" pitchFamily="18" charset="0"/>
              </a:rPr>
              <a:t> potential of vegetables by affecting </a:t>
            </a:r>
            <a:endParaRPr lang="en-US" dirty="0" smtClean="0">
              <a:latin typeface="Times New Roman" pitchFamily="18" charset="0"/>
              <a:cs typeface="Times New Roman" pitchFamily="18" charset="0"/>
            </a:endParaRPr>
          </a:p>
          <a:p>
            <a:pPr lvl="1"/>
            <a:r>
              <a:rPr lang="en-US" b="1" dirty="0" smtClean="0">
                <a:latin typeface="Times New Roman" pitchFamily="18" charset="0"/>
                <a:cs typeface="Times New Roman" pitchFamily="18" charset="0"/>
              </a:rPr>
              <a:t>directly or indirectly its </a:t>
            </a:r>
          </a:p>
          <a:p>
            <a:pPr lvl="2">
              <a:buFont typeface="Wingdings" pitchFamily="2" charset="2"/>
              <a:buChar char="v"/>
            </a:pPr>
            <a:r>
              <a:rPr lang="en-US" sz="2800" b="1" dirty="0" smtClean="0">
                <a:latin typeface="Times New Roman" pitchFamily="18" charset="0"/>
                <a:cs typeface="Times New Roman" pitchFamily="18" charset="0"/>
              </a:rPr>
              <a:t>photosynthesis </a:t>
            </a:r>
            <a:r>
              <a:rPr lang="en-US" sz="2800" b="1" dirty="0">
                <a:latin typeface="Times New Roman" pitchFamily="18" charset="0"/>
                <a:cs typeface="Times New Roman" pitchFamily="18" charset="0"/>
              </a:rPr>
              <a:t>&amp;</a:t>
            </a:r>
            <a:r>
              <a:rPr lang="en-US" sz="2800" b="1" dirty="0" smtClean="0">
                <a:latin typeface="Times New Roman" pitchFamily="18" charset="0"/>
                <a:cs typeface="Times New Roman" pitchFamily="18" charset="0"/>
              </a:rPr>
              <a:t> </a:t>
            </a:r>
            <a:r>
              <a:rPr lang="en-US" sz="2800" b="1" dirty="0">
                <a:latin typeface="Times New Roman" pitchFamily="18" charset="0"/>
                <a:cs typeface="Times New Roman" pitchFamily="18" charset="0"/>
              </a:rPr>
              <a:t>respiration </a:t>
            </a:r>
            <a:r>
              <a:rPr lang="en-US" sz="2800" b="1" dirty="0" smtClean="0">
                <a:latin typeface="Times New Roman" pitchFamily="18" charset="0"/>
                <a:cs typeface="Times New Roman" pitchFamily="18" charset="0"/>
              </a:rPr>
              <a:t>rates</a:t>
            </a:r>
            <a:endParaRPr lang="en-US" sz="2800" b="1" dirty="0">
              <a:latin typeface="Times New Roman" pitchFamily="18" charset="0"/>
              <a:cs typeface="Times New Roman" pitchFamily="18" charset="0"/>
            </a:endParaRPr>
          </a:p>
          <a:p>
            <a:pPr lvl="2"/>
            <a:endParaRPr lang="en-US" sz="2800" dirty="0" smtClean="0">
              <a:latin typeface="Times New Roman" pitchFamily="18" charset="0"/>
              <a:cs typeface="Times New Roman" pitchFamily="18" charset="0"/>
            </a:endParaRPr>
          </a:p>
          <a:p>
            <a:pPr marL="914400" lvl="2" indent="0">
              <a:buNone/>
            </a:pPr>
            <a:endParaRPr lang="en-US" sz="2800" dirty="0" smtClean="0">
              <a:latin typeface="Times New Roman" pitchFamily="18" charset="0"/>
              <a:cs typeface="Times New Roman" pitchFamily="18" charset="0"/>
            </a:endParaRPr>
          </a:p>
          <a:p>
            <a:pPr lvl="2"/>
            <a:r>
              <a:rPr lang="en-US" sz="2800" dirty="0" smtClean="0">
                <a:latin typeface="Times New Roman" pitchFamily="18" charset="0"/>
                <a:cs typeface="Times New Roman" pitchFamily="18" charset="0"/>
              </a:rPr>
              <a:t>When </a:t>
            </a:r>
            <a:r>
              <a:rPr lang="en-US" sz="2800" dirty="0">
                <a:latin typeface="Times New Roman" pitchFamily="18" charset="0"/>
                <a:cs typeface="Times New Roman" pitchFamily="18" charset="0"/>
              </a:rPr>
              <a:t>provided an optimum growing </a:t>
            </a:r>
            <a:r>
              <a:rPr lang="en-US" sz="2800" dirty="0" smtClean="0">
                <a:latin typeface="Times New Roman" pitchFamily="18" charset="0"/>
                <a:cs typeface="Times New Roman" pitchFamily="18" charset="0"/>
              </a:rPr>
              <a:t>environment,</a:t>
            </a:r>
          </a:p>
          <a:p>
            <a:pPr lvl="3"/>
            <a:r>
              <a:rPr lang="en-US" sz="2800" dirty="0" smtClean="0">
                <a:latin typeface="Times New Roman" pitchFamily="18" charset="0"/>
                <a:cs typeface="Times New Roman" pitchFamily="18" charset="0"/>
              </a:rPr>
              <a:t>a </a:t>
            </a:r>
            <a:r>
              <a:rPr lang="en-US" sz="2800" dirty="0">
                <a:latin typeface="Times New Roman" pitchFamily="18" charset="0"/>
                <a:cs typeface="Times New Roman" pitchFamily="18" charset="0"/>
              </a:rPr>
              <a:t>plant will produce the highest yield of highest quality. </a:t>
            </a:r>
          </a:p>
          <a:p>
            <a:pPr marL="0" indent="0">
              <a:buNone/>
            </a:pPr>
            <a:endParaRPr lang="en-US" sz="25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xmlns="" val="15351736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a:bodyPr>
          <a:lstStyle/>
          <a:p>
            <a:pPr>
              <a:buNone/>
            </a:pPr>
            <a:r>
              <a:rPr lang="en-US" sz="2800" b="1" dirty="0">
                <a:latin typeface="Times New Roman" pitchFamily="18" charset="0"/>
                <a:cs typeface="Times New Roman" pitchFamily="18" charset="0"/>
              </a:rPr>
              <a:t>Heat stress</a:t>
            </a:r>
            <a:endParaRPr lang="en-US" sz="2800" dirty="0">
              <a:latin typeface="Times New Roman" pitchFamily="18" charset="0"/>
              <a:cs typeface="Times New Roman" pitchFamily="18" charset="0"/>
            </a:endParaRPr>
          </a:p>
          <a:p>
            <a:pPr lvl="1"/>
            <a:r>
              <a:rPr lang="en-US" sz="2500" dirty="0">
                <a:latin typeface="Times New Roman" pitchFamily="18" charset="0"/>
                <a:cs typeface="Times New Roman" pitchFamily="18" charset="0"/>
              </a:rPr>
              <a:t>Very high temperature  (at  around 40</a:t>
            </a:r>
            <a:r>
              <a:rPr lang="en-US" sz="2500" baseline="30000" dirty="0">
                <a:latin typeface="Times New Roman" pitchFamily="18" charset="0"/>
                <a:cs typeface="Times New Roman" pitchFamily="18" charset="0"/>
              </a:rPr>
              <a:t> 0</a:t>
            </a:r>
            <a:r>
              <a:rPr lang="en-US" sz="2500" dirty="0">
                <a:latin typeface="Times New Roman" pitchFamily="18" charset="0"/>
                <a:cs typeface="Times New Roman" pitchFamily="18" charset="0"/>
              </a:rPr>
              <a:t>C)  cause potentially injurious, so it is called heat stress. </a:t>
            </a:r>
          </a:p>
          <a:p>
            <a:pPr lvl="1"/>
            <a:r>
              <a:rPr lang="en-US" sz="2500" dirty="0">
                <a:latin typeface="Times New Roman" pitchFamily="18" charset="0"/>
                <a:cs typeface="Times New Roman" pitchFamily="18" charset="0"/>
              </a:rPr>
              <a:t>Mostly vegetables cease to carry out photosynthesis efficiently above </a:t>
            </a:r>
            <a:r>
              <a:rPr lang="en-US" sz="3600" dirty="0">
                <a:latin typeface="Times New Roman" pitchFamily="18" charset="0"/>
                <a:cs typeface="Times New Roman" pitchFamily="18" charset="0"/>
              </a:rPr>
              <a:t>30. </a:t>
            </a:r>
          </a:p>
          <a:p>
            <a:pPr lvl="1"/>
            <a:r>
              <a:rPr lang="en-US" sz="2500" dirty="0" smtClean="0">
                <a:latin typeface="Times New Roman" pitchFamily="18" charset="0"/>
                <a:cs typeface="Times New Roman" pitchFamily="18" charset="0"/>
              </a:rPr>
              <a:t>Injury </a:t>
            </a:r>
            <a:r>
              <a:rPr lang="en-US" sz="2500" dirty="0">
                <a:latin typeface="Times New Roman" pitchFamily="18" charset="0"/>
                <a:cs typeface="Times New Roman" pitchFamily="18" charset="0"/>
              </a:rPr>
              <a:t>caused by a temperature higher that what a crop can tolerate occurs gradually and is expressed as reduction in growth rate. Its effects are seldom lethal.</a:t>
            </a:r>
          </a:p>
          <a:p>
            <a:pPr lvl="1"/>
            <a:endParaRPr lang="en-US" sz="2500" b="1" dirty="0" smtClean="0">
              <a:latin typeface="Times New Roman" pitchFamily="18" charset="0"/>
              <a:cs typeface="Times New Roman" pitchFamily="18" charset="0"/>
            </a:endParaRPr>
          </a:p>
          <a:p>
            <a:pPr lvl="1"/>
            <a:r>
              <a:rPr lang="en-US" b="1" dirty="0" smtClean="0">
                <a:latin typeface="Times New Roman" pitchFamily="18" charset="0"/>
                <a:cs typeface="Times New Roman" pitchFamily="18" charset="0"/>
              </a:rPr>
              <a:t>Heat </a:t>
            </a:r>
            <a:r>
              <a:rPr lang="en-US" b="1" dirty="0">
                <a:latin typeface="Times New Roman" pitchFamily="18" charset="0"/>
                <a:cs typeface="Times New Roman" pitchFamily="18" charset="0"/>
              </a:rPr>
              <a:t>injury can be </a:t>
            </a:r>
            <a:r>
              <a:rPr lang="en-US" b="1" dirty="0" smtClean="0">
                <a:latin typeface="Times New Roman" pitchFamily="18" charset="0"/>
                <a:cs typeface="Times New Roman" pitchFamily="18" charset="0"/>
              </a:rPr>
              <a:t>occur due </a:t>
            </a:r>
            <a:r>
              <a:rPr lang="en-US" b="1" dirty="0">
                <a:latin typeface="Times New Roman" pitchFamily="18" charset="0"/>
                <a:cs typeface="Times New Roman" pitchFamily="18" charset="0"/>
              </a:rPr>
              <a:t>to </a:t>
            </a:r>
          </a:p>
          <a:p>
            <a:pPr lvl="2">
              <a:buFont typeface="Wingdings" pitchFamily="2" charset="2"/>
              <a:buChar char="ü"/>
            </a:pPr>
            <a:r>
              <a:rPr lang="en-US" sz="2500" dirty="0">
                <a:latin typeface="Times New Roman" pitchFamily="18" charset="0"/>
                <a:cs typeface="Times New Roman" pitchFamily="18" charset="0"/>
              </a:rPr>
              <a:t>At a T</a:t>
            </a:r>
            <a:r>
              <a:rPr lang="en-US" sz="2500" baseline="30000" dirty="0">
                <a:latin typeface="Times New Roman" pitchFamily="18" charset="0"/>
                <a:cs typeface="Times New Roman" pitchFamily="18" charset="0"/>
              </a:rPr>
              <a:t>0</a:t>
            </a:r>
            <a:r>
              <a:rPr lang="en-US" sz="2500" dirty="0">
                <a:latin typeface="Times New Roman" pitchFamily="18" charset="0"/>
                <a:cs typeface="Times New Roman" pitchFamily="18" charset="0"/>
              </a:rPr>
              <a:t>C </a:t>
            </a:r>
            <a:r>
              <a:rPr lang="en-US" sz="2500" dirty="0" smtClean="0">
                <a:latin typeface="Times New Roman" pitchFamily="18" charset="0"/>
                <a:cs typeface="Times New Roman" pitchFamily="18" charset="0"/>
              </a:rPr>
              <a:t> above </a:t>
            </a:r>
            <a:r>
              <a:rPr lang="en-US" sz="2500" dirty="0">
                <a:latin typeface="Times New Roman" pitchFamily="18" charset="0"/>
                <a:cs typeface="Times New Roman" pitchFamily="18" charset="0"/>
              </a:rPr>
              <a:t>30 </a:t>
            </a:r>
            <a:r>
              <a:rPr lang="en-US" sz="2500" baseline="30000" dirty="0">
                <a:latin typeface="Times New Roman" pitchFamily="18" charset="0"/>
                <a:cs typeface="Times New Roman" pitchFamily="18" charset="0"/>
              </a:rPr>
              <a:t>0</a:t>
            </a:r>
            <a:r>
              <a:rPr lang="en-US" sz="2500" dirty="0">
                <a:latin typeface="Times New Roman" pitchFamily="18" charset="0"/>
                <a:cs typeface="Times New Roman" pitchFamily="18" charset="0"/>
              </a:rPr>
              <a:t>C, the stomata remain closed, </a:t>
            </a:r>
            <a:r>
              <a:rPr lang="en-US" sz="2500" dirty="0" smtClean="0">
                <a:latin typeface="Times New Roman" pitchFamily="18" charset="0"/>
                <a:cs typeface="Times New Roman" pitchFamily="18" charset="0"/>
              </a:rPr>
              <a:t>this preventing CO</a:t>
            </a:r>
            <a:r>
              <a:rPr lang="en-US" sz="2500" baseline="-25000" dirty="0" smtClean="0">
                <a:latin typeface="Times New Roman" pitchFamily="18" charset="0"/>
                <a:cs typeface="Times New Roman" pitchFamily="18" charset="0"/>
              </a:rPr>
              <a:t>2 </a:t>
            </a:r>
            <a:r>
              <a:rPr lang="en-US" sz="2500" dirty="0" smtClean="0">
                <a:latin typeface="Times New Roman" pitchFamily="18" charset="0"/>
                <a:cs typeface="Times New Roman" pitchFamily="18" charset="0"/>
              </a:rPr>
              <a:t>from </a:t>
            </a:r>
            <a:r>
              <a:rPr lang="en-US" sz="2500" dirty="0">
                <a:latin typeface="Times New Roman" pitchFamily="18" charset="0"/>
                <a:cs typeface="Times New Roman" pitchFamily="18" charset="0"/>
              </a:rPr>
              <a:t>entering, </a:t>
            </a:r>
            <a:r>
              <a:rPr lang="en-US" sz="2500" dirty="0" smtClean="0">
                <a:latin typeface="Times New Roman" pitchFamily="18" charset="0"/>
                <a:cs typeface="Times New Roman" pitchFamily="18" charset="0"/>
              </a:rPr>
              <a:t>results net </a:t>
            </a:r>
            <a:r>
              <a:rPr lang="en-US" sz="2500" dirty="0">
                <a:latin typeface="Times New Roman" pitchFamily="18" charset="0"/>
                <a:cs typeface="Times New Roman" pitchFamily="18" charset="0"/>
              </a:rPr>
              <a:t>photosynthesis is zero or </a:t>
            </a:r>
            <a:r>
              <a:rPr lang="en-US" sz="2500" dirty="0" smtClean="0">
                <a:latin typeface="Times New Roman" pitchFamily="18" charset="0"/>
                <a:cs typeface="Times New Roman" pitchFamily="18" charset="0"/>
              </a:rPr>
              <a:t>less. </a:t>
            </a:r>
          </a:p>
          <a:p>
            <a:pPr lvl="3">
              <a:buFont typeface="Wingdings" pitchFamily="2" charset="2"/>
              <a:buChar char="§"/>
            </a:pPr>
            <a:r>
              <a:rPr lang="en-US" sz="3600" b="1" i="1" dirty="0" smtClean="0">
                <a:latin typeface="Times New Roman" pitchFamily="18" charset="0"/>
                <a:cs typeface="Times New Roman" pitchFamily="18" charset="0"/>
              </a:rPr>
              <a:t>This cause starvation in plants. </a:t>
            </a:r>
            <a:endParaRPr lang="en-US" sz="3600" b="1" i="1" dirty="0">
              <a:latin typeface="Times New Roman" pitchFamily="18" charset="0"/>
              <a:cs typeface="Times New Roman" pitchFamily="18" charset="0"/>
            </a:endParaRPr>
          </a:p>
          <a:p>
            <a:pPr lvl="2">
              <a:buFont typeface="Wingdings" pitchFamily="2" charset="2"/>
              <a:buChar char="ü"/>
            </a:pPr>
            <a:endParaRPr lang="en-US" sz="2500" dirty="0" smtClean="0">
              <a:latin typeface="Times New Roman" pitchFamily="18" charset="0"/>
              <a:cs typeface="Times New Roman" pitchFamily="18" charset="0"/>
            </a:endParaRPr>
          </a:p>
          <a:p>
            <a:pPr marL="342900" lvl="1" indent="-342900">
              <a:buFont typeface="Arial" pitchFamily="34" charset="0"/>
              <a:buChar char="•"/>
            </a:pPr>
            <a:endParaRPr lang="en-US" sz="26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2017532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629400"/>
          </a:xfrm>
        </p:spPr>
        <p:txBody>
          <a:bodyPr>
            <a:normAutofit/>
          </a:bodyPr>
          <a:lstStyle/>
          <a:p>
            <a:pPr marL="742950" lvl="2" indent="-342900">
              <a:buFont typeface="Wingdings" pitchFamily="2" charset="2"/>
              <a:buChar char="ü"/>
            </a:pPr>
            <a:r>
              <a:rPr lang="en-US" sz="2600" dirty="0">
                <a:latin typeface="Times New Roman" pitchFamily="18" charset="0"/>
                <a:cs typeface="Times New Roman" pitchFamily="18" charset="0"/>
              </a:rPr>
              <a:t>Toxicity may be possibly occur since respiration process becomes abnormal. This abnormal process eventually is called anaerobic-compounds which can damage plant cells.</a:t>
            </a:r>
          </a:p>
          <a:p>
            <a:pPr marL="742950" lvl="2" indent="-342900">
              <a:buFont typeface="Wingdings" pitchFamily="2" charset="2"/>
              <a:buChar char="ü"/>
            </a:pPr>
            <a:endParaRPr lang="en-US" sz="2600" b="1" dirty="0" smtClean="0">
              <a:latin typeface="Times New Roman" pitchFamily="18" charset="0"/>
              <a:cs typeface="Times New Roman" pitchFamily="18" charset="0"/>
            </a:endParaRPr>
          </a:p>
          <a:p>
            <a:pPr marL="742950" lvl="2" indent="-342900">
              <a:buFont typeface="Wingdings" pitchFamily="2" charset="2"/>
              <a:buChar char="ü"/>
            </a:pPr>
            <a:r>
              <a:rPr lang="en-US" sz="2600" b="1" dirty="0" smtClean="0">
                <a:latin typeface="Times New Roman" pitchFamily="18" charset="0"/>
                <a:cs typeface="Times New Roman" pitchFamily="18" charset="0"/>
              </a:rPr>
              <a:t>Destruction </a:t>
            </a:r>
            <a:r>
              <a:rPr lang="en-US" sz="2600" b="1" dirty="0">
                <a:latin typeface="Times New Roman" pitchFamily="18" charset="0"/>
                <a:cs typeface="Times New Roman" pitchFamily="18" charset="0"/>
              </a:rPr>
              <a:t>of proteins </a:t>
            </a:r>
            <a:r>
              <a:rPr lang="en-US" sz="2600" dirty="0">
                <a:latin typeface="Times New Roman" pitchFamily="18" charset="0"/>
                <a:cs typeface="Times New Roman" pitchFamily="18" charset="0"/>
              </a:rPr>
              <a:t>causes marked </a:t>
            </a:r>
            <a:r>
              <a:rPr lang="en-US" sz="2600" b="1" dirty="0">
                <a:latin typeface="Times New Roman" pitchFamily="18" charset="0"/>
                <a:cs typeface="Times New Roman" pitchFamily="18" charset="0"/>
              </a:rPr>
              <a:t>chlorophyll deficiency </a:t>
            </a:r>
            <a:r>
              <a:rPr lang="en-US" sz="2600" dirty="0">
                <a:latin typeface="Times New Roman" pitchFamily="18" charset="0"/>
                <a:cs typeface="Times New Roman" pitchFamily="18" charset="0"/>
              </a:rPr>
              <a:t>since enzymes, which are proteins, are necessary for chlorophyll synthesis.</a:t>
            </a:r>
          </a:p>
          <a:p>
            <a:pPr marL="742950" lvl="2" indent="-342900">
              <a:buFont typeface="Wingdings" pitchFamily="2" charset="2"/>
              <a:buChar char="ü"/>
            </a:pPr>
            <a:endParaRPr lang="en-US" sz="2600" dirty="0" smtClean="0">
              <a:latin typeface="Times New Roman" pitchFamily="18" charset="0"/>
              <a:cs typeface="Times New Roman" pitchFamily="18" charset="0"/>
            </a:endParaRPr>
          </a:p>
          <a:p>
            <a:pPr marL="742950" lvl="2" indent="-342900">
              <a:buFont typeface="Wingdings" pitchFamily="2" charset="2"/>
              <a:buChar char="ü"/>
            </a:pPr>
            <a:r>
              <a:rPr lang="en-US" sz="2600" b="1" dirty="0" smtClean="0">
                <a:latin typeface="Times New Roman" pitchFamily="18" charset="0"/>
                <a:cs typeface="Times New Roman" pitchFamily="18" charset="0"/>
              </a:rPr>
              <a:t>Cell </a:t>
            </a:r>
            <a:r>
              <a:rPr lang="en-US" sz="2600" b="1" dirty="0">
                <a:latin typeface="Times New Roman" pitchFamily="18" charset="0"/>
                <a:cs typeface="Times New Roman" pitchFamily="18" charset="0"/>
              </a:rPr>
              <a:t>membrane of heat stressed plants become more porous </a:t>
            </a:r>
            <a:r>
              <a:rPr lang="en-US" sz="2600" dirty="0">
                <a:latin typeface="Times New Roman" pitchFamily="18" charset="0"/>
                <a:cs typeface="Times New Roman" pitchFamily="18" charset="0"/>
              </a:rPr>
              <a:t>permeable and thus release their cellular contents; </a:t>
            </a:r>
            <a:endParaRPr lang="en-US" sz="2600" dirty="0" smtClean="0">
              <a:latin typeface="Times New Roman" pitchFamily="18" charset="0"/>
              <a:cs typeface="Times New Roman" pitchFamily="18" charset="0"/>
            </a:endParaRPr>
          </a:p>
          <a:p>
            <a:pPr marL="1200150" lvl="3" indent="-342900">
              <a:buFont typeface="Wingdings" pitchFamily="2" charset="2"/>
              <a:buChar char="ü"/>
            </a:pPr>
            <a:r>
              <a:rPr lang="en-US" sz="2600" dirty="0" smtClean="0">
                <a:latin typeface="Times New Roman" pitchFamily="18" charset="0"/>
                <a:cs typeface="Times New Roman" pitchFamily="18" charset="0"/>
              </a:rPr>
              <a:t>so </a:t>
            </a:r>
            <a:r>
              <a:rPr lang="en-US" sz="2600" dirty="0">
                <a:latin typeface="Times New Roman" pitchFamily="18" charset="0"/>
                <a:cs typeface="Times New Roman" pitchFamily="18" charset="0"/>
              </a:rPr>
              <a:t>they become more susceptible to diseases, as the released substances sere as food for microorganisms.</a:t>
            </a:r>
          </a:p>
          <a:p>
            <a:pPr marL="342900" lvl="1" indent="-342900">
              <a:buFont typeface="Arial" pitchFamily="34" charset="0"/>
              <a:buChar char="•"/>
            </a:pPr>
            <a:endParaRPr lang="en-US" sz="25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0168436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629400"/>
          </a:xfrm>
        </p:spPr>
        <p:txBody>
          <a:bodyPr>
            <a:normAutofit/>
          </a:bodyPr>
          <a:lstStyle/>
          <a:p>
            <a:pPr marL="342900" lvl="1" indent="-342900">
              <a:buFont typeface="Arial" pitchFamily="34" charset="0"/>
              <a:buChar char="•"/>
            </a:pPr>
            <a:r>
              <a:rPr lang="en-US" sz="3000" b="1" dirty="0">
                <a:latin typeface="Times New Roman" pitchFamily="18" charset="0"/>
                <a:cs typeface="Times New Roman" pitchFamily="18" charset="0"/>
              </a:rPr>
              <a:t>Reduction of T</a:t>
            </a:r>
            <a:r>
              <a:rPr lang="en-US" sz="3000" b="1" baseline="30000" dirty="0">
                <a:latin typeface="Times New Roman" pitchFamily="18" charset="0"/>
                <a:cs typeface="Times New Roman" pitchFamily="18" charset="0"/>
              </a:rPr>
              <a:t>0</a:t>
            </a:r>
            <a:r>
              <a:rPr lang="en-US" sz="3000" b="1" dirty="0">
                <a:latin typeface="Times New Roman" pitchFamily="18" charset="0"/>
                <a:cs typeface="Times New Roman" pitchFamily="18" charset="0"/>
              </a:rPr>
              <a:t>C on leaf surface usually by:</a:t>
            </a:r>
          </a:p>
          <a:p>
            <a:pPr marL="742950" lvl="2" indent="-342900"/>
            <a:r>
              <a:rPr lang="en-US" sz="3000" dirty="0">
                <a:latin typeface="Times New Roman" pitchFamily="18" charset="0"/>
                <a:cs typeface="Times New Roman" pitchFamily="18" charset="0"/>
              </a:rPr>
              <a:t>Cooling by transpiration and </a:t>
            </a:r>
          </a:p>
          <a:p>
            <a:pPr marL="742950" lvl="2" indent="-342900"/>
            <a:endParaRPr lang="en-US" sz="3000" dirty="0" smtClean="0">
              <a:latin typeface="Times New Roman" pitchFamily="18" charset="0"/>
              <a:cs typeface="Times New Roman" pitchFamily="18" charset="0"/>
            </a:endParaRPr>
          </a:p>
          <a:p>
            <a:pPr marL="742950" lvl="2" indent="-342900"/>
            <a:r>
              <a:rPr lang="en-US" sz="3000" dirty="0" smtClean="0">
                <a:latin typeface="Times New Roman" pitchFamily="18" charset="0"/>
                <a:cs typeface="Times New Roman" pitchFamily="18" charset="0"/>
              </a:rPr>
              <a:t>heat </a:t>
            </a:r>
            <a:r>
              <a:rPr lang="en-US" sz="3000" dirty="0">
                <a:latin typeface="Times New Roman" pitchFamily="18" charset="0"/>
                <a:cs typeface="Times New Roman" pitchFamily="18" charset="0"/>
              </a:rPr>
              <a:t>flow (conduction) to the atmosphere. </a:t>
            </a:r>
          </a:p>
          <a:p>
            <a:pPr marL="1200150" lvl="3" indent="-342900"/>
            <a:r>
              <a:rPr lang="en-US" sz="3000" dirty="0">
                <a:latin typeface="Times New Roman" pitchFamily="18" charset="0"/>
                <a:cs typeface="Times New Roman" pitchFamily="18" charset="0"/>
              </a:rPr>
              <a:t>When heat not effectively removed, </a:t>
            </a:r>
            <a:endParaRPr lang="en-US" sz="3000" dirty="0" smtClean="0">
              <a:latin typeface="Times New Roman" pitchFamily="18" charset="0"/>
              <a:cs typeface="Times New Roman" pitchFamily="18" charset="0"/>
            </a:endParaRPr>
          </a:p>
          <a:p>
            <a:pPr marL="1657350" lvl="4" indent="-342900"/>
            <a:r>
              <a:rPr lang="en-US" sz="3000" dirty="0" smtClean="0">
                <a:latin typeface="Times New Roman" pitchFamily="18" charset="0"/>
                <a:cs typeface="Times New Roman" pitchFamily="18" charset="0"/>
              </a:rPr>
              <a:t>the </a:t>
            </a:r>
            <a:r>
              <a:rPr lang="en-US" sz="3000" dirty="0">
                <a:latin typeface="Times New Roman" pitchFamily="18" charset="0"/>
                <a:cs typeface="Times New Roman" pitchFamily="18" charset="0"/>
              </a:rPr>
              <a:t>temperature of leaves in sunlight may be higher by 10-15 </a:t>
            </a:r>
            <a:r>
              <a:rPr lang="en-US" sz="3000" baseline="30000" dirty="0">
                <a:latin typeface="Times New Roman" pitchFamily="18" charset="0"/>
                <a:cs typeface="Times New Roman" pitchFamily="18" charset="0"/>
              </a:rPr>
              <a:t>0</a:t>
            </a:r>
            <a:r>
              <a:rPr lang="en-US" sz="3000" dirty="0">
                <a:latin typeface="Times New Roman" pitchFamily="18" charset="0"/>
                <a:cs typeface="Times New Roman" pitchFamily="18" charset="0"/>
              </a:rPr>
              <a:t>C</a:t>
            </a:r>
            <a:r>
              <a:rPr lang="en-US" sz="3000" baseline="-25000" dirty="0">
                <a:latin typeface="Times New Roman" pitchFamily="18" charset="0"/>
                <a:cs typeface="Times New Roman" pitchFamily="18" charset="0"/>
              </a:rPr>
              <a:t> </a:t>
            </a:r>
            <a:r>
              <a:rPr lang="en-US" sz="3000" dirty="0">
                <a:latin typeface="Times New Roman" pitchFamily="18" charset="0"/>
                <a:cs typeface="Times New Roman" pitchFamily="18" charset="0"/>
              </a:rPr>
              <a:t>than the ambient T</a:t>
            </a:r>
            <a:r>
              <a:rPr lang="en-US" sz="3000" baseline="30000" dirty="0">
                <a:latin typeface="Times New Roman" pitchFamily="18" charset="0"/>
                <a:cs typeface="Times New Roman" pitchFamily="18" charset="0"/>
              </a:rPr>
              <a:t>0</a:t>
            </a:r>
            <a:r>
              <a:rPr lang="en-US" sz="3000" dirty="0">
                <a:latin typeface="Times New Roman" pitchFamily="18" charset="0"/>
                <a:cs typeface="Times New Roman" pitchFamily="18" charset="0"/>
              </a:rPr>
              <a:t>C.</a:t>
            </a:r>
            <a:endParaRPr lang="en-US" sz="3000" dirty="0"/>
          </a:p>
          <a:p>
            <a:pPr marL="342900" lvl="1" indent="-342900">
              <a:buFont typeface="Arial" pitchFamily="34" charset="0"/>
              <a:buChar char="•"/>
            </a:pPr>
            <a:endParaRPr lang="en-US" sz="25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8824314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553200"/>
          </a:xfrm>
        </p:spPr>
        <p:txBody>
          <a:bodyPr>
            <a:normAutofit/>
          </a:bodyPr>
          <a:lstStyle/>
          <a:p>
            <a:r>
              <a:rPr lang="en-US" sz="3600" b="1" dirty="0">
                <a:latin typeface="Times New Roman" pitchFamily="18" charset="0"/>
                <a:cs typeface="Times New Roman" pitchFamily="18" charset="0"/>
              </a:rPr>
              <a:t>Some vegetables require </a:t>
            </a:r>
            <a:r>
              <a:rPr lang="en-US" sz="4400" b="1" i="1" dirty="0" err="1">
                <a:latin typeface="Times New Roman" pitchFamily="18" charset="0"/>
                <a:cs typeface="Times New Roman" pitchFamily="18" charset="0"/>
              </a:rPr>
              <a:t>Vernalization</a:t>
            </a:r>
            <a:r>
              <a:rPr lang="en-US" sz="4400" b="1" i="1" dirty="0">
                <a:latin typeface="Times New Roman" pitchFamily="18" charset="0"/>
                <a:cs typeface="Times New Roman" pitchFamily="18" charset="0"/>
              </a:rPr>
              <a:t> temperature </a:t>
            </a:r>
            <a:r>
              <a:rPr lang="en-US" sz="3600" b="1" dirty="0">
                <a:latin typeface="Times New Roman" pitchFamily="18" charset="0"/>
                <a:cs typeface="Times New Roman" pitchFamily="18" charset="0"/>
              </a:rPr>
              <a:t>for seed production</a:t>
            </a:r>
            <a:endParaRPr lang="en-US" sz="3600" dirty="0">
              <a:latin typeface="Times New Roman" pitchFamily="18" charset="0"/>
              <a:cs typeface="Times New Roman" pitchFamily="18" charset="0"/>
            </a:endParaRPr>
          </a:p>
          <a:p>
            <a:pPr lvl="1"/>
            <a:r>
              <a:rPr lang="en-US" sz="2700" dirty="0" err="1">
                <a:latin typeface="Times New Roman" pitchFamily="18" charset="0"/>
                <a:cs typeface="Times New Roman" pitchFamily="18" charset="0"/>
              </a:rPr>
              <a:t>Vernalization</a:t>
            </a:r>
            <a:r>
              <a:rPr lang="en-US" sz="2700" dirty="0">
                <a:latin typeface="Times New Roman" pitchFamily="18" charset="0"/>
                <a:cs typeface="Times New Roman" pitchFamily="18" charset="0"/>
              </a:rPr>
              <a:t> </a:t>
            </a:r>
            <a:r>
              <a:rPr lang="en-US" sz="2700" dirty="0" smtClean="0">
                <a:latin typeface="Times New Roman" pitchFamily="18" charset="0"/>
                <a:cs typeface="Times New Roman" pitchFamily="18" charset="0"/>
              </a:rPr>
              <a:t>is aT</a:t>
            </a:r>
            <a:r>
              <a:rPr lang="en-US" sz="2700" baseline="30000" dirty="0" smtClean="0">
                <a:latin typeface="Times New Roman" pitchFamily="18" charset="0"/>
                <a:cs typeface="Times New Roman" pitchFamily="18" charset="0"/>
              </a:rPr>
              <a:t>0</a:t>
            </a:r>
            <a:r>
              <a:rPr lang="en-US" sz="2700" dirty="0" smtClean="0">
                <a:latin typeface="Times New Roman" pitchFamily="18" charset="0"/>
                <a:cs typeface="Times New Roman" pitchFamily="18" charset="0"/>
              </a:rPr>
              <a:t>C used to induced/accelerated </a:t>
            </a:r>
            <a:r>
              <a:rPr lang="en-US" sz="2700" dirty="0">
                <a:latin typeface="Times New Roman" pitchFamily="18" charset="0"/>
                <a:cs typeface="Times New Roman" pitchFamily="18" charset="0"/>
              </a:rPr>
              <a:t>flowering (bolting) that occurs in certain plants to low temperatures. </a:t>
            </a:r>
            <a:endParaRPr lang="en-US" sz="2700" dirty="0" smtClean="0">
              <a:latin typeface="Times New Roman" pitchFamily="18" charset="0"/>
              <a:cs typeface="Times New Roman" pitchFamily="18" charset="0"/>
            </a:endParaRPr>
          </a:p>
          <a:p>
            <a:pPr marL="457200" lvl="1" indent="0">
              <a:buNone/>
            </a:pPr>
            <a:endParaRPr lang="en-US" sz="2700" dirty="0" smtClean="0">
              <a:latin typeface="Times New Roman" pitchFamily="18" charset="0"/>
              <a:cs typeface="Times New Roman" pitchFamily="18" charset="0"/>
            </a:endParaRPr>
          </a:p>
          <a:p>
            <a:pPr lvl="1"/>
            <a:r>
              <a:rPr lang="en-US" sz="2700" dirty="0" smtClean="0">
                <a:latin typeface="Times New Roman" pitchFamily="18" charset="0"/>
                <a:cs typeface="Times New Roman" pitchFamily="18" charset="0"/>
              </a:rPr>
              <a:t>The </a:t>
            </a:r>
            <a:r>
              <a:rPr lang="en-US" sz="2700" dirty="0">
                <a:latin typeface="Times New Roman" pitchFamily="18" charset="0"/>
                <a:cs typeface="Times New Roman" pitchFamily="18" charset="0"/>
              </a:rPr>
              <a:t>required length of </a:t>
            </a:r>
            <a:r>
              <a:rPr lang="en-US" sz="2700" dirty="0" smtClean="0">
                <a:latin typeface="Times New Roman" pitchFamily="18" charset="0"/>
                <a:cs typeface="Times New Roman" pitchFamily="18" charset="0"/>
              </a:rPr>
              <a:t>low T</a:t>
            </a:r>
            <a:r>
              <a:rPr lang="en-US" sz="2700" baseline="30000" dirty="0" smtClean="0">
                <a:latin typeface="Times New Roman" pitchFamily="18" charset="0"/>
                <a:cs typeface="Times New Roman" pitchFamily="18" charset="0"/>
              </a:rPr>
              <a:t>0</a:t>
            </a:r>
            <a:r>
              <a:rPr lang="en-US" sz="2700" dirty="0" smtClean="0">
                <a:latin typeface="Times New Roman" pitchFamily="18" charset="0"/>
                <a:cs typeface="Times New Roman" pitchFamily="18" charset="0"/>
              </a:rPr>
              <a:t>C </a:t>
            </a:r>
            <a:r>
              <a:rPr lang="en-US" sz="2700" dirty="0">
                <a:latin typeface="Times New Roman" pitchFamily="18" charset="0"/>
                <a:cs typeface="Times New Roman" pitchFamily="18" charset="0"/>
              </a:rPr>
              <a:t>exposure varies with species</a:t>
            </a:r>
            <a:r>
              <a:rPr lang="en-US" sz="2700" dirty="0" smtClean="0">
                <a:latin typeface="Times New Roman" pitchFamily="18" charset="0"/>
                <a:cs typeface="Times New Roman" pitchFamily="18" charset="0"/>
              </a:rPr>
              <a:t>.</a:t>
            </a:r>
            <a:endParaRPr lang="en-US" sz="2700" dirty="0">
              <a:latin typeface="Times New Roman" pitchFamily="18" charset="0"/>
              <a:cs typeface="Times New Roman" pitchFamily="18" charset="0"/>
            </a:endParaRPr>
          </a:p>
          <a:p>
            <a:pPr lvl="1"/>
            <a:endParaRPr lang="en-US" sz="2700" dirty="0" smtClean="0">
              <a:latin typeface="Times New Roman" pitchFamily="18" charset="0"/>
              <a:cs typeface="Times New Roman" pitchFamily="18" charset="0"/>
            </a:endParaRPr>
          </a:p>
          <a:p>
            <a:pPr lvl="1"/>
            <a:r>
              <a:rPr lang="en-US" sz="2700" b="1" dirty="0" smtClean="0">
                <a:latin typeface="Times New Roman" pitchFamily="18" charset="0"/>
                <a:cs typeface="Times New Roman" pitchFamily="18" charset="0"/>
              </a:rPr>
              <a:t>Biennials &amp; some of cool-season vegetables </a:t>
            </a:r>
            <a:r>
              <a:rPr lang="en-US" sz="2700" dirty="0" smtClean="0">
                <a:latin typeface="Times New Roman" pitchFamily="18" charset="0"/>
                <a:cs typeface="Times New Roman" pitchFamily="18" charset="0"/>
              </a:rPr>
              <a:t>(e.g. </a:t>
            </a:r>
            <a:r>
              <a:rPr lang="en-US" sz="2700" i="1" dirty="0" smtClean="0">
                <a:latin typeface="Times New Roman" pitchFamily="18" charset="0"/>
                <a:cs typeface="Times New Roman" pitchFamily="18" charset="0"/>
              </a:rPr>
              <a:t>Alliums</a:t>
            </a:r>
            <a:r>
              <a:rPr lang="en-US" sz="2700" dirty="0" smtClean="0">
                <a:latin typeface="Times New Roman" pitchFamily="18" charset="0"/>
                <a:cs typeface="Times New Roman" pitchFamily="18" charset="0"/>
              </a:rPr>
              <a:t>, carrot, celery &amp; spinach) </a:t>
            </a:r>
            <a:r>
              <a:rPr lang="en-US" sz="2700" b="1" dirty="0" smtClean="0">
                <a:latin typeface="Times New Roman" pitchFamily="18" charset="0"/>
                <a:cs typeface="Times New Roman" pitchFamily="18" charset="0"/>
              </a:rPr>
              <a:t>initiate flower </a:t>
            </a:r>
            <a:r>
              <a:rPr lang="en-US" sz="2700" dirty="0" smtClean="0">
                <a:latin typeface="Times New Roman" pitchFamily="18" charset="0"/>
                <a:cs typeface="Times New Roman" pitchFamily="18" charset="0"/>
              </a:rPr>
              <a:t>formation after extended (several weeks or months) </a:t>
            </a:r>
            <a:r>
              <a:rPr lang="en-US" sz="2700" b="1" dirty="0" smtClean="0">
                <a:latin typeface="Times New Roman" pitchFamily="18" charset="0"/>
                <a:cs typeface="Times New Roman" pitchFamily="18" charset="0"/>
              </a:rPr>
              <a:t>exposure to low </a:t>
            </a:r>
            <a:r>
              <a:rPr lang="en-US" sz="2700" b="1" dirty="0">
                <a:latin typeface="Times New Roman" pitchFamily="18" charset="0"/>
                <a:cs typeface="Times New Roman" pitchFamily="18" charset="0"/>
              </a:rPr>
              <a:t>T</a:t>
            </a:r>
            <a:r>
              <a:rPr lang="en-US" sz="2700" b="1" baseline="30000" dirty="0">
                <a:latin typeface="Times New Roman" pitchFamily="18" charset="0"/>
                <a:cs typeface="Times New Roman" pitchFamily="18" charset="0"/>
              </a:rPr>
              <a:t>0</a:t>
            </a:r>
            <a:r>
              <a:rPr lang="en-US" sz="2700" b="1" dirty="0">
                <a:latin typeface="Times New Roman" pitchFamily="18" charset="0"/>
                <a:cs typeface="Times New Roman" pitchFamily="18" charset="0"/>
              </a:rPr>
              <a:t>C</a:t>
            </a:r>
            <a:r>
              <a:rPr lang="en-US" sz="2700" dirty="0" smtClean="0">
                <a:latin typeface="Times New Roman" pitchFamily="18" charset="0"/>
                <a:cs typeface="Times New Roman" pitchFamily="18" charset="0"/>
              </a:rPr>
              <a:t>. </a:t>
            </a:r>
          </a:p>
          <a:p>
            <a:pPr lvl="1"/>
            <a:endParaRPr lang="en-US"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2347055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686800" cy="6324600"/>
          </a:xfrm>
        </p:spPr>
        <p:txBody>
          <a:bodyPr>
            <a:normAutofit/>
          </a:bodyPr>
          <a:lstStyle/>
          <a:p>
            <a:pPr lvl="1"/>
            <a:r>
              <a:rPr lang="en-US" sz="3100" dirty="0"/>
              <a:t> </a:t>
            </a:r>
            <a:r>
              <a:rPr lang="en-US" sz="2500" dirty="0">
                <a:latin typeface="Times New Roman" pitchFamily="18" charset="0"/>
                <a:cs typeface="Times New Roman" pitchFamily="18" charset="0"/>
              </a:rPr>
              <a:t>The lower the T</a:t>
            </a:r>
            <a:r>
              <a:rPr lang="en-US" sz="2500" baseline="30000" dirty="0">
                <a:latin typeface="Times New Roman" pitchFamily="18" charset="0"/>
                <a:cs typeface="Times New Roman" pitchFamily="18" charset="0"/>
              </a:rPr>
              <a:t>0</a:t>
            </a:r>
            <a:r>
              <a:rPr lang="en-US" sz="2500" dirty="0">
                <a:latin typeface="Times New Roman" pitchFamily="18" charset="0"/>
                <a:cs typeface="Times New Roman" pitchFamily="18" charset="0"/>
              </a:rPr>
              <a:t>C, the shorter the exposure to </a:t>
            </a:r>
            <a:r>
              <a:rPr lang="en-US" sz="2500" dirty="0" err="1">
                <a:latin typeface="Times New Roman" pitchFamily="18" charset="0"/>
                <a:cs typeface="Times New Roman" pitchFamily="18" charset="0"/>
              </a:rPr>
              <a:t>vernalization</a:t>
            </a:r>
            <a:r>
              <a:rPr lang="en-US" sz="2500" dirty="0">
                <a:latin typeface="Times New Roman" pitchFamily="18" charset="0"/>
                <a:cs typeface="Times New Roman" pitchFamily="18" charset="0"/>
              </a:rPr>
              <a:t> temperature is necessary. Thus, at the same exposure duration, radish will flower sooner at 5℃ than at 10 ℃. </a:t>
            </a:r>
          </a:p>
          <a:p>
            <a:pPr lvl="1"/>
            <a:endParaRPr lang="en-US" sz="2500" dirty="0" smtClean="0">
              <a:latin typeface="Times New Roman" pitchFamily="18" charset="0"/>
              <a:cs typeface="Times New Roman" pitchFamily="18" charset="0"/>
            </a:endParaRPr>
          </a:p>
          <a:p>
            <a:pPr lvl="1"/>
            <a:r>
              <a:rPr lang="en-US" sz="2500" dirty="0" smtClean="0">
                <a:latin typeface="Times New Roman" pitchFamily="18" charset="0"/>
                <a:cs typeface="Times New Roman" pitchFamily="18" charset="0"/>
              </a:rPr>
              <a:t>It </a:t>
            </a:r>
            <a:r>
              <a:rPr lang="en-US" sz="2500" dirty="0">
                <a:latin typeface="Times New Roman" pitchFamily="18" charset="0"/>
                <a:cs typeface="Times New Roman" pitchFamily="18" charset="0"/>
              </a:rPr>
              <a:t>is important to </a:t>
            </a:r>
            <a:r>
              <a:rPr lang="en-US" sz="2500" b="1" dirty="0">
                <a:latin typeface="Times New Roman" pitchFamily="18" charset="0"/>
                <a:cs typeface="Times New Roman" pitchFamily="18" charset="0"/>
              </a:rPr>
              <a:t>expose crops to low temperature </a:t>
            </a:r>
            <a:r>
              <a:rPr lang="en-US" sz="2500" dirty="0">
                <a:latin typeface="Times New Roman" pitchFamily="18" charset="0"/>
                <a:cs typeface="Times New Roman" pitchFamily="18" charset="0"/>
              </a:rPr>
              <a:t>when they are most responsive to it (inductive stage), so as to </a:t>
            </a:r>
            <a:r>
              <a:rPr lang="en-US" sz="2500" b="1" dirty="0">
                <a:latin typeface="Times New Roman" pitchFamily="18" charset="0"/>
                <a:cs typeface="Times New Roman" pitchFamily="18" charset="0"/>
              </a:rPr>
              <a:t>obtain flowers for seed production. </a:t>
            </a:r>
          </a:p>
          <a:p>
            <a:pPr lvl="1"/>
            <a:endParaRPr lang="en-US" sz="2500" dirty="0" smtClean="0">
              <a:latin typeface="Times New Roman" pitchFamily="18" charset="0"/>
              <a:cs typeface="Times New Roman" pitchFamily="18" charset="0"/>
            </a:endParaRPr>
          </a:p>
          <a:p>
            <a:pPr lvl="1"/>
            <a:r>
              <a:rPr lang="en-US" sz="2500" dirty="0" smtClean="0">
                <a:latin typeface="Times New Roman" pitchFamily="18" charset="0"/>
                <a:cs typeface="Times New Roman" pitchFamily="18" charset="0"/>
              </a:rPr>
              <a:t>However, the premature appearance of a flower stem, called bolting, can cause substantial yield lose when these crops are grown for </a:t>
            </a:r>
            <a:r>
              <a:rPr lang="en-US" sz="2500" b="1" dirty="0" smtClean="0">
                <a:latin typeface="Times New Roman" pitchFamily="18" charset="0"/>
                <a:cs typeface="Times New Roman" pitchFamily="18" charset="0"/>
              </a:rPr>
              <a:t>vegetables</a:t>
            </a:r>
            <a:r>
              <a:rPr lang="en-US" sz="2500" dirty="0" smtClean="0">
                <a:latin typeface="Times New Roman" pitchFamily="18" charset="0"/>
                <a:cs typeface="Times New Roman" pitchFamily="18" charset="0"/>
              </a:rPr>
              <a:t> </a:t>
            </a:r>
          </a:p>
          <a:p>
            <a:pPr lvl="2"/>
            <a:r>
              <a:rPr lang="en-US" sz="2500" dirty="0" err="1" smtClean="0">
                <a:latin typeface="Times New Roman" pitchFamily="18" charset="0"/>
                <a:cs typeface="Times New Roman" pitchFamily="18" charset="0"/>
              </a:rPr>
              <a:t>eg</a:t>
            </a:r>
            <a:r>
              <a:rPr lang="en-US" sz="2500" dirty="0" smtClean="0">
                <a:latin typeface="Times New Roman" pitchFamily="18" charset="0"/>
                <a:cs typeface="Times New Roman" pitchFamily="18" charset="0"/>
              </a:rPr>
              <a:t>. Heat tolerant Chinese cabbage; so it require little cold exposure.  This may be a problem in low temperature area or during cool months of the year at low elevation.</a:t>
            </a:r>
          </a:p>
          <a:p>
            <a:endParaRPr lang="en-US" dirty="0"/>
          </a:p>
        </p:txBody>
      </p:sp>
    </p:spTree>
    <p:extLst>
      <p:ext uri="{BB962C8B-B14F-4D97-AF65-F5344CB8AC3E}">
        <p14:creationId xmlns:p14="http://schemas.microsoft.com/office/powerpoint/2010/main" xmlns="" val="1094520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629400"/>
          </a:xfrm>
        </p:spPr>
        <p:txBody>
          <a:bodyPr>
            <a:normAutofit/>
          </a:bodyPr>
          <a:lstStyle/>
          <a:p>
            <a:pPr lvl="0"/>
            <a:r>
              <a:rPr lang="en-US" sz="2900" b="1" dirty="0" smtClean="0">
                <a:latin typeface="Times New Roman" pitchFamily="18" charset="0"/>
                <a:cs typeface="Times New Roman" pitchFamily="18" charset="0"/>
              </a:rPr>
              <a:t>Another important thing to be consider is soil temperature since it affect vegetable production:</a:t>
            </a:r>
            <a:endParaRPr lang="en-US" sz="2900" dirty="0" smtClean="0">
              <a:latin typeface="Times New Roman" pitchFamily="18" charset="0"/>
              <a:cs typeface="Times New Roman" pitchFamily="18" charset="0"/>
            </a:endParaRPr>
          </a:p>
          <a:p>
            <a:pPr lvl="1">
              <a:lnSpc>
                <a:spcPct val="110000"/>
              </a:lnSpc>
            </a:pPr>
            <a:r>
              <a:rPr lang="en-US" sz="2900" b="1" dirty="0" smtClean="0">
                <a:latin typeface="Times New Roman" pitchFamily="18" charset="0"/>
                <a:cs typeface="Times New Roman" pitchFamily="18" charset="0"/>
              </a:rPr>
              <a:t>Soil temperature is a major factor that determines:</a:t>
            </a:r>
          </a:p>
          <a:p>
            <a:pPr lvl="3">
              <a:lnSpc>
                <a:spcPct val="110000"/>
              </a:lnSpc>
            </a:pPr>
            <a:r>
              <a:rPr lang="en-US" sz="2900" i="1" dirty="0" smtClean="0">
                <a:latin typeface="Times New Roman" pitchFamily="18" charset="0"/>
                <a:cs typeface="Times New Roman" pitchFamily="18" charset="0"/>
              </a:rPr>
              <a:t>The rate of microbial growth &amp; development,</a:t>
            </a:r>
          </a:p>
          <a:p>
            <a:pPr lvl="3">
              <a:lnSpc>
                <a:spcPct val="110000"/>
              </a:lnSpc>
            </a:pPr>
            <a:r>
              <a:rPr lang="en-US" sz="2900" i="1" dirty="0" smtClean="0">
                <a:latin typeface="Times New Roman" pitchFamily="18" charset="0"/>
                <a:cs typeface="Times New Roman" pitchFamily="18" charset="0"/>
              </a:rPr>
              <a:t>Organic matter decay, </a:t>
            </a:r>
          </a:p>
          <a:p>
            <a:pPr lvl="3">
              <a:lnSpc>
                <a:spcPct val="110000"/>
              </a:lnSpc>
            </a:pPr>
            <a:r>
              <a:rPr lang="en-US" sz="2900" i="1" dirty="0" smtClean="0">
                <a:latin typeface="Times New Roman" pitchFamily="18" charset="0"/>
                <a:cs typeface="Times New Roman" pitchFamily="18" charset="0"/>
              </a:rPr>
              <a:t>Seed germination, </a:t>
            </a:r>
          </a:p>
          <a:p>
            <a:pPr lvl="3">
              <a:lnSpc>
                <a:spcPct val="110000"/>
              </a:lnSpc>
            </a:pPr>
            <a:r>
              <a:rPr lang="en-US" sz="2900" i="1" dirty="0" smtClean="0">
                <a:latin typeface="Times New Roman" pitchFamily="18" charset="0"/>
                <a:cs typeface="Times New Roman" pitchFamily="18" charset="0"/>
              </a:rPr>
              <a:t>Root development, and </a:t>
            </a:r>
          </a:p>
          <a:p>
            <a:pPr lvl="3">
              <a:lnSpc>
                <a:spcPct val="110000"/>
              </a:lnSpc>
            </a:pPr>
            <a:r>
              <a:rPr lang="en-US" sz="2900" i="1" dirty="0" smtClean="0">
                <a:latin typeface="Times New Roman" pitchFamily="18" charset="0"/>
                <a:cs typeface="Times New Roman" pitchFamily="18" charset="0"/>
              </a:rPr>
              <a:t>Of water and nutrient absorption by roots. </a:t>
            </a:r>
          </a:p>
          <a:p>
            <a:pPr lvl="1">
              <a:lnSpc>
                <a:spcPct val="110000"/>
              </a:lnSpc>
            </a:pPr>
            <a:endParaRPr lang="en-US" sz="25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4992286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610600" cy="5668963"/>
          </a:xfrm>
        </p:spPr>
        <p:txBody>
          <a:bodyPr/>
          <a:lstStyle/>
          <a:p>
            <a:pPr lvl="1">
              <a:lnSpc>
                <a:spcPct val="110000"/>
              </a:lnSpc>
            </a:pPr>
            <a:r>
              <a:rPr lang="en-US" dirty="0">
                <a:latin typeface="Times New Roman" pitchFamily="18" charset="0"/>
                <a:cs typeface="Times New Roman" pitchFamily="18" charset="0"/>
              </a:rPr>
              <a:t>In general, the higher the T</a:t>
            </a:r>
            <a:r>
              <a:rPr lang="en-US" baseline="30000" dirty="0">
                <a:latin typeface="Times New Roman" pitchFamily="18" charset="0"/>
                <a:cs typeface="Times New Roman" pitchFamily="18" charset="0"/>
              </a:rPr>
              <a:t>0</a:t>
            </a:r>
            <a:r>
              <a:rPr lang="en-US" dirty="0">
                <a:latin typeface="Times New Roman" pitchFamily="18" charset="0"/>
                <a:cs typeface="Times New Roman" pitchFamily="18" charset="0"/>
              </a:rPr>
              <a:t>C up to a certain limit the faster are these processes. </a:t>
            </a:r>
          </a:p>
          <a:p>
            <a:pPr lvl="1">
              <a:lnSpc>
                <a:spcPct val="110000"/>
              </a:lnSpc>
            </a:pPr>
            <a:endParaRPr lang="en-US" dirty="0">
              <a:latin typeface="Times New Roman" pitchFamily="18" charset="0"/>
              <a:cs typeface="Times New Roman" pitchFamily="18" charset="0"/>
            </a:endParaRPr>
          </a:p>
          <a:p>
            <a:pPr lvl="1">
              <a:lnSpc>
                <a:spcPct val="110000"/>
              </a:lnSpc>
            </a:pPr>
            <a:r>
              <a:rPr lang="en-US" dirty="0">
                <a:latin typeface="Times New Roman" pitchFamily="18" charset="0"/>
                <a:cs typeface="Times New Roman" pitchFamily="18" charset="0"/>
              </a:rPr>
              <a:t>The size, quality and shape of storage organs are also greatly affected by soil temperature. </a:t>
            </a:r>
          </a:p>
          <a:p>
            <a:pPr lvl="1">
              <a:lnSpc>
                <a:spcPct val="110000"/>
              </a:lnSpc>
            </a:pPr>
            <a:endParaRPr lang="en-US" dirty="0">
              <a:latin typeface="Times New Roman" pitchFamily="18" charset="0"/>
              <a:cs typeface="Times New Roman" pitchFamily="18" charset="0"/>
            </a:endParaRPr>
          </a:p>
          <a:p>
            <a:pPr lvl="1">
              <a:lnSpc>
                <a:spcPct val="110000"/>
              </a:lnSpc>
            </a:pPr>
            <a:r>
              <a:rPr lang="en-US" b="1" dirty="0">
                <a:latin typeface="Times New Roman" pitchFamily="18" charset="0"/>
                <a:cs typeface="Times New Roman" pitchFamily="18" charset="0"/>
              </a:rPr>
              <a:t>Dark colored soils absorb more solar energy than light colored ones. </a:t>
            </a:r>
          </a:p>
          <a:p>
            <a:endParaRPr lang="en-US" dirty="0"/>
          </a:p>
        </p:txBody>
      </p:sp>
    </p:spTree>
    <p:extLst>
      <p:ext uri="{BB962C8B-B14F-4D97-AF65-F5344CB8AC3E}">
        <p14:creationId xmlns:p14="http://schemas.microsoft.com/office/powerpoint/2010/main" xmlns="" val="36449999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7162800"/>
          </a:xfrm>
        </p:spPr>
        <p:txBody>
          <a:bodyPr>
            <a:normAutofit/>
          </a:bodyPr>
          <a:lstStyle/>
          <a:p>
            <a:pPr>
              <a:buFont typeface="Wingdings" pitchFamily="2" charset="2"/>
              <a:buChar char="q"/>
            </a:pPr>
            <a:r>
              <a:rPr lang="en-US" sz="3600" b="1" dirty="0">
                <a:latin typeface="Times New Roman" pitchFamily="18" charset="0"/>
                <a:cs typeface="Times New Roman" pitchFamily="18" charset="0"/>
              </a:rPr>
              <a:t>Classification of vegetable crops based on optimum temperature range </a:t>
            </a:r>
            <a:r>
              <a:rPr lang="en-US" sz="3600" b="1" dirty="0" smtClean="0">
                <a:latin typeface="Times New Roman" pitchFamily="18" charset="0"/>
                <a:cs typeface="Times New Roman" pitchFamily="18" charset="0"/>
              </a:rPr>
              <a:t>requirement</a:t>
            </a:r>
            <a:r>
              <a:rPr lang="en-US" sz="3600" dirty="0" smtClean="0">
                <a:latin typeface="Times New Roman" pitchFamily="18" charset="0"/>
                <a:cs typeface="Times New Roman" pitchFamily="18" charset="0"/>
              </a:rPr>
              <a:t>-</a:t>
            </a:r>
          </a:p>
          <a:p>
            <a:pPr lvl="1">
              <a:buFont typeface="Wingdings" pitchFamily="2" charset="2"/>
              <a:buChar char="v"/>
            </a:pPr>
            <a:r>
              <a:rPr lang="en-US" sz="25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Generally can be classified </a:t>
            </a:r>
          </a:p>
          <a:p>
            <a:pPr lvl="2">
              <a:buFont typeface="Wingdings" pitchFamily="2" charset="2"/>
              <a:buChar char="Ø"/>
            </a:pPr>
            <a:r>
              <a:rPr lang="en-US" sz="3200" i="1" dirty="0" smtClean="0">
                <a:latin typeface="Times New Roman" pitchFamily="18" charset="0"/>
                <a:cs typeface="Times New Roman" pitchFamily="18" charset="0"/>
              </a:rPr>
              <a:t>Cool-season crops (grow and develop below 18</a:t>
            </a:r>
            <a:r>
              <a:rPr lang="en-US" sz="3200" i="1" baseline="30000" dirty="0" smtClean="0">
                <a:latin typeface="Times New Roman" pitchFamily="18" charset="0"/>
                <a:cs typeface="Times New Roman" pitchFamily="18" charset="0"/>
              </a:rPr>
              <a:t> 0</a:t>
            </a:r>
            <a:r>
              <a:rPr lang="en-US" sz="3200" i="1" dirty="0" smtClean="0">
                <a:latin typeface="Times New Roman" pitchFamily="18" charset="0"/>
                <a:cs typeface="Times New Roman" pitchFamily="18" charset="0"/>
              </a:rPr>
              <a:t>C ) &amp; </a:t>
            </a:r>
          </a:p>
          <a:p>
            <a:pPr lvl="2">
              <a:buFont typeface="Wingdings" pitchFamily="2" charset="2"/>
              <a:buChar char="Ø"/>
            </a:pPr>
            <a:endParaRPr lang="en-US" sz="3200" i="1" dirty="0" smtClean="0">
              <a:latin typeface="Times New Roman" pitchFamily="18" charset="0"/>
              <a:cs typeface="Times New Roman" pitchFamily="18" charset="0"/>
            </a:endParaRPr>
          </a:p>
          <a:p>
            <a:pPr lvl="2">
              <a:buFont typeface="Wingdings" pitchFamily="2" charset="2"/>
              <a:buChar char="Ø"/>
            </a:pPr>
            <a:r>
              <a:rPr lang="en-US" sz="3200" i="1" dirty="0" smtClean="0">
                <a:latin typeface="Times New Roman" pitchFamily="18" charset="0"/>
                <a:cs typeface="Times New Roman" pitchFamily="18" charset="0"/>
              </a:rPr>
              <a:t>Warm-season crops (perform best above 18 </a:t>
            </a:r>
            <a:r>
              <a:rPr lang="en-US" sz="3200" i="1" baseline="30000" dirty="0" smtClean="0">
                <a:latin typeface="Times New Roman" pitchFamily="18" charset="0"/>
                <a:cs typeface="Times New Roman" pitchFamily="18" charset="0"/>
              </a:rPr>
              <a:t>0</a:t>
            </a:r>
            <a:r>
              <a:rPr lang="en-US" sz="3200" i="1" dirty="0" smtClean="0">
                <a:latin typeface="Times New Roman" pitchFamily="18" charset="0"/>
                <a:cs typeface="Times New Roman" pitchFamily="18" charset="0"/>
              </a:rPr>
              <a:t>C ). </a:t>
            </a:r>
          </a:p>
          <a:p>
            <a:pPr marL="0" indent="0">
              <a:buNone/>
            </a:pPr>
            <a:endParaRPr lang="en-US" dirty="0"/>
          </a:p>
        </p:txBody>
      </p:sp>
    </p:spTree>
    <p:extLst>
      <p:ext uri="{BB962C8B-B14F-4D97-AF65-F5344CB8AC3E}">
        <p14:creationId xmlns:p14="http://schemas.microsoft.com/office/powerpoint/2010/main" xmlns="" val="13522979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553200"/>
          </a:xfrm>
        </p:spPr>
        <p:txBody>
          <a:bodyPr>
            <a:normAutofit/>
          </a:bodyPr>
          <a:lstStyle/>
          <a:p>
            <a:pPr lvl="2"/>
            <a:r>
              <a:rPr lang="en-US" sz="2700" b="1" dirty="0">
                <a:latin typeface="Times New Roman" pitchFamily="18" charset="0"/>
                <a:cs typeface="Times New Roman" pitchFamily="18" charset="0"/>
              </a:rPr>
              <a:t>I. Low optimum T</a:t>
            </a:r>
            <a:r>
              <a:rPr lang="en-US" sz="2700" baseline="30000" dirty="0">
                <a:latin typeface="Times New Roman" pitchFamily="18" charset="0"/>
                <a:cs typeface="Times New Roman" pitchFamily="18" charset="0"/>
              </a:rPr>
              <a:t>0</a:t>
            </a:r>
            <a:r>
              <a:rPr lang="en-US" sz="2700" dirty="0">
                <a:latin typeface="Times New Roman" pitchFamily="18" charset="0"/>
                <a:cs typeface="Times New Roman" pitchFamily="18" charset="0"/>
              </a:rPr>
              <a:t>C</a:t>
            </a:r>
            <a:r>
              <a:rPr lang="en-US" sz="2700" b="1" dirty="0">
                <a:latin typeface="Times New Roman" pitchFamily="18" charset="0"/>
                <a:cs typeface="Times New Roman" pitchFamily="18" charset="0"/>
              </a:rPr>
              <a:t>: </a:t>
            </a:r>
            <a:r>
              <a:rPr lang="en-US" sz="2700" dirty="0">
                <a:latin typeface="Times New Roman" pitchFamily="18" charset="0"/>
                <a:cs typeface="Times New Roman" pitchFamily="18" charset="0"/>
              </a:rPr>
              <a:t>produce highest yields at low T</a:t>
            </a:r>
            <a:r>
              <a:rPr lang="en-US" sz="2700" baseline="30000" dirty="0">
                <a:latin typeface="Times New Roman" pitchFamily="18" charset="0"/>
                <a:cs typeface="Times New Roman" pitchFamily="18" charset="0"/>
              </a:rPr>
              <a:t>0</a:t>
            </a:r>
            <a:r>
              <a:rPr lang="en-US" sz="2700" dirty="0">
                <a:latin typeface="Times New Roman" pitchFamily="18" charset="0"/>
                <a:cs typeface="Times New Roman" pitchFamily="18" charset="0"/>
              </a:rPr>
              <a:t>C range (16</a:t>
            </a:r>
            <a:r>
              <a:rPr lang="en-US" sz="2700" baseline="30000" dirty="0">
                <a:latin typeface="Times New Roman" pitchFamily="18" charset="0"/>
                <a:cs typeface="Times New Roman" pitchFamily="18" charset="0"/>
              </a:rPr>
              <a:t>0</a:t>
            </a:r>
            <a:r>
              <a:rPr lang="en-US" sz="2700" dirty="0">
                <a:latin typeface="Times New Roman" pitchFamily="18" charset="0"/>
                <a:cs typeface="Times New Roman" pitchFamily="18" charset="0"/>
              </a:rPr>
              <a:t>C-18</a:t>
            </a:r>
            <a:r>
              <a:rPr lang="en-US" sz="2700" baseline="30000" dirty="0">
                <a:latin typeface="Times New Roman" pitchFamily="18" charset="0"/>
                <a:cs typeface="Times New Roman" pitchFamily="18" charset="0"/>
              </a:rPr>
              <a:t>0</a:t>
            </a:r>
            <a:r>
              <a:rPr lang="en-US" sz="2700" dirty="0">
                <a:latin typeface="Times New Roman" pitchFamily="18" charset="0"/>
                <a:cs typeface="Times New Roman" pitchFamily="18" charset="0"/>
              </a:rPr>
              <a:t>C), such as spinach, asparagus, celery, garlic, leek, onion, pea, lettuce &amp; many </a:t>
            </a:r>
            <a:r>
              <a:rPr lang="en-US" sz="2700" i="1" dirty="0">
                <a:latin typeface="Times New Roman" pitchFamily="18" charset="0"/>
                <a:cs typeface="Times New Roman" pitchFamily="18" charset="0"/>
              </a:rPr>
              <a:t>Brassica </a:t>
            </a:r>
            <a:r>
              <a:rPr lang="en-US" sz="2700" dirty="0">
                <a:latin typeface="Times New Roman" pitchFamily="18" charset="0"/>
                <a:cs typeface="Times New Roman" pitchFamily="18" charset="0"/>
              </a:rPr>
              <a:t>species like cabbage, cauliflower, etc.</a:t>
            </a:r>
            <a:endParaRPr lang="en-US" sz="2700" b="1" dirty="0">
              <a:latin typeface="Times New Roman" pitchFamily="18" charset="0"/>
              <a:cs typeface="Times New Roman" pitchFamily="18" charset="0"/>
            </a:endParaRPr>
          </a:p>
          <a:p>
            <a:pPr lvl="2"/>
            <a:endParaRPr lang="en-US" sz="2700" b="1" dirty="0" smtClean="0">
              <a:latin typeface="Times New Roman" pitchFamily="18" charset="0"/>
              <a:cs typeface="Times New Roman" pitchFamily="18" charset="0"/>
            </a:endParaRPr>
          </a:p>
          <a:p>
            <a:pPr lvl="2"/>
            <a:r>
              <a:rPr lang="en-US" sz="2700" b="1" dirty="0" smtClean="0">
                <a:latin typeface="Times New Roman" pitchFamily="18" charset="0"/>
                <a:cs typeface="Times New Roman" pitchFamily="18" charset="0"/>
              </a:rPr>
              <a:t>II</a:t>
            </a:r>
            <a:r>
              <a:rPr lang="en-US" sz="2700" b="1" dirty="0">
                <a:latin typeface="Times New Roman" pitchFamily="18" charset="0"/>
                <a:cs typeface="Times New Roman" pitchFamily="18" charset="0"/>
              </a:rPr>
              <a:t>. Moderately high optimum T</a:t>
            </a:r>
            <a:r>
              <a:rPr lang="en-US" sz="2700" baseline="30000" dirty="0">
                <a:latin typeface="Times New Roman" pitchFamily="18" charset="0"/>
                <a:cs typeface="Times New Roman" pitchFamily="18" charset="0"/>
              </a:rPr>
              <a:t>0</a:t>
            </a:r>
            <a:r>
              <a:rPr lang="en-US" sz="2700" dirty="0">
                <a:latin typeface="Times New Roman" pitchFamily="18" charset="0"/>
                <a:cs typeface="Times New Roman" pitchFamily="18" charset="0"/>
              </a:rPr>
              <a:t>C</a:t>
            </a:r>
            <a:r>
              <a:rPr lang="en-US" sz="2700" b="1" dirty="0">
                <a:latin typeface="Times New Roman" pitchFamily="18" charset="0"/>
                <a:cs typeface="Times New Roman" pitchFamily="18" charset="0"/>
              </a:rPr>
              <a:t>: </a:t>
            </a:r>
            <a:r>
              <a:rPr lang="en-US" sz="2700" dirty="0">
                <a:latin typeface="Times New Roman" pitchFamily="18" charset="0"/>
                <a:cs typeface="Times New Roman" pitchFamily="18" charset="0"/>
              </a:rPr>
              <a:t>produce highest yields at a moderately high T</a:t>
            </a:r>
            <a:r>
              <a:rPr lang="en-US" sz="2700" baseline="30000" dirty="0">
                <a:latin typeface="Times New Roman" pitchFamily="18" charset="0"/>
                <a:cs typeface="Times New Roman" pitchFamily="18" charset="0"/>
              </a:rPr>
              <a:t>0</a:t>
            </a:r>
            <a:r>
              <a:rPr lang="en-US" sz="2700" dirty="0">
                <a:latin typeface="Times New Roman" pitchFamily="18" charset="0"/>
                <a:cs typeface="Times New Roman" pitchFamily="18" charset="0"/>
              </a:rPr>
              <a:t>C range (18</a:t>
            </a:r>
            <a:r>
              <a:rPr lang="en-US" sz="2700" baseline="30000" dirty="0">
                <a:latin typeface="Times New Roman" pitchFamily="18" charset="0"/>
                <a:cs typeface="Times New Roman" pitchFamily="18" charset="0"/>
              </a:rPr>
              <a:t>0</a:t>
            </a:r>
            <a:r>
              <a:rPr lang="en-US" sz="2700" dirty="0">
                <a:latin typeface="Times New Roman" pitchFamily="18" charset="0"/>
                <a:cs typeface="Times New Roman" pitchFamily="18" charset="0"/>
              </a:rPr>
              <a:t>C-24</a:t>
            </a:r>
            <a:r>
              <a:rPr lang="en-US" sz="2700" baseline="30000" dirty="0">
                <a:latin typeface="Times New Roman" pitchFamily="18" charset="0"/>
                <a:cs typeface="Times New Roman" pitchFamily="18" charset="0"/>
              </a:rPr>
              <a:t>0</a:t>
            </a:r>
            <a:r>
              <a:rPr lang="en-US" sz="2700" dirty="0">
                <a:latin typeface="Times New Roman" pitchFamily="18" charset="0"/>
                <a:cs typeface="Times New Roman" pitchFamily="18" charset="0"/>
              </a:rPr>
              <a:t>C) </a:t>
            </a:r>
            <a:r>
              <a:rPr lang="en-US" sz="2700" dirty="0" err="1">
                <a:latin typeface="Times New Roman" pitchFamily="18" charset="0"/>
                <a:cs typeface="Times New Roman" pitchFamily="18" charset="0"/>
              </a:rPr>
              <a:t>eg</a:t>
            </a:r>
            <a:r>
              <a:rPr lang="en-US" sz="2700" dirty="0">
                <a:latin typeface="Times New Roman" pitchFamily="18" charset="0"/>
                <a:cs typeface="Times New Roman" pitchFamily="18" charset="0"/>
              </a:rPr>
              <a:t>.  tomato, potato, sweet pepper, carrot, radish, soybean, </a:t>
            </a:r>
            <a:r>
              <a:rPr lang="en-US" sz="2700" dirty="0" smtClean="0">
                <a:latin typeface="Times New Roman" pitchFamily="18" charset="0"/>
                <a:cs typeface="Times New Roman" pitchFamily="18" charset="0"/>
              </a:rPr>
              <a:t>etc.</a:t>
            </a:r>
            <a:endParaRPr lang="en-US" sz="2700" b="1" dirty="0" smtClean="0">
              <a:latin typeface="Times New Roman" pitchFamily="18" charset="0"/>
              <a:cs typeface="Times New Roman" pitchFamily="18" charset="0"/>
            </a:endParaRPr>
          </a:p>
          <a:p>
            <a:pPr lvl="2"/>
            <a:endParaRPr lang="en-US" sz="2700" b="1" dirty="0" smtClean="0">
              <a:latin typeface="Times New Roman" pitchFamily="18" charset="0"/>
              <a:cs typeface="Times New Roman" pitchFamily="18" charset="0"/>
            </a:endParaRPr>
          </a:p>
          <a:p>
            <a:pPr lvl="2"/>
            <a:r>
              <a:rPr lang="en-US" sz="2700" b="1" dirty="0" smtClean="0">
                <a:latin typeface="Times New Roman" pitchFamily="18" charset="0"/>
                <a:cs typeface="Times New Roman" pitchFamily="18" charset="0"/>
              </a:rPr>
              <a:t>III</a:t>
            </a:r>
            <a:r>
              <a:rPr lang="en-US" sz="2700" b="1" dirty="0">
                <a:latin typeface="Times New Roman" pitchFamily="18" charset="0"/>
                <a:cs typeface="Times New Roman" pitchFamily="18" charset="0"/>
              </a:rPr>
              <a:t>. High optimum T</a:t>
            </a:r>
            <a:r>
              <a:rPr lang="en-US" sz="2700" baseline="30000" dirty="0">
                <a:latin typeface="Times New Roman" pitchFamily="18" charset="0"/>
                <a:cs typeface="Times New Roman" pitchFamily="18" charset="0"/>
              </a:rPr>
              <a:t>0</a:t>
            </a:r>
            <a:r>
              <a:rPr lang="en-US" sz="2700" dirty="0">
                <a:latin typeface="Times New Roman" pitchFamily="18" charset="0"/>
                <a:cs typeface="Times New Roman" pitchFamily="18" charset="0"/>
              </a:rPr>
              <a:t>C</a:t>
            </a:r>
            <a:r>
              <a:rPr lang="en-US" sz="2700" b="1" dirty="0">
                <a:latin typeface="Times New Roman" pitchFamily="18" charset="0"/>
                <a:cs typeface="Times New Roman" pitchFamily="18" charset="0"/>
              </a:rPr>
              <a:t>: </a:t>
            </a:r>
            <a:r>
              <a:rPr lang="en-US" sz="2700" dirty="0">
                <a:latin typeface="Times New Roman" pitchFamily="18" charset="0"/>
                <a:cs typeface="Times New Roman" pitchFamily="18" charset="0"/>
              </a:rPr>
              <a:t>Crops that produce their highest yields at a high T</a:t>
            </a:r>
            <a:r>
              <a:rPr lang="en-US" sz="2700" baseline="30000" dirty="0">
                <a:latin typeface="Times New Roman" pitchFamily="18" charset="0"/>
                <a:cs typeface="Times New Roman" pitchFamily="18" charset="0"/>
              </a:rPr>
              <a:t>0</a:t>
            </a:r>
            <a:r>
              <a:rPr lang="en-US" sz="2700" dirty="0">
                <a:latin typeface="Times New Roman" pitchFamily="18" charset="0"/>
                <a:cs typeface="Times New Roman" pitchFamily="18" charset="0"/>
              </a:rPr>
              <a:t>C range (18-30</a:t>
            </a:r>
            <a:r>
              <a:rPr lang="en-US" sz="2700" baseline="30000" dirty="0">
                <a:latin typeface="Times New Roman" pitchFamily="18" charset="0"/>
                <a:cs typeface="Times New Roman" pitchFamily="18" charset="0"/>
              </a:rPr>
              <a:t>0</a:t>
            </a:r>
            <a:r>
              <a:rPr lang="en-US" sz="2700" dirty="0">
                <a:latin typeface="Times New Roman" pitchFamily="18" charset="0"/>
                <a:cs typeface="Times New Roman" pitchFamily="18" charset="0"/>
              </a:rPr>
              <a:t>C) </a:t>
            </a:r>
            <a:r>
              <a:rPr lang="en-US" sz="2700" dirty="0" err="1">
                <a:latin typeface="Times New Roman" pitchFamily="18" charset="0"/>
                <a:cs typeface="Times New Roman" pitchFamily="18" charset="0"/>
              </a:rPr>
              <a:t>eg</a:t>
            </a:r>
            <a:r>
              <a:rPr lang="en-US" sz="2700" dirty="0">
                <a:latin typeface="Times New Roman" pitchFamily="18" charset="0"/>
                <a:cs typeface="Times New Roman" pitchFamily="18" charset="0"/>
              </a:rPr>
              <a:t>. hot pepper, okra, cowpea, eggplant, cucurbits </a:t>
            </a:r>
            <a:r>
              <a:rPr lang="en-US" sz="2700" dirty="0" err="1">
                <a:latin typeface="Times New Roman" pitchFamily="18" charset="0"/>
                <a:cs typeface="Times New Roman" pitchFamily="18" charset="0"/>
              </a:rPr>
              <a:t>etc</a:t>
            </a:r>
            <a:r>
              <a:rPr lang="en-US" sz="2700" dirty="0">
                <a:latin typeface="Times New Roman" pitchFamily="18" charset="0"/>
                <a:cs typeface="Times New Roman" pitchFamily="18" charset="0"/>
              </a:rPr>
              <a:t> &amp; (21-35</a:t>
            </a:r>
            <a:r>
              <a:rPr lang="en-US" sz="2700" baseline="30000" dirty="0">
                <a:latin typeface="Times New Roman" pitchFamily="18" charset="0"/>
                <a:cs typeface="Times New Roman" pitchFamily="18" charset="0"/>
              </a:rPr>
              <a:t>0</a:t>
            </a:r>
            <a:r>
              <a:rPr lang="en-US" sz="2700" dirty="0">
                <a:latin typeface="Times New Roman" pitchFamily="18" charset="0"/>
                <a:cs typeface="Times New Roman" pitchFamily="18" charset="0"/>
              </a:rPr>
              <a:t>C) </a:t>
            </a:r>
            <a:r>
              <a:rPr lang="en-US" sz="2700" dirty="0" err="1">
                <a:latin typeface="Times New Roman" pitchFamily="18" charset="0"/>
                <a:cs typeface="Times New Roman" pitchFamily="18" charset="0"/>
              </a:rPr>
              <a:t>eg</a:t>
            </a:r>
            <a:r>
              <a:rPr lang="en-US" sz="2700" dirty="0">
                <a:latin typeface="Times New Roman" pitchFamily="18" charset="0"/>
                <a:cs typeface="Times New Roman" pitchFamily="18" charset="0"/>
              </a:rPr>
              <a:t>. sweet potato.</a:t>
            </a:r>
          </a:p>
          <a:p>
            <a:endParaRPr lang="en-US" dirty="0"/>
          </a:p>
        </p:txBody>
      </p:sp>
    </p:spTree>
    <p:extLst>
      <p:ext uri="{BB962C8B-B14F-4D97-AF65-F5344CB8AC3E}">
        <p14:creationId xmlns:p14="http://schemas.microsoft.com/office/powerpoint/2010/main" xmlns="" val="41800976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838"/>
            <a:ext cx="8229600" cy="411162"/>
          </a:xfrm>
        </p:spPr>
        <p:txBody>
          <a:bodyPr>
            <a:noAutofit/>
          </a:bodyPr>
          <a:lstStyle/>
          <a:p>
            <a:r>
              <a:rPr lang="en-US" sz="4000" b="1" dirty="0" smtClean="0">
                <a:latin typeface="Times New Roman" pitchFamily="18" charset="0"/>
                <a:cs typeface="Times New Roman" pitchFamily="18" charset="0"/>
              </a:rPr>
              <a:t>B. Water</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066800"/>
            <a:ext cx="8763000" cy="5943600"/>
          </a:xfrm>
        </p:spPr>
        <p:txBody>
          <a:bodyPr>
            <a:normAutofit/>
          </a:bodyPr>
          <a:lstStyle/>
          <a:p>
            <a:r>
              <a:rPr lang="en-US" sz="2800" dirty="0">
                <a:latin typeface="Times New Roman" pitchFamily="18" charset="0"/>
                <a:cs typeface="Times New Roman" pitchFamily="18" charset="0"/>
              </a:rPr>
              <a:t>Water is the primary necessity for life </a:t>
            </a: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Lack </a:t>
            </a:r>
            <a:r>
              <a:rPr lang="en-US" sz="2800" b="1" dirty="0">
                <a:latin typeface="Times New Roman" pitchFamily="18" charset="0"/>
                <a:cs typeface="Times New Roman" pitchFamily="18" charset="0"/>
              </a:rPr>
              <a:t>of water </a:t>
            </a:r>
            <a:r>
              <a:rPr lang="en-US" sz="2800" dirty="0">
                <a:latin typeface="Times New Roman" pitchFamily="18" charset="0"/>
                <a:cs typeface="Times New Roman" pitchFamily="18" charset="0"/>
              </a:rPr>
              <a:t>is the greatest single factor that lowers vegetable yield. </a:t>
            </a:r>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Vegetables </a:t>
            </a:r>
            <a:r>
              <a:rPr lang="en-US" sz="2800" dirty="0">
                <a:latin typeface="Times New Roman" pitchFamily="18" charset="0"/>
                <a:cs typeface="Times New Roman" pitchFamily="18" charset="0"/>
              </a:rPr>
              <a:t>are generally containing </a:t>
            </a:r>
            <a:r>
              <a:rPr lang="en-US" sz="2800" b="1" dirty="0" smtClean="0">
                <a:latin typeface="Times New Roman" pitchFamily="18" charset="0"/>
                <a:cs typeface="Times New Roman" pitchFamily="18" charset="0"/>
              </a:rPr>
              <a:t>80% - 95</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water and they have to produce the remaining </a:t>
            </a:r>
            <a:r>
              <a:rPr lang="en-US" sz="2800" b="1" dirty="0" smtClean="0">
                <a:latin typeface="Times New Roman" pitchFamily="18" charset="0"/>
                <a:cs typeface="Times New Roman" pitchFamily="18" charset="0"/>
              </a:rPr>
              <a:t>5% - 20</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of their weight through photosynthesis. </a:t>
            </a:r>
            <a:endParaRPr lang="en-US" sz="2800" dirty="0" smtClean="0">
              <a:latin typeface="Times New Roman" pitchFamily="18" charset="0"/>
              <a:cs typeface="Times New Roman" pitchFamily="18" charset="0"/>
            </a:endParaRPr>
          </a:p>
          <a:p>
            <a:endParaRPr lang="en-US" sz="25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25538015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248400"/>
          </a:xfrm>
        </p:spPr>
        <p:txBody>
          <a:bodyPr/>
          <a:lstStyle/>
          <a:p>
            <a:r>
              <a:rPr lang="en-US" b="1" dirty="0">
                <a:latin typeface="Times New Roman" pitchFamily="18" charset="0"/>
                <a:cs typeface="Times New Roman" pitchFamily="18" charset="0"/>
              </a:rPr>
              <a:t>Knowledge of the environmental factors </a:t>
            </a:r>
            <a:r>
              <a:rPr lang="en-US" dirty="0">
                <a:latin typeface="Times New Roman" pitchFamily="18" charset="0"/>
                <a:cs typeface="Times New Roman" pitchFamily="18" charset="0"/>
              </a:rPr>
              <a:t>affecting vegetable production will </a:t>
            </a:r>
            <a:r>
              <a:rPr lang="en-US" b="1" dirty="0">
                <a:latin typeface="Times New Roman" pitchFamily="18" charset="0"/>
                <a:cs typeface="Times New Roman" pitchFamily="18" charset="0"/>
              </a:rPr>
              <a:t>assists the grower </a:t>
            </a:r>
          </a:p>
          <a:p>
            <a:pPr lvl="1"/>
            <a:r>
              <a:rPr lang="en-US" sz="3200" dirty="0">
                <a:latin typeface="Times New Roman" pitchFamily="18" charset="0"/>
                <a:cs typeface="Times New Roman" pitchFamily="18" charset="0"/>
              </a:rPr>
              <a:t>To modify environment or adjust his/her practices or </a:t>
            </a:r>
            <a:endParaRPr lang="en-US" sz="3200" dirty="0" smtClean="0">
              <a:latin typeface="Times New Roman" pitchFamily="18" charset="0"/>
              <a:cs typeface="Times New Roman" pitchFamily="18" charset="0"/>
            </a:endParaRPr>
          </a:p>
          <a:p>
            <a:pPr lvl="1"/>
            <a:r>
              <a:rPr lang="en-US" sz="3200" dirty="0" smtClean="0">
                <a:latin typeface="Times New Roman" pitchFamily="18" charset="0"/>
                <a:cs typeface="Times New Roman" pitchFamily="18" charset="0"/>
              </a:rPr>
              <a:t>to </a:t>
            </a:r>
            <a:r>
              <a:rPr lang="en-US" sz="3200" dirty="0">
                <a:latin typeface="Times New Roman" pitchFamily="18" charset="0"/>
                <a:cs typeface="Times New Roman" pitchFamily="18" charset="0"/>
              </a:rPr>
              <a:t>develop an appropriate production system that maximizes plant growth &amp; </a:t>
            </a:r>
            <a:endParaRPr lang="en-US" sz="3200" dirty="0" smtClean="0">
              <a:latin typeface="Times New Roman" pitchFamily="18" charset="0"/>
              <a:cs typeface="Times New Roman" pitchFamily="18" charset="0"/>
            </a:endParaRPr>
          </a:p>
          <a:p>
            <a:pPr lvl="2"/>
            <a:r>
              <a:rPr lang="en-US" sz="2800" dirty="0" smtClean="0">
                <a:latin typeface="Times New Roman" pitchFamily="18" charset="0"/>
                <a:cs typeface="Times New Roman" pitchFamily="18" charset="0"/>
              </a:rPr>
              <a:t>which </a:t>
            </a:r>
            <a:r>
              <a:rPr lang="en-US" sz="2800" dirty="0">
                <a:latin typeface="Times New Roman" pitchFamily="18" charset="0"/>
                <a:cs typeface="Times New Roman" pitchFamily="18" charset="0"/>
              </a:rPr>
              <a:t>ultimately translates into an economic advantage. </a:t>
            </a:r>
            <a:endParaRPr lang="en-US" sz="2800" dirty="0" smtClean="0">
              <a:latin typeface="Times New Roman" pitchFamily="18" charset="0"/>
              <a:cs typeface="Times New Roman" pitchFamily="18" charset="0"/>
            </a:endParaRPr>
          </a:p>
          <a:p>
            <a:pPr marL="914400" lvl="2" indent="0">
              <a:buNone/>
            </a:pPr>
            <a:endParaRPr lang="en-US" sz="2800" dirty="0">
              <a:latin typeface="Times New Roman" pitchFamily="18" charset="0"/>
              <a:cs typeface="Times New Roman" pitchFamily="18" charset="0"/>
            </a:endParaRPr>
          </a:p>
          <a:p>
            <a:pPr>
              <a:buFont typeface="Wingdings" pitchFamily="2" charset="2"/>
              <a:buChar char="q"/>
            </a:pPr>
            <a:r>
              <a:rPr lang="en-US" dirty="0">
                <a:latin typeface="Times New Roman" pitchFamily="18" charset="0"/>
                <a:cs typeface="Times New Roman" pitchFamily="18" charset="0"/>
              </a:rPr>
              <a:t>Therefore to do so; we should first identify agro-ecological conditions of the area. </a:t>
            </a:r>
          </a:p>
          <a:p>
            <a:pPr marL="0" indent="0">
              <a:buNone/>
            </a:pPr>
            <a:endParaRPr lang="en-US" dirty="0"/>
          </a:p>
        </p:txBody>
      </p:sp>
    </p:spTree>
    <p:extLst>
      <p:ext uri="{BB962C8B-B14F-4D97-AF65-F5344CB8AC3E}">
        <p14:creationId xmlns:p14="http://schemas.microsoft.com/office/powerpoint/2010/main" xmlns="" val="16747289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86800" cy="6096000"/>
          </a:xfrm>
        </p:spPr>
        <p:txBody>
          <a:bodyPr>
            <a:normAutofit/>
          </a:bodyPr>
          <a:lstStyle/>
          <a:p>
            <a:r>
              <a:rPr lang="en-US" sz="2800" dirty="0" smtClean="0">
                <a:latin typeface="Times New Roman" pitchFamily="18" charset="0"/>
                <a:cs typeface="Times New Roman" pitchFamily="18" charset="0"/>
              </a:rPr>
              <a:t>Rainfall is the most important climatic factor affecting vegetable crop production in the tropics. </a:t>
            </a:r>
          </a:p>
          <a:p>
            <a:pPr lvl="1"/>
            <a:r>
              <a:rPr lang="en-US" dirty="0" smtClean="0">
                <a:latin typeface="Times New Roman" pitchFamily="18" charset="0"/>
                <a:cs typeface="Times New Roman" pitchFamily="18" charset="0"/>
              </a:rPr>
              <a:t>Especially for </a:t>
            </a:r>
            <a:r>
              <a:rPr lang="en-US" b="1" dirty="0" smtClean="0">
                <a:latin typeface="Times New Roman" pitchFamily="18" charset="0"/>
                <a:cs typeface="Times New Roman" pitchFamily="18" charset="0"/>
              </a:rPr>
              <a:t>arid &amp; semi-arid areas; </a:t>
            </a:r>
          </a:p>
          <a:p>
            <a:pPr lvl="2"/>
            <a:r>
              <a:rPr lang="en-US" sz="2800" b="1" dirty="0" smtClean="0">
                <a:latin typeface="Times New Roman" pitchFamily="18" charset="0"/>
                <a:cs typeface="Times New Roman" pitchFamily="18" charset="0"/>
              </a:rPr>
              <a:t>We have to supply water by irrigation </a:t>
            </a:r>
            <a:r>
              <a:rPr lang="en-US" sz="2800" dirty="0" smtClean="0">
                <a:latin typeface="Times New Roman" pitchFamily="18" charset="0"/>
                <a:cs typeface="Times New Roman" pitchFamily="18" charset="0"/>
              </a:rPr>
              <a:t>b/c </a:t>
            </a:r>
          </a:p>
          <a:p>
            <a:pPr lvl="3"/>
            <a:r>
              <a:rPr lang="en-US" sz="2800" dirty="0" smtClean="0">
                <a:latin typeface="Times New Roman" pitchFamily="18" charset="0"/>
                <a:cs typeface="Times New Roman" pitchFamily="18" charset="0"/>
              </a:rPr>
              <a:t>The total amount of </a:t>
            </a:r>
            <a:r>
              <a:rPr lang="en-US" sz="2800" dirty="0" err="1" smtClean="0">
                <a:latin typeface="Times New Roman" pitchFamily="18" charset="0"/>
                <a:cs typeface="Times New Roman" pitchFamily="18" charset="0"/>
              </a:rPr>
              <a:t>rf</a:t>
            </a:r>
            <a:r>
              <a:rPr lang="en-US" sz="2800" dirty="0" smtClean="0">
                <a:latin typeface="Times New Roman" pitchFamily="18" charset="0"/>
                <a:cs typeface="Times New Roman" pitchFamily="18" charset="0"/>
              </a:rPr>
              <a:t> is not sufficient for crop growth &amp; development</a:t>
            </a:r>
          </a:p>
          <a:p>
            <a:endParaRPr lang="en-US" sz="2800" dirty="0">
              <a:latin typeface="Times New Roman" pitchFamily="18" charset="0"/>
              <a:cs typeface="Times New Roman" pitchFamily="18" charset="0"/>
            </a:endParaRPr>
          </a:p>
          <a:p>
            <a:r>
              <a:rPr lang="en-US" sz="4400" b="1" dirty="0">
                <a:latin typeface="Times New Roman" pitchFamily="18" charset="0"/>
                <a:cs typeface="Times New Roman" pitchFamily="18" charset="0"/>
              </a:rPr>
              <a:t>A plant usually absorbs several times more water than the amount incorporated in its cells. </a:t>
            </a:r>
            <a:endParaRPr lang="en-US" sz="4400" b="1" dirty="0"/>
          </a:p>
          <a:p>
            <a:endParaRPr lang="en-US" dirty="0"/>
          </a:p>
        </p:txBody>
      </p:sp>
    </p:spTree>
    <p:extLst>
      <p:ext uri="{BB962C8B-B14F-4D97-AF65-F5344CB8AC3E}">
        <p14:creationId xmlns:p14="http://schemas.microsoft.com/office/powerpoint/2010/main" xmlns="" val="13302556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10600" cy="6553200"/>
          </a:xfrm>
        </p:spPr>
        <p:txBody>
          <a:bodyPr>
            <a:normAutofit/>
          </a:bodyPr>
          <a:lstStyle/>
          <a:p>
            <a:pPr>
              <a:lnSpc>
                <a:spcPct val="110000"/>
              </a:lnSpc>
            </a:pPr>
            <a:r>
              <a:rPr lang="en-US" dirty="0">
                <a:latin typeface="Times New Roman" pitchFamily="18" charset="0"/>
                <a:cs typeface="Times New Roman" pitchFamily="18" charset="0"/>
              </a:rPr>
              <a:t>Most of </a:t>
            </a:r>
            <a:r>
              <a:rPr lang="en-US" dirty="0" smtClean="0">
                <a:latin typeface="Times New Roman" pitchFamily="18" charset="0"/>
                <a:cs typeface="Times New Roman" pitchFamily="18" charset="0"/>
              </a:rPr>
              <a:t>the water is </a:t>
            </a:r>
            <a:r>
              <a:rPr lang="en-US" dirty="0">
                <a:latin typeface="Times New Roman" pitchFamily="18" charset="0"/>
                <a:cs typeface="Times New Roman" pitchFamily="18" charset="0"/>
              </a:rPr>
              <a:t>lost through </a:t>
            </a:r>
            <a:r>
              <a:rPr lang="en-US" b="1" dirty="0" smtClean="0">
                <a:latin typeface="Times New Roman" pitchFamily="18" charset="0"/>
                <a:cs typeface="Times New Roman" pitchFamily="18" charset="0"/>
              </a:rPr>
              <a:t>transpiration</a:t>
            </a:r>
            <a:r>
              <a:rPr lang="en-US" dirty="0" smtClean="0">
                <a:latin typeface="Times New Roman" pitchFamily="18" charset="0"/>
                <a:cs typeface="Times New Roman" pitchFamily="18" charset="0"/>
              </a:rPr>
              <a:t>; thus </a:t>
            </a:r>
          </a:p>
          <a:p>
            <a:pPr lvl="2">
              <a:lnSpc>
                <a:spcPct val="110000"/>
              </a:lnSpc>
            </a:pPr>
            <a:r>
              <a:rPr lang="en-US" sz="2800" b="1" dirty="0" smtClean="0">
                <a:latin typeface="Times New Roman" pitchFamily="18" charset="0"/>
                <a:cs typeface="Times New Roman" pitchFamily="18" charset="0"/>
              </a:rPr>
              <a:t>Cools the leaf </a:t>
            </a:r>
            <a:r>
              <a:rPr lang="en-US" sz="2800" dirty="0" smtClean="0">
                <a:latin typeface="Times New Roman" pitchFamily="18" charset="0"/>
                <a:cs typeface="Times New Roman" pitchFamily="18" charset="0"/>
              </a:rPr>
              <a:t>so that it will not be warm to inactivate the enzymes of respiration &amp; photosynthesis &amp; </a:t>
            </a:r>
          </a:p>
          <a:p>
            <a:pPr lvl="2">
              <a:lnSpc>
                <a:spcPct val="110000"/>
              </a:lnSpc>
            </a:pPr>
            <a:endParaRPr lang="en-US" sz="2800" dirty="0" smtClean="0">
              <a:latin typeface="Times New Roman" pitchFamily="18" charset="0"/>
              <a:cs typeface="Times New Roman" pitchFamily="18" charset="0"/>
            </a:endParaRPr>
          </a:p>
          <a:p>
            <a:pPr lvl="2">
              <a:lnSpc>
                <a:spcPct val="110000"/>
              </a:lnSpc>
            </a:pPr>
            <a:r>
              <a:rPr lang="en-US" sz="2800" dirty="0" smtClean="0">
                <a:latin typeface="Times New Roman" pitchFamily="18" charset="0"/>
                <a:cs typeface="Times New Roman" pitchFamily="18" charset="0"/>
              </a:rPr>
              <a:t>Also </a:t>
            </a:r>
            <a:r>
              <a:rPr lang="en-US" sz="2800" b="1" dirty="0" smtClean="0">
                <a:latin typeface="Times New Roman" pitchFamily="18" charset="0"/>
                <a:cs typeface="Times New Roman" pitchFamily="18" charset="0"/>
              </a:rPr>
              <a:t>acts as a drawing force pulling </a:t>
            </a:r>
            <a:r>
              <a:rPr lang="en-US" sz="2800" dirty="0" smtClean="0">
                <a:latin typeface="Times New Roman" pitchFamily="18" charset="0"/>
                <a:cs typeface="Times New Roman" pitchFamily="18" charset="0"/>
              </a:rPr>
              <a:t>the water from the soil to plant.</a:t>
            </a:r>
          </a:p>
          <a:p>
            <a:pPr>
              <a:lnSpc>
                <a:spcPct val="110000"/>
              </a:lnSpc>
            </a:pPr>
            <a:endParaRPr lang="en-US" sz="2500" dirty="0">
              <a:latin typeface="Times New Roman" pitchFamily="18" charset="0"/>
              <a:cs typeface="Times New Roman" pitchFamily="18" charset="0"/>
            </a:endParaRPr>
          </a:p>
          <a:p>
            <a:pPr marL="0" indent="0">
              <a:buNone/>
            </a:pPr>
            <a:endParaRPr lang="en-US" sz="2500" dirty="0">
              <a:latin typeface="Times New Roman" pitchFamily="18" charset="0"/>
              <a:cs typeface="Times New Roman" pitchFamily="18" charset="0"/>
            </a:endParaRPr>
          </a:p>
          <a:p>
            <a:pPr marL="0" indent="0">
              <a:buNone/>
            </a:pPr>
            <a:endParaRPr lang="en-US" dirty="0" smtClean="0"/>
          </a:p>
          <a:p>
            <a:endParaRPr lang="en-US" dirty="0"/>
          </a:p>
          <a:p>
            <a:endParaRPr lang="en-US" dirty="0"/>
          </a:p>
        </p:txBody>
      </p:sp>
    </p:spTree>
    <p:extLst>
      <p:ext uri="{BB962C8B-B14F-4D97-AF65-F5344CB8AC3E}">
        <p14:creationId xmlns:p14="http://schemas.microsoft.com/office/powerpoint/2010/main" xmlns="" val="36538485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858000"/>
          </a:xfrm>
        </p:spPr>
        <p:txBody>
          <a:bodyPr>
            <a:normAutofit/>
          </a:bodyPr>
          <a:lstStyle/>
          <a:p>
            <a:pPr>
              <a:lnSpc>
                <a:spcPct val="110000"/>
              </a:lnSpc>
            </a:pPr>
            <a:r>
              <a:rPr lang="en-US" b="1" dirty="0">
                <a:latin typeface="Times New Roman" pitchFamily="18" charset="0"/>
                <a:cs typeface="Times New Roman" pitchFamily="18" charset="0"/>
              </a:rPr>
              <a:t>Water plays the following roles or it has an effect on in vegetable production:</a:t>
            </a:r>
          </a:p>
          <a:p>
            <a:pPr lvl="2">
              <a:lnSpc>
                <a:spcPct val="110000"/>
              </a:lnSpc>
            </a:pPr>
            <a:r>
              <a:rPr lang="en-US" sz="2800" dirty="0">
                <a:latin typeface="Times New Roman" pitchFamily="18" charset="0"/>
                <a:cs typeface="Times New Roman" pitchFamily="18" charset="0"/>
              </a:rPr>
              <a:t>Essential for </a:t>
            </a:r>
            <a:r>
              <a:rPr lang="en-US" sz="2800" b="1" dirty="0">
                <a:latin typeface="Times New Roman" pitchFamily="18" charset="0"/>
                <a:cs typeface="Times New Roman" pitchFamily="18" charset="0"/>
              </a:rPr>
              <a:t>germination </a:t>
            </a:r>
            <a:r>
              <a:rPr lang="en-US" sz="2800" dirty="0">
                <a:latin typeface="Times New Roman" pitchFamily="18" charset="0"/>
                <a:cs typeface="Times New Roman" pitchFamily="18" charset="0"/>
              </a:rPr>
              <a:t>&amp; plant </a:t>
            </a:r>
            <a:r>
              <a:rPr lang="en-US" sz="2800" b="1" dirty="0">
                <a:latin typeface="Times New Roman" pitchFamily="18" charset="0"/>
                <a:cs typeface="Times New Roman" pitchFamily="18" charset="0"/>
              </a:rPr>
              <a:t>growth</a:t>
            </a:r>
            <a:r>
              <a:rPr lang="en-US" sz="2800" dirty="0">
                <a:latin typeface="Times New Roman" pitchFamily="18" charset="0"/>
                <a:cs typeface="Times New Roman" pitchFamily="18" charset="0"/>
              </a:rPr>
              <a:t>/development- it is the material for photosynthesis &amp; then add biomass to the plant</a:t>
            </a:r>
          </a:p>
          <a:p>
            <a:pPr lvl="2">
              <a:lnSpc>
                <a:spcPct val="110000"/>
              </a:lnSpc>
            </a:pPr>
            <a:r>
              <a:rPr lang="en-US" sz="2800" dirty="0">
                <a:latin typeface="Times New Roman" pitchFamily="18" charset="0"/>
                <a:cs typeface="Times New Roman" pitchFamily="18" charset="0"/>
              </a:rPr>
              <a:t> Universal solvent of organic and inorganic compounds &amp; </a:t>
            </a:r>
            <a:r>
              <a:rPr lang="en-US" sz="2800" b="1" dirty="0">
                <a:latin typeface="Times New Roman" pitchFamily="18" charset="0"/>
                <a:cs typeface="Times New Roman" pitchFamily="18" charset="0"/>
              </a:rPr>
              <a:t>medium of absorption and translocation</a:t>
            </a:r>
          </a:p>
          <a:p>
            <a:pPr lvl="2">
              <a:lnSpc>
                <a:spcPct val="110000"/>
              </a:lnSpc>
            </a:pPr>
            <a:r>
              <a:rPr lang="en-US" sz="2800" dirty="0">
                <a:latin typeface="Times New Roman" pitchFamily="18" charset="0"/>
                <a:cs typeface="Times New Roman" pitchFamily="18" charset="0"/>
              </a:rPr>
              <a:t>In warm areas </a:t>
            </a:r>
            <a:r>
              <a:rPr lang="en-US" sz="2800" b="1" dirty="0">
                <a:latin typeface="Times New Roman" pitchFamily="18" charset="0"/>
                <a:cs typeface="Times New Roman" pitchFamily="18" charset="0"/>
              </a:rPr>
              <a:t>regulates </a:t>
            </a:r>
            <a:r>
              <a:rPr lang="en-US" sz="2800" dirty="0">
                <a:latin typeface="Times New Roman" pitchFamily="18" charset="0"/>
                <a:cs typeface="Times New Roman" pitchFamily="18" charset="0"/>
              </a:rPr>
              <a:t>the plant body </a:t>
            </a:r>
            <a:r>
              <a:rPr lang="en-US" sz="2800" b="1" dirty="0">
                <a:latin typeface="Times New Roman" pitchFamily="18" charset="0"/>
                <a:cs typeface="Times New Roman" pitchFamily="18" charset="0"/>
              </a:rPr>
              <a:t>temperature </a:t>
            </a:r>
            <a:r>
              <a:rPr lang="en-US" sz="2800" dirty="0">
                <a:latin typeface="Times New Roman" pitchFamily="18" charset="0"/>
                <a:cs typeface="Times New Roman" pitchFamily="18" charset="0"/>
              </a:rPr>
              <a:t>through transpiration </a:t>
            </a:r>
            <a:r>
              <a:rPr lang="en-US" sz="2800" dirty="0" smtClean="0">
                <a:latin typeface="Times New Roman" pitchFamily="18" charset="0"/>
                <a:cs typeface="Times New Roman" pitchFamily="18" charset="0"/>
              </a:rPr>
              <a:t>&amp;</a:t>
            </a:r>
          </a:p>
          <a:p>
            <a:pPr lvl="2">
              <a:lnSpc>
                <a:spcPct val="110000"/>
              </a:lnSpc>
            </a:pPr>
            <a:r>
              <a:rPr lang="en-US" sz="2800" dirty="0" smtClean="0">
                <a:latin typeface="Times New Roman" pitchFamily="18" charset="0"/>
                <a:cs typeface="Times New Roman" pitchFamily="18" charset="0"/>
              </a:rPr>
              <a:t>Necessary </a:t>
            </a:r>
            <a:r>
              <a:rPr lang="en-US" sz="2800" dirty="0">
                <a:latin typeface="Times New Roman" pitchFamily="18" charset="0"/>
                <a:cs typeface="Times New Roman" pitchFamily="18" charset="0"/>
              </a:rPr>
              <a:t>for cell division &amp; </a:t>
            </a:r>
            <a:r>
              <a:rPr lang="en-US" sz="2800" dirty="0" smtClean="0">
                <a:latin typeface="Times New Roman" pitchFamily="18" charset="0"/>
                <a:cs typeface="Times New Roman" pitchFamily="18" charset="0"/>
              </a:rPr>
              <a:t>enlargement and </a:t>
            </a:r>
            <a:r>
              <a:rPr lang="en-US" sz="2800" dirty="0">
                <a:latin typeface="Times New Roman" pitchFamily="18" charset="0"/>
                <a:cs typeface="Times New Roman" pitchFamily="18" charset="0"/>
              </a:rPr>
              <a:t>maintaining turgidity.  </a:t>
            </a:r>
            <a:endParaRPr lang="en-US" sz="2800" dirty="0" smtClean="0">
              <a:latin typeface="Times New Roman" pitchFamily="18" charset="0"/>
              <a:cs typeface="Times New Roman" pitchFamily="18" charset="0"/>
            </a:endParaRPr>
          </a:p>
          <a:p>
            <a:pPr lvl="2">
              <a:lnSpc>
                <a:spcPct val="110000"/>
              </a:lnSpc>
            </a:pPr>
            <a:r>
              <a:rPr lang="en-US" sz="2800" b="1" dirty="0" smtClean="0">
                <a:latin typeface="Times New Roman" pitchFamily="18" charset="0"/>
                <a:cs typeface="Times New Roman" pitchFamily="18" charset="0"/>
              </a:rPr>
              <a:t>Etc</a:t>
            </a:r>
            <a:r>
              <a:rPr lang="en-US" sz="2800" b="1" dirty="0">
                <a:latin typeface="Times New Roman" pitchFamily="18" charset="0"/>
                <a:cs typeface="Times New Roman" pitchFamily="18" charset="0"/>
              </a:rPr>
              <a:t>…</a:t>
            </a:r>
          </a:p>
          <a:p>
            <a:pPr>
              <a:lnSpc>
                <a:spcPct val="110000"/>
              </a:lnSpc>
            </a:pPr>
            <a:endParaRPr lang="en-US" sz="2500" dirty="0">
              <a:latin typeface="Times New Roman" pitchFamily="18" charset="0"/>
              <a:cs typeface="Times New Roman" pitchFamily="18" charset="0"/>
            </a:endParaRPr>
          </a:p>
          <a:p>
            <a:endParaRPr lang="en-US" sz="2500" dirty="0">
              <a:latin typeface="Times New Roman" pitchFamily="18" charset="0"/>
              <a:cs typeface="Times New Roman" pitchFamily="18" charset="0"/>
            </a:endParaRPr>
          </a:p>
          <a:p>
            <a:pPr marL="0" indent="0">
              <a:buNone/>
            </a:pPr>
            <a:endParaRPr lang="en-US" dirty="0" smtClean="0"/>
          </a:p>
          <a:p>
            <a:endParaRPr lang="en-US" dirty="0"/>
          </a:p>
          <a:p>
            <a:endParaRPr lang="en-US" dirty="0"/>
          </a:p>
        </p:txBody>
      </p:sp>
    </p:spTree>
    <p:extLst>
      <p:ext uri="{BB962C8B-B14F-4D97-AF65-F5344CB8AC3E}">
        <p14:creationId xmlns:p14="http://schemas.microsoft.com/office/powerpoint/2010/main" xmlns="" val="29032606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763000" cy="6477000"/>
          </a:xfrm>
        </p:spPr>
        <p:txBody>
          <a:bodyPr>
            <a:normAutofit/>
          </a:bodyPr>
          <a:lstStyle/>
          <a:p>
            <a:r>
              <a:rPr lang="en-US" sz="2800" b="1" dirty="0" smtClean="0">
                <a:latin typeface="Times New Roman" pitchFamily="18" charset="0"/>
                <a:cs typeface="Times New Roman" pitchFamily="18" charset="0"/>
              </a:rPr>
              <a:t>Both insufficient &amp; excess moisture/water </a:t>
            </a:r>
            <a:r>
              <a:rPr lang="en-US" sz="2800" dirty="0" smtClean="0">
                <a:latin typeface="Times New Roman" pitchFamily="18" charset="0"/>
                <a:cs typeface="Times New Roman" pitchFamily="18" charset="0"/>
              </a:rPr>
              <a:t>have harmful effects to plant growth.</a:t>
            </a:r>
          </a:p>
          <a:p>
            <a:pPr lvl="1"/>
            <a:r>
              <a:rPr lang="en-US" dirty="0" smtClean="0">
                <a:latin typeface="Times New Roman" pitchFamily="18" charset="0"/>
                <a:cs typeface="Times New Roman" pitchFamily="18" charset="0"/>
              </a:rPr>
              <a:t> Both excessive &amp; shortage of water conditions should be avoided</a:t>
            </a:r>
          </a:p>
          <a:p>
            <a:pPr>
              <a:buNone/>
            </a:pP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Most vegetable crops have differing critical growth periods such as </a:t>
            </a:r>
          </a:p>
          <a:p>
            <a:pPr lvl="1"/>
            <a:r>
              <a:rPr lang="en-US" dirty="0" smtClean="0">
                <a:latin typeface="Times New Roman" pitchFamily="18" charset="0"/>
                <a:cs typeface="Times New Roman" pitchFamily="18" charset="0"/>
              </a:rPr>
              <a:t>Blossoming, </a:t>
            </a:r>
          </a:p>
          <a:p>
            <a:pPr lvl="1"/>
            <a:r>
              <a:rPr lang="en-US" dirty="0" smtClean="0">
                <a:latin typeface="Times New Roman" pitchFamily="18" charset="0"/>
                <a:cs typeface="Times New Roman" pitchFamily="18" charset="0"/>
              </a:rPr>
              <a:t>Fruit set,  germination or bud differentiation &amp;</a:t>
            </a:r>
          </a:p>
          <a:p>
            <a:pPr lvl="2"/>
            <a:r>
              <a:rPr lang="en-US" sz="2800" b="1" dirty="0" smtClean="0">
                <a:latin typeface="Times New Roman" pitchFamily="18" charset="0"/>
                <a:cs typeface="Times New Roman" pitchFamily="18" charset="0"/>
              </a:rPr>
              <a:t>If water stress occurs during critical stages of growth, yield is directly affected. </a:t>
            </a:r>
          </a:p>
          <a:p>
            <a:pPr lvl="1">
              <a:buNone/>
            </a:pPr>
            <a:endParaRPr lang="en-US" sz="2100" dirty="0">
              <a:latin typeface="Times New Roman" pitchFamily="18" charset="0"/>
              <a:cs typeface="Times New Roman" pitchFamily="18" charset="0"/>
            </a:endParaRPr>
          </a:p>
          <a:p>
            <a:pPr marL="742950" lvl="2" indent="-342900">
              <a:buNone/>
            </a:pPr>
            <a:endParaRPr lang="en-US" sz="2500" dirty="0" smtClean="0">
              <a:latin typeface="Times New Roman" pitchFamily="18" charset="0"/>
              <a:cs typeface="Times New Roman" pitchFamily="18" charset="0"/>
            </a:endParaRPr>
          </a:p>
          <a:p>
            <a:pPr lvl="0"/>
            <a:endParaRPr lang="en-US" b="1" dirty="0" smtClean="0"/>
          </a:p>
          <a:p>
            <a:pPr lvl="1"/>
            <a:endParaRPr lang="en-US" b="1" dirty="0" smtClean="0"/>
          </a:p>
        </p:txBody>
      </p:sp>
    </p:spTree>
    <p:extLst>
      <p:ext uri="{BB962C8B-B14F-4D97-AF65-F5344CB8AC3E}">
        <p14:creationId xmlns:p14="http://schemas.microsoft.com/office/powerpoint/2010/main" xmlns="" val="30476778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858000"/>
          </a:xfrm>
        </p:spPr>
        <p:txBody>
          <a:bodyPr>
            <a:normAutofit/>
          </a:bodyPr>
          <a:lstStyle/>
          <a:p>
            <a:pPr marL="342900" lvl="1" indent="-342900">
              <a:buFont typeface="Arial" pitchFamily="34" charset="0"/>
              <a:buChar char="•"/>
            </a:pPr>
            <a:r>
              <a:rPr lang="en-US" sz="3200" b="1" i="1" dirty="0">
                <a:latin typeface="Times New Roman" pitchFamily="18" charset="0"/>
                <a:cs typeface="Times New Roman" pitchFamily="18" charset="0"/>
              </a:rPr>
              <a:t>Drought (water shortage): -</a:t>
            </a:r>
          </a:p>
          <a:p>
            <a:pPr marL="742950" lvl="2" indent="-342900">
              <a:buFont typeface="Wingdings" pitchFamily="2" charset="2"/>
              <a:buChar char="v"/>
            </a:pPr>
            <a:r>
              <a:rPr lang="en-US" sz="2800" dirty="0">
                <a:latin typeface="Times New Roman" pitchFamily="18" charset="0"/>
                <a:cs typeface="Times New Roman" pitchFamily="18" charset="0"/>
              </a:rPr>
              <a:t>is defined as a period without significant RF occurs when there is too little water. </a:t>
            </a:r>
          </a:p>
          <a:p>
            <a:pPr marL="742950" lvl="2" indent="-342900">
              <a:buFont typeface="Wingdings" pitchFamily="2" charset="2"/>
              <a:buChar char="v"/>
            </a:pPr>
            <a:r>
              <a:rPr lang="en-US" sz="2800" dirty="0">
                <a:latin typeface="Times New Roman" pitchFamily="18" charset="0"/>
                <a:cs typeface="Times New Roman" pitchFamily="18" charset="0"/>
              </a:rPr>
              <a:t>Droughts may lead to water stress for field-grown vegetables &amp; </a:t>
            </a:r>
            <a:r>
              <a:rPr lang="en-US" sz="2800" b="1" dirty="0">
                <a:latin typeface="Times New Roman" pitchFamily="18" charset="0"/>
                <a:cs typeface="Times New Roman" pitchFamily="18" charset="0"/>
              </a:rPr>
              <a:t>growth may be impacted &amp; thus reduce crop yields</a:t>
            </a:r>
            <a:r>
              <a:rPr lang="en-US" sz="2800" dirty="0">
                <a:latin typeface="Times New Roman" pitchFamily="18" charset="0"/>
                <a:cs typeface="Times New Roman" pitchFamily="18" charset="0"/>
              </a:rPr>
              <a:t>. </a:t>
            </a:r>
          </a:p>
          <a:p>
            <a:pPr marL="742950" lvl="2" indent="-342900">
              <a:buFont typeface="Wingdings" pitchFamily="2" charset="2"/>
              <a:buChar char="v"/>
            </a:pPr>
            <a:r>
              <a:rPr lang="en-US" sz="2800" dirty="0">
                <a:latin typeface="Times New Roman" pitchFamily="18" charset="0"/>
                <a:cs typeface="Times New Roman" pitchFamily="18" charset="0"/>
              </a:rPr>
              <a:t>Plants may </a:t>
            </a:r>
            <a:r>
              <a:rPr lang="en-US" sz="2800" b="1" dirty="0">
                <a:latin typeface="Times New Roman" pitchFamily="18" charset="0"/>
                <a:cs typeface="Times New Roman" pitchFamily="18" charset="0"/>
              </a:rPr>
              <a:t>adjust to short-term </a:t>
            </a:r>
            <a:r>
              <a:rPr lang="en-US" sz="2800" dirty="0">
                <a:latin typeface="Times New Roman" pitchFamily="18" charset="0"/>
                <a:cs typeface="Times New Roman" pitchFamily="18" charset="0"/>
              </a:rPr>
              <a:t>water stress by</a:t>
            </a:r>
          </a:p>
          <a:p>
            <a:pPr marL="1200150" lvl="3" indent="-342900">
              <a:buFont typeface="Wingdings" pitchFamily="2" charset="2"/>
              <a:buChar char="v"/>
            </a:pPr>
            <a:r>
              <a:rPr lang="en-US" sz="2800" dirty="0">
                <a:latin typeface="Times New Roman" pitchFamily="18" charset="0"/>
                <a:cs typeface="Times New Roman" pitchFamily="18" charset="0"/>
              </a:rPr>
              <a:t> Closing stomata &amp; thereby reducing water loss through the leaves. When it is closed, photosynthesis is reduced /stopped &amp; growth is slowed. </a:t>
            </a:r>
          </a:p>
          <a:p>
            <a:pPr marL="742950" lvl="2" indent="-342900">
              <a:buFont typeface="Wingdings" pitchFamily="2" charset="2"/>
              <a:buChar char="v"/>
            </a:pPr>
            <a:r>
              <a:rPr lang="en-US" sz="2800" dirty="0">
                <a:latin typeface="Times New Roman" pitchFamily="18" charset="0"/>
                <a:cs typeface="Times New Roman" pitchFamily="18" charset="0"/>
              </a:rPr>
              <a:t>Moisture shortage can also  be modified by using Irrigation.</a:t>
            </a:r>
          </a:p>
          <a:p>
            <a:pPr>
              <a:buNone/>
            </a:pPr>
            <a:endParaRPr lang="en-US" sz="2500" dirty="0">
              <a:latin typeface="Times New Roman" pitchFamily="18" charset="0"/>
              <a:cs typeface="Times New Roman" pitchFamily="18" charset="0"/>
            </a:endParaRPr>
          </a:p>
          <a:p>
            <a:pPr marL="742950" lvl="2" indent="-342900">
              <a:buNone/>
            </a:pPr>
            <a:endParaRPr lang="en-US" sz="2500" dirty="0" smtClean="0">
              <a:latin typeface="Times New Roman" pitchFamily="18" charset="0"/>
              <a:cs typeface="Times New Roman" pitchFamily="18" charset="0"/>
            </a:endParaRPr>
          </a:p>
          <a:p>
            <a:pPr lvl="0"/>
            <a:endParaRPr lang="en-US" b="1" dirty="0" smtClean="0"/>
          </a:p>
          <a:p>
            <a:pPr lvl="1"/>
            <a:endParaRPr lang="en-US" b="1" dirty="0" smtClean="0"/>
          </a:p>
        </p:txBody>
      </p:sp>
    </p:spTree>
    <p:extLst>
      <p:ext uri="{BB962C8B-B14F-4D97-AF65-F5344CB8AC3E}">
        <p14:creationId xmlns:p14="http://schemas.microsoft.com/office/powerpoint/2010/main" xmlns="" val="5051442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7162800"/>
          </a:xfrm>
        </p:spPr>
        <p:txBody>
          <a:bodyPr>
            <a:normAutofit/>
          </a:bodyPr>
          <a:lstStyle/>
          <a:p>
            <a:pPr marL="742950" lvl="2" indent="-342900">
              <a:buFont typeface="Wingdings" pitchFamily="2" charset="2"/>
              <a:buChar char="v"/>
            </a:pPr>
            <a:r>
              <a:rPr lang="en-US" sz="2800" dirty="0">
                <a:latin typeface="Times New Roman" pitchFamily="18" charset="0"/>
                <a:cs typeface="Times New Roman" pitchFamily="18" charset="0"/>
              </a:rPr>
              <a:t>Plants, which can survive drought </a:t>
            </a:r>
            <a:r>
              <a:rPr lang="en-US" sz="3200" b="1" dirty="0">
                <a:latin typeface="Times New Roman" pitchFamily="18" charset="0"/>
                <a:cs typeface="Times New Roman" pitchFamily="18" charset="0"/>
              </a:rPr>
              <a:t>either avoid or tolerate drought</a:t>
            </a:r>
            <a:r>
              <a:rPr lang="en-US" sz="3200" dirty="0">
                <a:latin typeface="Times New Roman" pitchFamily="18" charset="0"/>
                <a:cs typeface="Times New Roman" pitchFamily="18" charset="0"/>
              </a:rPr>
              <a:t>. </a:t>
            </a:r>
          </a:p>
          <a:p>
            <a:pPr marL="1200150" lvl="3" indent="-342900"/>
            <a:r>
              <a:rPr lang="en-US" sz="2800" b="1" dirty="0" smtClean="0">
                <a:latin typeface="Times New Roman" pitchFamily="18" charset="0"/>
                <a:cs typeface="Times New Roman" pitchFamily="18" charset="0"/>
              </a:rPr>
              <a:t>Drought-avoiders</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do not actually avoid drought rather they avoid drying of their tissues by maintaining their water up take and/ or by reducing water loss:</a:t>
            </a:r>
          </a:p>
          <a:p>
            <a:pPr lvl="3"/>
            <a:r>
              <a:rPr lang="en-US" sz="2800" dirty="0">
                <a:latin typeface="Times New Roman" pitchFamily="18" charset="0"/>
                <a:cs typeface="Times New Roman" pitchFamily="18" charset="0"/>
              </a:rPr>
              <a:t>By producing more roots than shoots. </a:t>
            </a:r>
          </a:p>
          <a:p>
            <a:pPr lvl="3"/>
            <a:r>
              <a:rPr lang="en-US" sz="2800" dirty="0">
                <a:latin typeface="Times New Roman" pitchFamily="18" charset="0"/>
                <a:cs typeface="Times New Roman" pitchFamily="18" charset="0"/>
              </a:rPr>
              <a:t>By moving its leaves so that only a very small leafy area is exposed to incoming radiation. </a:t>
            </a:r>
          </a:p>
          <a:p>
            <a:pPr lvl="3"/>
            <a:r>
              <a:rPr lang="en-US" sz="2800" dirty="0">
                <a:latin typeface="Times New Roman" pitchFamily="18" charset="0"/>
                <a:cs typeface="Times New Roman" pitchFamily="18" charset="0"/>
              </a:rPr>
              <a:t>By developing hairs to insulate the leaf surface &amp; it becomes more waxy. Most of vegetable legumes (e.g. yard long bean &amp;cowpea) are good drought avoiders.</a:t>
            </a:r>
          </a:p>
          <a:p>
            <a:pPr marL="742950" lvl="2" indent="-342900">
              <a:buFont typeface="Wingdings" pitchFamily="2" charset="2"/>
              <a:buChar char="v"/>
            </a:pPr>
            <a:endParaRPr lang="en-US" sz="2500" dirty="0" smtClean="0">
              <a:latin typeface="Times New Roman" pitchFamily="18" charset="0"/>
              <a:cs typeface="Times New Roman" pitchFamily="18" charset="0"/>
            </a:endParaRPr>
          </a:p>
          <a:p>
            <a:pPr lvl="3">
              <a:buNone/>
            </a:pPr>
            <a:endParaRPr lang="en-US" sz="2500" dirty="0" smtClean="0">
              <a:latin typeface="Times New Roman" pitchFamily="18" charset="0"/>
              <a:cs typeface="Times New Roman" pitchFamily="18" charset="0"/>
            </a:endParaRPr>
          </a:p>
          <a:p>
            <a:pPr lvl="3">
              <a:buNone/>
            </a:pPr>
            <a:endParaRPr lang="en-US" sz="2500" dirty="0" smtClean="0">
              <a:latin typeface="Times New Roman" pitchFamily="18" charset="0"/>
              <a:cs typeface="Times New Roman" pitchFamily="18" charset="0"/>
            </a:endParaRPr>
          </a:p>
          <a:p>
            <a:pPr marL="742950" lvl="2" indent="-342900">
              <a:buFont typeface="Wingdings" pitchFamily="2" charset="2"/>
              <a:buChar char="v"/>
            </a:pPr>
            <a:endParaRPr lang="en-US" sz="2500" dirty="0">
              <a:latin typeface="Times New Roman" pitchFamily="18" charset="0"/>
              <a:cs typeface="Times New Roman" pitchFamily="18" charset="0"/>
            </a:endParaRPr>
          </a:p>
          <a:p>
            <a:pPr lvl="1"/>
            <a:endParaRPr lang="en-US" dirty="0"/>
          </a:p>
          <a:p>
            <a:pPr marL="0" indent="0">
              <a:buNone/>
            </a:pPr>
            <a:endParaRPr lang="en-US" dirty="0"/>
          </a:p>
        </p:txBody>
      </p:sp>
    </p:spTree>
    <p:extLst>
      <p:ext uri="{BB962C8B-B14F-4D97-AF65-F5344CB8AC3E}">
        <p14:creationId xmlns:p14="http://schemas.microsoft.com/office/powerpoint/2010/main" xmlns="" val="164068437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553200"/>
          </a:xfrm>
        </p:spPr>
        <p:txBody>
          <a:bodyPr>
            <a:normAutofit/>
          </a:bodyPr>
          <a:lstStyle/>
          <a:p>
            <a:pPr marL="800100" lvl="4" indent="-342900">
              <a:buFont typeface="Arial" pitchFamily="34" charset="0"/>
              <a:buChar char="•"/>
            </a:pPr>
            <a:r>
              <a:rPr lang="en-US" sz="2800" b="1" dirty="0">
                <a:latin typeface="Times New Roman" pitchFamily="18" charset="0"/>
                <a:cs typeface="Times New Roman" pitchFamily="18" charset="0"/>
              </a:rPr>
              <a:t>Tolerates drought- </a:t>
            </a:r>
            <a:r>
              <a:rPr lang="en-US" sz="2800" b="1" dirty="0" smtClean="0">
                <a:latin typeface="Times New Roman" pitchFamily="18" charset="0"/>
                <a:cs typeface="Times New Roman" pitchFamily="18" charset="0"/>
              </a:rPr>
              <a:t> </a:t>
            </a:r>
          </a:p>
          <a:p>
            <a:pPr marL="1371600" lvl="5" indent="-457200">
              <a:buFont typeface="Wingdings" pitchFamily="2" charset="2"/>
              <a:buChar char="v"/>
            </a:pPr>
            <a:r>
              <a:rPr lang="en-US" sz="2800" dirty="0" smtClean="0">
                <a:latin typeface="Times New Roman" pitchFamily="18" charset="0"/>
                <a:cs typeface="Times New Roman" pitchFamily="18" charset="0"/>
              </a:rPr>
              <a:t>Plants survive during drought by function normally even with a low amount of water in their tissues. </a:t>
            </a:r>
          </a:p>
          <a:p>
            <a:pPr marL="1371600" lvl="5" indent="-457200">
              <a:buFont typeface="Wingdings" pitchFamily="2" charset="2"/>
              <a:buChar char="v"/>
            </a:pPr>
            <a:endParaRPr lang="en-US" sz="2800" dirty="0" smtClean="0">
              <a:latin typeface="Times New Roman" pitchFamily="18" charset="0"/>
              <a:cs typeface="Times New Roman" pitchFamily="18" charset="0"/>
            </a:endParaRPr>
          </a:p>
          <a:p>
            <a:pPr marL="1371600" lvl="5" indent="-457200">
              <a:buFont typeface="Wingdings" pitchFamily="2" charset="2"/>
              <a:buChar char="v"/>
            </a:pPr>
            <a:r>
              <a:rPr lang="en-US" sz="2800" dirty="0" smtClean="0">
                <a:latin typeface="Times New Roman" pitchFamily="18" charset="0"/>
                <a:cs typeface="Times New Roman" pitchFamily="18" charset="0"/>
              </a:rPr>
              <a:t>Their cells do not collapse much even with low amount of water. </a:t>
            </a:r>
          </a:p>
          <a:p>
            <a:pPr marL="1371600" lvl="5" indent="-457200">
              <a:buFont typeface="Wingdings" pitchFamily="2" charset="2"/>
              <a:buChar char="v"/>
            </a:pPr>
            <a:endParaRPr lang="en-US" sz="2800" dirty="0" smtClean="0">
              <a:latin typeface="Times New Roman" pitchFamily="18" charset="0"/>
              <a:cs typeface="Times New Roman" pitchFamily="18" charset="0"/>
            </a:endParaRPr>
          </a:p>
          <a:p>
            <a:pPr marL="1371600" lvl="5" indent="-457200">
              <a:buFont typeface="Wingdings" pitchFamily="2" charset="2"/>
              <a:buChar char="v"/>
            </a:pPr>
            <a:r>
              <a:rPr lang="en-US" sz="2800" dirty="0" smtClean="0">
                <a:latin typeface="Times New Roman" pitchFamily="18" charset="0"/>
                <a:cs typeface="Times New Roman" pitchFamily="18" charset="0"/>
              </a:rPr>
              <a:t>Vegetables sustain pronged drought stress without loss in yield and quality.</a:t>
            </a:r>
          </a:p>
          <a:p>
            <a:pPr marL="457200" lvl="2" indent="-457200">
              <a:buFont typeface="Wingdings" pitchFamily="2" charset="2"/>
              <a:buChar char="v"/>
            </a:pPr>
            <a:endParaRPr lang="en-US" sz="2800" dirty="0" smtClean="0">
              <a:latin typeface="Times New Roman" pitchFamily="18" charset="0"/>
              <a:cs typeface="Times New Roman" pitchFamily="18" charset="0"/>
            </a:endParaRPr>
          </a:p>
          <a:p>
            <a:pPr marL="457200" lvl="4" indent="0">
              <a:buNone/>
            </a:pPr>
            <a:endParaRPr lang="en-US" sz="2500" b="1"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388642540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50837"/>
            <a:ext cx="8686800" cy="6278563"/>
          </a:xfrm>
        </p:spPr>
        <p:txBody>
          <a:bodyPr/>
          <a:lstStyle/>
          <a:p>
            <a:pPr marL="342900" lvl="2" indent="-342900"/>
            <a:r>
              <a:rPr lang="en-US" sz="4800" dirty="0" smtClean="0">
                <a:latin typeface="Times New Roman" pitchFamily="18" charset="0"/>
                <a:cs typeface="Times New Roman" pitchFamily="18" charset="0"/>
              </a:rPr>
              <a:t>Generally;</a:t>
            </a:r>
          </a:p>
          <a:p>
            <a:pPr marL="800100" lvl="3" indent="-342900"/>
            <a:r>
              <a:rPr lang="en-US" sz="2800" dirty="0" smtClean="0">
                <a:latin typeface="Times New Roman" pitchFamily="18" charset="0"/>
                <a:cs typeface="Times New Roman" pitchFamily="18" charset="0"/>
              </a:rPr>
              <a:t> When plants are subjected to drought- </a:t>
            </a:r>
          </a:p>
          <a:p>
            <a:pPr marL="1257300" lvl="4" indent="-342900"/>
            <a:r>
              <a:rPr lang="en-US" sz="2800" dirty="0" smtClean="0">
                <a:latin typeface="Times New Roman" pitchFamily="18" charset="0"/>
                <a:cs typeface="Times New Roman" pitchFamily="18" charset="0"/>
              </a:rPr>
              <a:t>The stomata’s become closed—</a:t>
            </a:r>
          </a:p>
          <a:p>
            <a:pPr marL="1714500" lvl="5" indent="-342900"/>
            <a:r>
              <a:rPr lang="en-US" sz="2800" dirty="0" smtClean="0">
                <a:latin typeface="Times New Roman" pitchFamily="18" charset="0"/>
                <a:cs typeface="Times New Roman" pitchFamily="18" charset="0"/>
              </a:rPr>
              <a:t>Preventing the absorption of CO</a:t>
            </a:r>
            <a:r>
              <a:rPr lang="en-US" sz="2800" baseline="-250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 –</a:t>
            </a:r>
          </a:p>
          <a:p>
            <a:pPr marL="2171700" lvl="6" indent="-342900"/>
            <a:r>
              <a:rPr lang="en-US" sz="2800" dirty="0" smtClean="0">
                <a:latin typeface="Times New Roman" pitchFamily="18" charset="0"/>
                <a:cs typeface="Times New Roman" pitchFamily="18" charset="0"/>
              </a:rPr>
              <a:t>Thus shutting down photosynthesis –</a:t>
            </a:r>
          </a:p>
          <a:p>
            <a:pPr marL="2628900" lvl="7" indent="-342900"/>
            <a:r>
              <a:rPr lang="en-US" sz="2800" dirty="0" smtClean="0">
                <a:latin typeface="Times New Roman" pitchFamily="18" charset="0"/>
                <a:cs typeface="Times New Roman" pitchFamily="18" charset="0"/>
              </a:rPr>
              <a:t>Reducing the amount of assimilate formed-</a:t>
            </a:r>
          </a:p>
          <a:p>
            <a:pPr marL="3086100" lvl="8" indent="-342900"/>
            <a:r>
              <a:rPr lang="en-US" sz="2800" dirty="0" smtClean="0">
                <a:latin typeface="Times New Roman" pitchFamily="18" charset="0"/>
                <a:cs typeface="Times New Roman" pitchFamily="18" charset="0"/>
              </a:rPr>
              <a:t>Affect final yield &amp; quality of the crop. </a:t>
            </a:r>
          </a:p>
          <a:p>
            <a:pPr marL="2743200" lvl="8" indent="0">
              <a:buNone/>
            </a:pPr>
            <a:endParaRPr lang="en-US" sz="2800" dirty="0" smtClean="0">
              <a:latin typeface="Times New Roman" pitchFamily="18" charset="0"/>
              <a:cs typeface="Times New Roman" pitchFamily="18" charset="0"/>
            </a:endParaRPr>
          </a:p>
          <a:p>
            <a:pPr marL="1371600" lvl="4" indent="-457200">
              <a:buFont typeface="Wingdings" pitchFamily="2" charset="2"/>
              <a:buChar char="q"/>
            </a:pPr>
            <a:r>
              <a:rPr lang="en-US" sz="4800" b="1" i="1" dirty="0" smtClean="0">
                <a:latin typeface="Times New Roman" pitchFamily="18" charset="0"/>
                <a:cs typeface="Times New Roman" pitchFamily="18" charset="0"/>
              </a:rPr>
              <a:t>Thus irrigation is necessary</a:t>
            </a:r>
          </a:p>
          <a:p>
            <a:endParaRPr lang="en-US" dirty="0"/>
          </a:p>
        </p:txBody>
      </p:sp>
    </p:spTree>
    <p:extLst>
      <p:ext uri="{BB962C8B-B14F-4D97-AF65-F5344CB8AC3E}">
        <p14:creationId xmlns:p14="http://schemas.microsoft.com/office/powerpoint/2010/main" xmlns="" val="7315009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705600"/>
          </a:xfrm>
        </p:spPr>
        <p:txBody>
          <a:bodyPr>
            <a:normAutofit lnSpcReduction="10000"/>
          </a:bodyPr>
          <a:lstStyle/>
          <a:p>
            <a:pPr marL="514350" indent="-457200"/>
            <a:r>
              <a:rPr lang="en-US" b="1" dirty="0" smtClean="0">
                <a:latin typeface="Times New Roman" pitchFamily="18" charset="0"/>
                <a:cs typeface="Times New Roman" pitchFamily="18" charset="0"/>
              </a:rPr>
              <a:t>Adverse effect of excessive water/heavy precipitation/RF </a:t>
            </a:r>
          </a:p>
          <a:p>
            <a:pPr marL="914400" lvl="1" indent="-457200"/>
            <a:r>
              <a:rPr lang="en-US" dirty="0" smtClean="0">
                <a:latin typeface="Times New Roman" pitchFamily="18" charset="0"/>
                <a:cs typeface="Times New Roman" pitchFamily="18" charset="0"/>
              </a:rPr>
              <a:t>May decrease yield through serious damage on </a:t>
            </a:r>
          </a:p>
          <a:p>
            <a:pPr marL="1314450" lvl="2" indent="-457200"/>
            <a:r>
              <a:rPr lang="en-US" sz="2600" dirty="0" smtClean="0">
                <a:latin typeface="Times New Roman" pitchFamily="18" charset="0"/>
                <a:cs typeface="Times New Roman" pitchFamily="18" charset="0"/>
              </a:rPr>
              <a:t>Seedlings/ young plants, shoots, physical destruction of flowers &amp; </a:t>
            </a:r>
          </a:p>
          <a:p>
            <a:pPr marL="1314450" lvl="2" indent="-457200"/>
            <a:r>
              <a:rPr lang="en-US" sz="2600" dirty="0" smtClean="0">
                <a:latin typeface="Times New Roman" pitchFamily="18" charset="0"/>
                <a:cs typeface="Times New Roman" pitchFamily="18" charset="0"/>
              </a:rPr>
              <a:t>Retard the activity of pollinators </a:t>
            </a:r>
            <a:r>
              <a:rPr lang="en-US" sz="2600" dirty="0" err="1" smtClean="0">
                <a:latin typeface="Times New Roman" pitchFamily="18" charset="0"/>
                <a:cs typeface="Times New Roman" pitchFamily="18" charset="0"/>
              </a:rPr>
              <a:t>eg</a:t>
            </a:r>
            <a:r>
              <a:rPr lang="en-US" sz="2600" dirty="0" smtClean="0">
                <a:latin typeface="Times New Roman" pitchFamily="18" charset="0"/>
                <a:cs typeface="Times New Roman" pitchFamily="18" charset="0"/>
              </a:rPr>
              <a:t> honeybees, wasps &amp; </a:t>
            </a:r>
          </a:p>
          <a:p>
            <a:pPr marL="1314450" lvl="2" indent="-457200"/>
            <a:r>
              <a:rPr lang="en-US" sz="2600" dirty="0" smtClean="0">
                <a:latin typeface="Times New Roman" pitchFamily="18" charset="0"/>
                <a:cs typeface="Times New Roman" pitchFamily="18" charset="0"/>
              </a:rPr>
              <a:t>Washed away the pollen grain. </a:t>
            </a:r>
          </a:p>
          <a:p>
            <a:pPr marL="1771650" lvl="3" indent="-457200"/>
            <a:r>
              <a:rPr lang="en-US" sz="2600" dirty="0" smtClean="0">
                <a:latin typeface="Times New Roman" pitchFamily="18" charset="0"/>
                <a:cs typeface="Times New Roman" pitchFamily="18" charset="0"/>
              </a:rPr>
              <a:t>Thus results poor fruit set and finally less vegetable crop yield</a:t>
            </a:r>
            <a:r>
              <a:rPr lang="en-US" sz="2800" dirty="0" smtClean="0">
                <a:latin typeface="Times New Roman" pitchFamily="18" charset="0"/>
                <a:cs typeface="Times New Roman" pitchFamily="18" charset="0"/>
              </a:rPr>
              <a:t>.</a:t>
            </a:r>
          </a:p>
          <a:p>
            <a:pPr marL="914400" lvl="1" indent="-457200"/>
            <a:r>
              <a:rPr lang="en-US" dirty="0" smtClean="0">
                <a:latin typeface="Times New Roman" pitchFamily="18" charset="0"/>
                <a:cs typeface="Times New Roman" pitchFamily="18" charset="0"/>
              </a:rPr>
              <a:t>Leaching of nutrient</a:t>
            </a:r>
          </a:p>
          <a:p>
            <a:pPr marL="914400" lvl="1" indent="-457200"/>
            <a:r>
              <a:rPr lang="en-US" dirty="0" smtClean="0">
                <a:latin typeface="Times New Roman" pitchFamily="18" charset="0"/>
                <a:cs typeface="Times New Roman" pitchFamily="18" charset="0"/>
              </a:rPr>
              <a:t>It promotes various fungal diseases &amp; insect infestation &amp; spread like fruit &amp; shoot borer in egg plant &amp; okra, fruit borer in tomato &amp; fruit fly in cucurbits   </a:t>
            </a:r>
          </a:p>
          <a:p>
            <a:pPr marL="457200" lvl="1" indent="0">
              <a:buNone/>
            </a:pPr>
            <a:endParaRPr lang="en-US" sz="2500" dirty="0" smtClean="0">
              <a:latin typeface="Times New Roman" pitchFamily="18" charset="0"/>
              <a:cs typeface="Times New Roman" pitchFamily="18" charset="0"/>
            </a:endParaRPr>
          </a:p>
          <a:p>
            <a:pPr marL="914400" lvl="1" indent="-457200">
              <a:buNone/>
            </a:pPr>
            <a:endParaRPr lang="en-US" sz="2500" dirty="0" smtClean="0">
              <a:latin typeface="Times New Roman" pitchFamily="18" charset="0"/>
              <a:cs typeface="Times New Roman" pitchFamily="18" charset="0"/>
            </a:endParaRPr>
          </a:p>
          <a:p>
            <a:pPr marL="342900" lvl="2" indent="-342900"/>
            <a:endParaRPr lang="en-US" sz="2500" b="1" dirty="0">
              <a:latin typeface="Times New Roman" pitchFamily="18" charset="0"/>
              <a:cs typeface="Times New Roman" pitchFamily="18" charset="0"/>
            </a:endParaRPr>
          </a:p>
          <a:p>
            <a:pPr marL="0" lvl="2" indent="0">
              <a:buNone/>
            </a:pPr>
            <a:endParaRPr lang="en-US" sz="2500" b="1" dirty="0">
              <a:latin typeface="Times New Roman" pitchFamily="18" charset="0"/>
              <a:cs typeface="Times New Roman" pitchFamily="18" charset="0"/>
            </a:endParaRPr>
          </a:p>
          <a:p>
            <a:pPr marL="342900" lvl="2" indent="-342900"/>
            <a:endParaRPr lang="en-US" sz="2500" dirty="0" smtClean="0">
              <a:latin typeface="Times New Roman" pitchFamily="18" charset="0"/>
              <a:cs typeface="Times New Roman" pitchFamily="18" charset="0"/>
            </a:endParaRPr>
          </a:p>
          <a:p>
            <a:pPr marL="342900" lvl="2" indent="-342900"/>
            <a:endParaRPr lang="en-US" sz="25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4726304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705600"/>
          </a:xfrm>
        </p:spPr>
        <p:txBody>
          <a:bodyPr>
            <a:normAutofit/>
          </a:bodyPr>
          <a:lstStyle/>
          <a:p>
            <a:pPr marL="914400" lvl="1" indent="-457200"/>
            <a:r>
              <a:rPr lang="en-US" dirty="0" smtClean="0">
                <a:latin typeface="Times New Roman" pitchFamily="18" charset="0"/>
                <a:cs typeface="Times New Roman" pitchFamily="18" charset="0"/>
              </a:rPr>
              <a:t>Soil erosion &amp; flooding which may cause wilting (The extent of flooding damage depends up on the susceptibility of species or variety, level of water constantly present in the soil (water table), soil texture &amp; air temperature. Most vegetables are sensitive to flooding), </a:t>
            </a:r>
          </a:p>
          <a:p>
            <a:pPr marL="914400" lvl="1" indent="-457200"/>
            <a:r>
              <a:rPr lang="en-US" dirty="0">
                <a:latin typeface="Times New Roman" pitchFamily="18" charset="0"/>
                <a:cs typeface="Times New Roman" pitchFamily="18" charset="0"/>
              </a:rPr>
              <a:t>Water logging limits root growth and may cause death of root hairs (roots cannot obtain oxygen for respiration to maintain their activities for nutrient and water uptake; Plants weakened by lack of oxygen are much more susceptible to diseases caused by soil-borne pathogens), </a:t>
            </a:r>
          </a:p>
          <a:p>
            <a:pPr marL="457200" lvl="1" indent="0">
              <a:buNone/>
            </a:pPr>
            <a:endParaRPr lang="en-US" sz="2500" dirty="0" smtClean="0">
              <a:latin typeface="Times New Roman" pitchFamily="18" charset="0"/>
              <a:cs typeface="Times New Roman" pitchFamily="18" charset="0"/>
            </a:endParaRPr>
          </a:p>
          <a:p>
            <a:pPr marL="914400" lvl="1" indent="-457200">
              <a:buNone/>
            </a:pPr>
            <a:endParaRPr lang="en-US" sz="2500" dirty="0" smtClean="0">
              <a:latin typeface="Times New Roman" pitchFamily="18" charset="0"/>
              <a:cs typeface="Times New Roman" pitchFamily="18" charset="0"/>
            </a:endParaRPr>
          </a:p>
          <a:p>
            <a:pPr marL="342900" lvl="2" indent="-342900"/>
            <a:endParaRPr lang="en-US" sz="2500" b="1" dirty="0">
              <a:latin typeface="Times New Roman" pitchFamily="18" charset="0"/>
              <a:cs typeface="Times New Roman" pitchFamily="18" charset="0"/>
            </a:endParaRPr>
          </a:p>
          <a:p>
            <a:pPr marL="0" lvl="2" indent="0">
              <a:buNone/>
            </a:pPr>
            <a:endParaRPr lang="en-US" sz="2500" b="1" dirty="0">
              <a:latin typeface="Times New Roman" pitchFamily="18" charset="0"/>
              <a:cs typeface="Times New Roman" pitchFamily="18" charset="0"/>
            </a:endParaRPr>
          </a:p>
          <a:p>
            <a:pPr marL="342900" lvl="2" indent="-342900"/>
            <a:endParaRPr lang="en-US" sz="2500" dirty="0" smtClean="0">
              <a:latin typeface="Times New Roman" pitchFamily="18" charset="0"/>
              <a:cs typeface="Times New Roman" pitchFamily="18" charset="0"/>
            </a:endParaRPr>
          </a:p>
          <a:p>
            <a:pPr marL="342900" lvl="2" indent="-342900"/>
            <a:endParaRPr lang="en-US" sz="25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42364377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839200" cy="6172200"/>
          </a:xfrm>
        </p:spPr>
        <p:txBody>
          <a:bodyPr>
            <a:normAutofit lnSpcReduction="10000"/>
          </a:bodyPr>
          <a:lstStyle/>
          <a:p>
            <a:r>
              <a:rPr lang="en-US" dirty="0">
                <a:latin typeface="Times New Roman" pitchFamily="18" charset="0"/>
                <a:cs typeface="Times New Roman" pitchFamily="18" charset="0"/>
              </a:rPr>
              <a:t>Generally factors that affect vegetable production can be </a:t>
            </a:r>
            <a:r>
              <a:rPr lang="en-US" b="1" dirty="0">
                <a:latin typeface="Times New Roman" pitchFamily="18" charset="0"/>
                <a:cs typeface="Times New Roman" pitchFamily="18" charset="0"/>
              </a:rPr>
              <a:t>grouped into two</a:t>
            </a:r>
            <a:r>
              <a:rPr lang="en-US" dirty="0">
                <a:latin typeface="Times New Roman" pitchFamily="18" charset="0"/>
                <a:cs typeface="Times New Roman" pitchFamily="18" charset="0"/>
              </a:rPr>
              <a:t>: </a:t>
            </a:r>
          </a:p>
          <a:p>
            <a:pPr lvl="2"/>
            <a:r>
              <a:rPr lang="en-US" sz="3200" b="1" dirty="0" smtClean="0">
                <a:latin typeface="Times New Roman" pitchFamily="18" charset="0"/>
                <a:cs typeface="Times New Roman" pitchFamily="18" charset="0"/>
              </a:rPr>
              <a:t>Abiotic</a:t>
            </a:r>
            <a:r>
              <a:rPr lang="en-US" sz="3200" dirty="0" smtClean="0">
                <a:latin typeface="Times New Roman" pitchFamily="18" charset="0"/>
                <a:cs typeface="Times New Roman" pitchFamily="18" charset="0"/>
              </a:rPr>
              <a:t>-</a:t>
            </a:r>
          </a:p>
          <a:p>
            <a:pPr lvl="3"/>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it referring to nonliving components of the environment </a:t>
            </a:r>
            <a:r>
              <a:rPr lang="en-US" sz="2800" dirty="0" smtClean="0">
                <a:latin typeface="Times New Roman" pitchFamily="18" charset="0"/>
                <a:cs typeface="Times New Roman" pitchFamily="18" charset="0"/>
              </a:rPr>
              <a:t>and</a:t>
            </a:r>
          </a:p>
          <a:p>
            <a:pPr lvl="3"/>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it include the climate and the soil etc..</a:t>
            </a:r>
          </a:p>
          <a:p>
            <a:pPr lvl="2"/>
            <a:endParaRPr lang="en-US" sz="3200" b="1" dirty="0">
              <a:latin typeface="Times New Roman" pitchFamily="18" charset="0"/>
              <a:cs typeface="Times New Roman" pitchFamily="18" charset="0"/>
            </a:endParaRPr>
          </a:p>
          <a:p>
            <a:pPr lvl="2"/>
            <a:r>
              <a:rPr lang="en-US" sz="3200" b="1" dirty="0">
                <a:latin typeface="Times New Roman" pitchFamily="18" charset="0"/>
                <a:cs typeface="Times New Roman" pitchFamily="18" charset="0"/>
              </a:rPr>
              <a:t>Biotic</a:t>
            </a:r>
            <a:r>
              <a:rPr lang="en-US" sz="3200" dirty="0">
                <a:latin typeface="Times New Roman" pitchFamily="18" charset="0"/>
                <a:cs typeface="Times New Roman" pitchFamily="18" charset="0"/>
              </a:rPr>
              <a:t>- </a:t>
            </a:r>
            <a:endParaRPr lang="en-US" sz="3200" dirty="0" smtClean="0">
              <a:latin typeface="Times New Roman" pitchFamily="18" charset="0"/>
              <a:cs typeface="Times New Roman" pitchFamily="18" charset="0"/>
            </a:endParaRPr>
          </a:p>
          <a:p>
            <a:pPr lvl="3"/>
            <a:r>
              <a:rPr lang="en-US" sz="2800" dirty="0" smtClean="0">
                <a:latin typeface="Times New Roman" pitchFamily="18" charset="0"/>
                <a:cs typeface="Times New Roman" pitchFamily="18" charset="0"/>
              </a:rPr>
              <a:t>referring </a:t>
            </a:r>
            <a:r>
              <a:rPr lang="en-US" sz="2800" dirty="0">
                <a:latin typeface="Times New Roman" pitchFamily="18" charset="0"/>
                <a:cs typeface="Times New Roman" pitchFamily="18" charset="0"/>
              </a:rPr>
              <a:t>to living components of the environment </a:t>
            </a:r>
            <a:r>
              <a:rPr lang="en-US" sz="2800" dirty="0" smtClean="0">
                <a:latin typeface="Times New Roman" pitchFamily="18" charset="0"/>
                <a:cs typeface="Times New Roman" pitchFamily="18" charset="0"/>
              </a:rPr>
              <a:t>&amp;</a:t>
            </a:r>
          </a:p>
          <a:p>
            <a:pPr lvl="3"/>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it include beneficial &amp; harmful insects &amp; microorganisms &amp; higher plants and animals, weeds </a:t>
            </a:r>
          </a:p>
          <a:p>
            <a:endParaRPr lang="en-US" sz="25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131977461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553200"/>
          </a:xfrm>
        </p:spPr>
        <p:txBody>
          <a:bodyPr>
            <a:normAutofit/>
          </a:bodyPr>
          <a:lstStyle/>
          <a:p>
            <a:pPr marL="914400" lvl="1" indent="-457200">
              <a:lnSpc>
                <a:spcPct val="110000"/>
              </a:lnSpc>
            </a:pPr>
            <a:r>
              <a:rPr lang="en-US" dirty="0" smtClean="0">
                <a:latin typeface="Times New Roman" pitchFamily="18" charset="0"/>
                <a:cs typeface="Times New Roman" pitchFamily="18" charset="0"/>
              </a:rPr>
              <a:t>Rains </a:t>
            </a:r>
            <a:r>
              <a:rPr lang="en-US" dirty="0">
                <a:latin typeface="Times New Roman" pitchFamily="18" charset="0"/>
                <a:cs typeface="Times New Roman" pitchFamily="18" charset="0"/>
              </a:rPr>
              <a:t>before harvesting, which may cause cherries to swell and burst berries to soft and </a:t>
            </a:r>
            <a:r>
              <a:rPr lang="en-US" dirty="0" smtClean="0">
                <a:latin typeface="Times New Roman" pitchFamily="18" charset="0"/>
                <a:cs typeface="Times New Roman" pitchFamily="18" charset="0"/>
              </a:rPr>
              <a:t>tasteless &amp; some </a:t>
            </a:r>
            <a:r>
              <a:rPr lang="en-US" dirty="0">
                <a:latin typeface="Times New Roman" pitchFamily="18" charset="0"/>
                <a:cs typeface="Times New Roman" pitchFamily="18" charset="0"/>
              </a:rPr>
              <a:t>roots to develop </a:t>
            </a:r>
            <a:r>
              <a:rPr lang="en-US" dirty="0" smtClean="0">
                <a:latin typeface="Times New Roman" pitchFamily="18" charset="0"/>
                <a:cs typeface="Times New Roman" pitchFamily="18" charset="0"/>
              </a:rPr>
              <a:t>longitudinal cracks</a:t>
            </a:r>
            <a:r>
              <a:rPr lang="en-US" dirty="0">
                <a:latin typeface="Times New Roman" pitchFamily="18" charset="0"/>
                <a:cs typeface="Times New Roman" pitchFamily="18" charset="0"/>
              </a:rPr>
              <a:t>. </a:t>
            </a:r>
          </a:p>
          <a:p>
            <a:pPr marL="914400" lvl="1" indent="-457200">
              <a:lnSpc>
                <a:spcPct val="110000"/>
              </a:lnSpc>
            </a:pPr>
            <a:r>
              <a:rPr lang="en-US" dirty="0" smtClean="0">
                <a:latin typeface="Times New Roman" pitchFamily="18" charset="0"/>
                <a:cs typeface="Times New Roman" pitchFamily="18" charset="0"/>
              </a:rPr>
              <a:t>Fruit </a:t>
            </a:r>
            <a:r>
              <a:rPr lang="en-US" dirty="0">
                <a:latin typeface="Times New Roman" pitchFamily="18" charset="0"/>
                <a:cs typeface="Times New Roman" pitchFamily="18" charset="0"/>
              </a:rPr>
              <a:t>drop in fruit </a:t>
            </a:r>
            <a:r>
              <a:rPr lang="en-US" dirty="0" smtClean="0">
                <a:latin typeface="Times New Roman" pitchFamily="18" charset="0"/>
                <a:cs typeface="Times New Roman" pitchFamily="18" charset="0"/>
              </a:rPr>
              <a:t>vegetable &amp; Fruit quality also reduced particularly in Watermelon and Muskmelon due to which market price is reduced and not preferred by customers.</a:t>
            </a:r>
          </a:p>
          <a:p>
            <a:pPr marL="914400" lvl="1" indent="-457200">
              <a:lnSpc>
                <a:spcPct val="110000"/>
              </a:lnSpc>
            </a:pPr>
            <a:r>
              <a:rPr lang="en-US" dirty="0" smtClean="0">
                <a:latin typeface="Times New Roman" pitchFamily="18" charset="0"/>
                <a:cs typeface="Times New Roman" pitchFamily="18" charset="0"/>
              </a:rPr>
              <a:t>It creates problems in harvesting of crops. Due to rainfall harvesting of vegetables is delayed which affects quality of the products </a:t>
            </a:r>
            <a:r>
              <a:rPr lang="en-US" dirty="0" err="1" smtClean="0">
                <a:latin typeface="Times New Roman" pitchFamily="18" charset="0"/>
                <a:cs typeface="Times New Roman" pitchFamily="18" charset="0"/>
              </a:rPr>
              <a:t>eg</a:t>
            </a:r>
            <a:r>
              <a:rPr lang="en-US" dirty="0" smtClean="0">
                <a:latin typeface="Times New Roman" pitchFamily="18" charset="0"/>
                <a:cs typeface="Times New Roman" pitchFamily="18" charset="0"/>
              </a:rPr>
              <a:t>. in Okra, fruits become fibrous and hard. Due to which cooking quality reduced. </a:t>
            </a:r>
          </a:p>
          <a:p>
            <a:pPr marL="457200" lvl="1" indent="0">
              <a:buNone/>
            </a:pPr>
            <a:endParaRPr lang="en-US" dirty="0"/>
          </a:p>
        </p:txBody>
      </p:sp>
    </p:spTree>
    <p:extLst>
      <p:ext uri="{BB962C8B-B14F-4D97-AF65-F5344CB8AC3E}">
        <p14:creationId xmlns:p14="http://schemas.microsoft.com/office/powerpoint/2010/main" xmlns="" val="221676508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781800"/>
          </a:xfrm>
        </p:spPr>
        <p:txBody>
          <a:bodyPr>
            <a:noAutofit/>
          </a:bodyPr>
          <a:lstStyle/>
          <a:p>
            <a:pPr marL="742950" lvl="2" indent="-342900">
              <a:lnSpc>
                <a:spcPct val="110000"/>
              </a:lnSpc>
              <a:buFont typeface="Wingdings" pitchFamily="2" charset="2"/>
              <a:buChar char="q"/>
            </a:pPr>
            <a:r>
              <a:rPr lang="en-US" sz="8000" b="1" i="1" u="sng" dirty="0" smtClean="0">
                <a:latin typeface="Segoe UI Light" pitchFamily="34" charset="0"/>
                <a:cs typeface="Segoe UI Light" pitchFamily="34" charset="0"/>
              </a:rPr>
              <a:t>These all above effects </a:t>
            </a:r>
            <a:r>
              <a:rPr lang="en-US" sz="8000" b="1" i="1" u="sng" dirty="0" smtClean="0">
                <a:latin typeface="Segoe UI Light" pitchFamily="34" charset="0"/>
                <a:cs typeface="Segoe UI Light" pitchFamily="34" charset="0"/>
              </a:rPr>
              <a:t>-decrease </a:t>
            </a:r>
            <a:r>
              <a:rPr lang="en-US" sz="8000" b="1" i="1" u="sng" dirty="0" smtClean="0">
                <a:latin typeface="Segoe UI Light" pitchFamily="34" charset="0"/>
                <a:cs typeface="Segoe UI Light" pitchFamily="34" charset="0"/>
              </a:rPr>
              <a:t>vegetable yield  at the end</a:t>
            </a:r>
          </a:p>
        </p:txBody>
      </p:sp>
    </p:spTree>
    <p:extLst>
      <p:ext uri="{BB962C8B-B14F-4D97-AF65-F5344CB8AC3E}">
        <p14:creationId xmlns:p14="http://schemas.microsoft.com/office/powerpoint/2010/main" xmlns="" val="37453114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781800"/>
          </a:xfrm>
        </p:spPr>
        <p:txBody>
          <a:bodyPr>
            <a:normAutofit lnSpcReduction="10000"/>
          </a:bodyPr>
          <a:lstStyle/>
          <a:p>
            <a:pPr>
              <a:lnSpc>
                <a:spcPct val="110000"/>
              </a:lnSpc>
            </a:pPr>
            <a:r>
              <a:rPr lang="en-US" b="1" dirty="0">
                <a:latin typeface="Times New Roman" pitchFamily="18" charset="0"/>
                <a:cs typeface="Times New Roman" pitchFamily="18" charset="0"/>
              </a:rPr>
              <a:t>Aspects to be considered when selecting site for vegetable production in relation to RF</a:t>
            </a:r>
            <a:endParaRPr lang="en-US" dirty="0">
              <a:latin typeface="Times New Roman" pitchFamily="18" charset="0"/>
              <a:cs typeface="Times New Roman" pitchFamily="18" charset="0"/>
            </a:endParaRPr>
          </a:p>
          <a:p>
            <a:pPr lvl="1">
              <a:lnSpc>
                <a:spcPct val="110000"/>
              </a:lnSpc>
            </a:pPr>
            <a:r>
              <a:rPr lang="en-US" b="1" dirty="0">
                <a:latin typeface="Times New Roman" pitchFamily="18" charset="0"/>
                <a:cs typeface="Times New Roman" pitchFamily="18" charset="0"/>
              </a:rPr>
              <a:t>The total amount of RF per year: not to much &amp; less</a:t>
            </a:r>
          </a:p>
          <a:p>
            <a:pPr lvl="1">
              <a:lnSpc>
                <a:spcPct val="110000"/>
              </a:lnSpc>
            </a:pPr>
            <a:r>
              <a:rPr lang="en-US" b="1" dirty="0">
                <a:latin typeface="Times New Roman" pitchFamily="18" charset="0"/>
                <a:cs typeface="Times New Roman" pitchFamily="18" charset="0"/>
              </a:rPr>
              <a:t>The seasonal distribution of RF- </a:t>
            </a:r>
            <a:r>
              <a:rPr lang="en-US" dirty="0">
                <a:latin typeface="Times New Roman" pitchFamily="18" charset="0"/>
                <a:cs typeface="Times New Roman" pitchFamily="18" charset="0"/>
              </a:rPr>
              <a:t>The vegetable production is influenced by the seasonal distribution of rainfall greatly. </a:t>
            </a:r>
            <a:endParaRPr lang="en-US" b="1" dirty="0">
              <a:latin typeface="Times New Roman" pitchFamily="18" charset="0"/>
              <a:cs typeface="Times New Roman" pitchFamily="18" charset="0"/>
            </a:endParaRPr>
          </a:p>
          <a:p>
            <a:pPr lvl="1">
              <a:lnSpc>
                <a:spcPct val="110000"/>
              </a:lnSpc>
            </a:pPr>
            <a:r>
              <a:rPr lang="en-US" b="1" dirty="0">
                <a:latin typeface="Times New Roman" pitchFamily="18" charset="0"/>
                <a:cs typeface="Times New Roman" pitchFamily="18" charset="0"/>
              </a:rPr>
              <a:t>Onset of RF and its variability: perform farm activities/</a:t>
            </a:r>
            <a:r>
              <a:rPr lang="en-US" dirty="0">
                <a:latin typeface="Times New Roman" pitchFamily="18" charset="0"/>
                <a:cs typeface="Times New Roman" pitchFamily="18" charset="0"/>
              </a:rPr>
              <a:t> operations at rainy season. The variability of rainy season influences the vegetable production.</a:t>
            </a:r>
            <a:endParaRPr lang="en-US" b="1" dirty="0">
              <a:latin typeface="Times New Roman" pitchFamily="18" charset="0"/>
              <a:cs typeface="Times New Roman" pitchFamily="18" charset="0"/>
            </a:endParaRPr>
          </a:p>
          <a:p>
            <a:pPr lvl="1">
              <a:lnSpc>
                <a:spcPct val="110000"/>
              </a:lnSpc>
            </a:pPr>
            <a:r>
              <a:rPr lang="en-US" b="1" dirty="0">
                <a:latin typeface="Times New Roman" pitchFamily="18" charset="0"/>
                <a:cs typeface="Times New Roman" pitchFamily="18" charset="0"/>
              </a:rPr>
              <a:t>Its intensity b/n &amp; within season: not h</a:t>
            </a:r>
            <a:r>
              <a:rPr lang="en-US" dirty="0">
                <a:latin typeface="Times New Roman" pitchFamily="18" charset="0"/>
                <a:cs typeface="Times New Roman" pitchFamily="18" charset="0"/>
              </a:rPr>
              <a:t>eavy or too less  RF </a:t>
            </a:r>
            <a:endParaRPr lang="en-US" b="1" dirty="0" smtClean="0">
              <a:latin typeface="Times New Roman" pitchFamily="18" charset="0"/>
              <a:cs typeface="Times New Roman" pitchFamily="18" charset="0"/>
            </a:endParaRPr>
          </a:p>
          <a:p>
            <a:pPr marL="0" indent="0">
              <a:lnSpc>
                <a:spcPct val="110000"/>
              </a:lnSpc>
              <a:buNone/>
            </a:pPr>
            <a:r>
              <a:rPr lang="en-US" dirty="0"/>
              <a:t/>
            </a:r>
            <a:br>
              <a:rPr lang="en-US" dirty="0"/>
            </a:br>
            <a:endParaRPr lang="en-US" dirty="0"/>
          </a:p>
        </p:txBody>
      </p:sp>
    </p:spTree>
    <p:extLst>
      <p:ext uri="{BB962C8B-B14F-4D97-AF65-F5344CB8AC3E}">
        <p14:creationId xmlns:p14="http://schemas.microsoft.com/office/powerpoint/2010/main" xmlns="" val="41199021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991600" cy="7848600"/>
          </a:xfrm>
        </p:spPr>
        <p:txBody>
          <a:bodyPr>
            <a:noAutofit/>
          </a:bodyPr>
          <a:lstStyle/>
          <a:p>
            <a:r>
              <a:rPr lang="en-US" b="1" dirty="0" smtClean="0">
                <a:latin typeface="Times New Roman" pitchFamily="18" charset="0"/>
                <a:cs typeface="Times New Roman" pitchFamily="18" charset="0"/>
              </a:rPr>
              <a:t>In </a:t>
            </a:r>
            <a:r>
              <a:rPr lang="en-US" b="1" dirty="0">
                <a:latin typeface="Times New Roman" pitchFamily="18" charset="0"/>
                <a:cs typeface="Times New Roman" pitchFamily="18" charset="0"/>
              </a:rPr>
              <a:t>terms of water </a:t>
            </a:r>
            <a:r>
              <a:rPr lang="en-US" b="1" dirty="0" smtClean="0">
                <a:latin typeface="Times New Roman" pitchFamily="18" charset="0"/>
                <a:cs typeface="Times New Roman" pitchFamily="18" charset="0"/>
              </a:rPr>
              <a:t>requirement; vegetables </a:t>
            </a:r>
            <a:r>
              <a:rPr lang="en-US" b="1" dirty="0">
                <a:latin typeface="Times New Roman" pitchFamily="18" charset="0"/>
                <a:cs typeface="Times New Roman" pitchFamily="18" charset="0"/>
              </a:rPr>
              <a:t>can be classified as follows:</a:t>
            </a:r>
          </a:p>
          <a:p>
            <a:pPr lvl="1"/>
            <a:r>
              <a:rPr lang="en-US" dirty="0" smtClean="0">
                <a:latin typeface="Times New Roman" pitchFamily="18" charset="0"/>
                <a:cs typeface="Times New Roman" pitchFamily="18" charset="0"/>
              </a:rPr>
              <a:t>1. </a:t>
            </a:r>
            <a:r>
              <a:rPr lang="en-US" b="1" dirty="0" smtClean="0">
                <a:latin typeface="Times New Roman" pitchFamily="18" charset="0"/>
                <a:cs typeface="Times New Roman" pitchFamily="18" charset="0"/>
              </a:rPr>
              <a:t>Great water-users with poor root penetration: </a:t>
            </a:r>
          </a:p>
          <a:p>
            <a:pPr lvl="2"/>
            <a:r>
              <a:rPr lang="en-US" sz="2600" dirty="0" smtClean="0">
                <a:latin typeface="Times New Roman" pitchFamily="18" charset="0"/>
                <a:cs typeface="Times New Roman" pitchFamily="18" charset="0"/>
              </a:rPr>
              <a:t>They are shallow-rooted crops &amp; possesses large leaf area &amp; tender tissues; </a:t>
            </a:r>
          </a:p>
          <a:p>
            <a:pPr lvl="3"/>
            <a:r>
              <a:rPr lang="en-US" sz="2600" dirty="0" smtClean="0">
                <a:latin typeface="Times New Roman" pitchFamily="18" charset="0"/>
                <a:cs typeface="Times New Roman" pitchFamily="18" charset="0"/>
              </a:rPr>
              <a:t>Thus they require plenty of water. E.G. Cabbage, chine’s cabbage, cucumber, leaf green and radish..</a:t>
            </a:r>
          </a:p>
          <a:p>
            <a:pPr lvl="1"/>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2. </a:t>
            </a:r>
            <a:r>
              <a:rPr lang="en-US" b="1" dirty="0" smtClean="0">
                <a:latin typeface="Times New Roman" pitchFamily="18" charset="0"/>
                <a:cs typeface="Times New Roman" pitchFamily="18" charset="0"/>
              </a:rPr>
              <a:t>Economical water-users with vigorous root penetration: </a:t>
            </a:r>
          </a:p>
          <a:p>
            <a:pPr lvl="2"/>
            <a:r>
              <a:rPr lang="en-US" sz="2600" dirty="0" smtClean="0">
                <a:latin typeface="Times New Roman" pitchFamily="18" charset="0"/>
                <a:cs typeface="Times New Roman" pitchFamily="18" charset="0"/>
              </a:rPr>
              <a:t>They are deep-rooted crops, posses large leaves are but with hairy lobed leaves to prevent excess transpiration,</a:t>
            </a:r>
          </a:p>
          <a:p>
            <a:pPr lvl="3"/>
            <a:r>
              <a:rPr lang="en-US" sz="2600" dirty="0" smtClean="0">
                <a:latin typeface="Times New Roman" pitchFamily="18" charset="0"/>
                <a:cs typeface="Times New Roman" pitchFamily="18" charset="0"/>
              </a:rPr>
              <a:t> Hence they are slightly tolerant to drought. E.G. Melons &amp; bitter gourd, </a:t>
            </a:r>
            <a:br>
              <a:rPr lang="en-US" sz="2600" dirty="0" smtClean="0">
                <a:latin typeface="Times New Roman" pitchFamily="18" charset="0"/>
                <a:cs typeface="Times New Roman" pitchFamily="18" charset="0"/>
              </a:rPr>
            </a:br>
            <a:endParaRPr lang="en-US" sz="2600" dirty="0" smtClean="0">
              <a:latin typeface="Times New Roman" pitchFamily="18" charset="0"/>
              <a:cs typeface="Times New Roman" pitchFamily="18" charset="0"/>
            </a:endParaRPr>
          </a:p>
          <a:p>
            <a:pPr marL="457200" lvl="1" indent="0">
              <a:buNone/>
            </a:pPr>
            <a:endParaRPr lang="en-US" sz="2500" dirty="0">
              <a:latin typeface="Times New Roman" pitchFamily="18" charset="0"/>
              <a:cs typeface="Times New Roman" pitchFamily="18" charset="0"/>
            </a:endParaRPr>
          </a:p>
          <a:p>
            <a:pPr marL="457200" lvl="1" indent="0">
              <a:buNone/>
            </a:pPr>
            <a:r>
              <a:rPr lang="en-US" sz="2500" dirty="0" smtClean="0">
                <a:latin typeface="Times New Roman" pitchFamily="18" charset="0"/>
                <a:cs typeface="Times New Roman" pitchFamily="18" charset="0"/>
              </a:rPr>
              <a:t/>
            </a:r>
            <a:br>
              <a:rPr lang="en-US" sz="2500" dirty="0" smtClean="0">
                <a:latin typeface="Times New Roman" pitchFamily="18" charset="0"/>
                <a:cs typeface="Times New Roman" pitchFamily="18" charset="0"/>
              </a:rPr>
            </a:br>
            <a:endParaRPr lang="en-US" sz="2500" dirty="0"/>
          </a:p>
        </p:txBody>
      </p:sp>
    </p:spTree>
    <p:extLst>
      <p:ext uri="{BB962C8B-B14F-4D97-AF65-F5344CB8AC3E}">
        <p14:creationId xmlns:p14="http://schemas.microsoft.com/office/powerpoint/2010/main" xmlns="" val="11198905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400800"/>
          </a:xfrm>
        </p:spPr>
        <p:txBody>
          <a:bodyPr>
            <a:normAutofit/>
          </a:bodyPr>
          <a:lstStyle/>
          <a:p>
            <a:pPr lvl="1"/>
            <a:r>
              <a:rPr lang="en-US" dirty="0">
                <a:latin typeface="Times New Roman" pitchFamily="18" charset="0"/>
                <a:cs typeface="Times New Roman" pitchFamily="18" charset="0"/>
              </a:rPr>
              <a:t>3. </a:t>
            </a:r>
            <a:r>
              <a:rPr lang="en-US" b="1" dirty="0">
                <a:latin typeface="Times New Roman" pitchFamily="18" charset="0"/>
                <a:cs typeface="Times New Roman" pitchFamily="18" charset="0"/>
              </a:rPr>
              <a:t>Economical water-users with poor root penetration: </a:t>
            </a:r>
            <a:endParaRPr lang="en-US" b="1" dirty="0" smtClean="0">
              <a:latin typeface="Times New Roman" pitchFamily="18" charset="0"/>
              <a:cs typeface="Times New Roman" pitchFamily="18" charset="0"/>
            </a:endParaRPr>
          </a:p>
          <a:p>
            <a:pPr lvl="2"/>
            <a:r>
              <a:rPr lang="en-US" sz="2600" i="1" dirty="0" smtClean="0">
                <a:latin typeface="Times New Roman" pitchFamily="18" charset="0"/>
                <a:cs typeface="Times New Roman" pitchFamily="18" charset="0"/>
              </a:rPr>
              <a:t>Alliums  &amp;</a:t>
            </a:r>
            <a:r>
              <a:rPr lang="en-US" sz="2600" dirty="0" smtClean="0">
                <a:latin typeface="Times New Roman" pitchFamily="18" charset="0"/>
                <a:cs typeface="Times New Roman" pitchFamily="18" charset="0"/>
              </a:rPr>
              <a:t> asparagus have </a:t>
            </a:r>
            <a:r>
              <a:rPr lang="en-US" sz="2600" b="1" dirty="0" smtClean="0">
                <a:latin typeface="Times New Roman" pitchFamily="18" charset="0"/>
                <a:cs typeface="Times New Roman" pitchFamily="18" charset="0"/>
              </a:rPr>
              <a:t>small &amp;</a:t>
            </a:r>
            <a:r>
              <a:rPr lang="en-US" sz="2600" dirty="0" smtClean="0">
                <a:latin typeface="Times New Roman" pitchFamily="18" charset="0"/>
                <a:cs typeface="Times New Roman" pitchFamily="18" charset="0"/>
              </a:rPr>
              <a:t> </a:t>
            </a:r>
            <a:r>
              <a:rPr lang="en-US" sz="2600" b="1" dirty="0" smtClean="0">
                <a:latin typeface="Times New Roman" pitchFamily="18" charset="0"/>
                <a:cs typeface="Times New Roman" pitchFamily="18" charset="0"/>
              </a:rPr>
              <a:t>waxy leaves</a:t>
            </a:r>
            <a:r>
              <a:rPr lang="en-US" sz="2600" dirty="0" smtClean="0">
                <a:latin typeface="Times New Roman" pitchFamily="18" charset="0"/>
                <a:cs typeface="Times New Roman" pitchFamily="18" charset="0"/>
              </a:rPr>
              <a:t>, which reduce transpiration </a:t>
            </a:r>
          </a:p>
          <a:p>
            <a:pPr lvl="3"/>
            <a:r>
              <a:rPr lang="en-US" sz="2600" dirty="0" smtClean="0">
                <a:latin typeface="Times New Roman" pitchFamily="18" charset="0"/>
                <a:cs typeface="Times New Roman" pitchFamily="18" charset="0"/>
              </a:rPr>
              <a:t>But have </a:t>
            </a:r>
            <a:r>
              <a:rPr lang="en-US" sz="2600" b="1" dirty="0" smtClean="0">
                <a:latin typeface="Times New Roman" pitchFamily="18" charset="0"/>
                <a:cs typeface="Times New Roman" pitchFamily="18" charset="0"/>
              </a:rPr>
              <a:t>poor root </a:t>
            </a:r>
            <a:r>
              <a:rPr lang="en-US" sz="2600" dirty="0" smtClean="0">
                <a:latin typeface="Times New Roman" pitchFamily="18" charset="0"/>
                <a:cs typeface="Times New Roman" pitchFamily="18" charset="0"/>
              </a:rPr>
              <a:t>systems with </a:t>
            </a:r>
            <a:r>
              <a:rPr lang="en-US" sz="2600" b="1" dirty="0" smtClean="0">
                <a:latin typeface="Times New Roman" pitchFamily="18" charset="0"/>
                <a:cs typeface="Times New Roman" pitchFamily="18" charset="0"/>
              </a:rPr>
              <a:t>fewer root hairs </a:t>
            </a:r>
            <a:r>
              <a:rPr lang="en-US" sz="2600" dirty="0" smtClean="0">
                <a:latin typeface="Times New Roman" pitchFamily="18" charset="0"/>
                <a:cs typeface="Times New Roman" pitchFamily="18" charset="0"/>
              </a:rPr>
              <a:t>for water uptake than most vegetables.</a:t>
            </a:r>
          </a:p>
          <a:p>
            <a:pPr lvl="1"/>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4</a:t>
            </a: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Economical water-users with moderate root penetration: </a:t>
            </a:r>
            <a:endParaRPr lang="en-US" b="1" dirty="0" smtClean="0">
              <a:latin typeface="Times New Roman" pitchFamily="18" charset="0"/>
              <a:cs typeface="Times New Roman" pitchFamily="18" charset="0"/>
            </a:endParaRPr>
          </a:p>
          <a:p>
            <a:pPr lvl="2"/>
            <a:r>
              <a:rPr lang="en-US" sz="2600" dirty="0" err="1" smtClean="0">
                <a:latin typeface="Times New Roman" pitchFamily="18" charset="0"/>
                <a:cs typeface="Times New Roman" pitchFamily="18" charset="0"/>
              </a:rPr>
              <a:t>Solanaceous</a:t>
            </a:r>
            <a:r>
              <a:rPr lang="en-US" sz="2600" dirty="0">
                <a:latin typeface="Times New Roman" pitchFamily="18" charset="0"/>
                <a:cs typeface="Times New Roman" pitchFamily="18" charset="0"/>
              </a:rPr>
              <a:t>, root </a:t>
            </a:r>
            <a:r>
              <a:rPr lang="en-US" sz="2600" dirty="0" smtClean="0">
                <a:latin typeface="Times New Roman" pitchFamily="18" charset="0"/>
                <a:cs typeface="Times New Roman" pitchFamily="18" charset="0"/>
              </a:rPr>
              <a:t>vegetables and </a:t>
            </a:r>
            <a:r>
              <a:rPr lang="en-US" sz="2600" dirty="0">
                <a:latin typeface="Times New Roman" pitchFamily="18" charset="0"/>
                <a:cs typeface="Times New Roman" pitchFamily="18" charset="0"/>
              </a:rPr>
              <a:t>legumes, which have </a:t>
            </a:r>
            <a:r>
              <a:rPr lang="en-US" sz="2600" b="1" dirty="0">
                <a:latin typeface="Times New Roman" pitchFamily="18" charset="0"/>
                <a:cs typeface="Times New Roman" pitchFamily="18" charset="0"/>
              </a:rPr>
              <a:t>less leaf area </a:t>
            </a:r>
            <a:r>
              <a:rPr lang="en-US" sz="2600" dirty="0">
                <a:latin typeface="Times New Roman" pitchFamily="18" charset="0"/>
                <a:cs typeface="Times New Roman" pitchFamily="18" charset="0"/>
              </a:rPr>
              <a:t>but with </a:t>
            </a:r>
            <a:r>
              <a:rPr lang="en-US" sz="2600" b="1" dirty="0">
                <a:latin typeface="Times New Roman" pitchFamily="18" charset="0"/>
                <a:cs typeface="Times New Roman" pitchFamily="18" charset="0"/>
              </a:rPr>
              <a:t>hairy leaves </a:t>
            </a:r>
            <a:r>
              <a:rPr lang="en-US" sz="2600" dirty="0">
                <a:latin typeface="Times New Roman" pitchFamily="18" charset="0"/>
                <a:cs typeface="Times New Roman" pitchFamily="18" charset="0"/>
              </a:rPr>
              <a:t>to reduce transpiration. </a:t>
            </a:r>
            <a:endParaRPr lang="en-US" sz="2600" dirty="0" smtClean="0">
              <a:latin typeface="Times New Roman" pitchFamily="18" charset="0"/>
              <a:cs typeface="Times New Roman" pitchFamily="18" charset="0"/>
            </a:endParaRPr>
          </a:p>
          <a:p>
            <a:pPr lvl="2"/>
            <a:r>
              <a:rPr lang="en-US" sz="2600" dirty="0" smtClean="0">
                <a:latin typeface="Times New Roman" pitchFamily="18" charset="0"/>
                <a:cs typeface="Times New Roman" pitchFamily="18" charset="0"/>
              </a:rPr>
              <a:t>They </a:t>
            </a:r>
            <a:r>
              <a:rPr lang="en-US" sz="2600" dirty="0">
                <a:latin typeface="Times New Roman" pitchFamily="18" charset="0"/>
                <a:cs typeface="Times New Roman" pitchFamily="18" charset="0"/>
              </a:rPr>
              <a:t>have a more vigorous root system than crucifers but poorer than that of cucurbits.</a:t>
            </a:r>
          </a:p>
          <a:p>
            <a:pPr lvl="1"/>
            <a:endParaRPr lang="en-US" sz="2500" dirty="0" smtClean="0">
              <a:latin typeface="Times New Roman" pitchFamily="18" charset="0"/>
              <a:cs typeface="Times New Roman" pitchFamily="18" charset="0"/>
            </a:endParaRPr>
          </a:p>
          <a:p>
            <a:pPr marL="0" indent="0">
              <a:buNone/>
            </a:pPr>
            <a:endParaRPr lang="en-US" sz="2500" dirty="0"/>
          </a:p>
        </p:txBody>
      </p:sp>
    </p:spTree>
    <p:extLst>
      <p:ext uri="{BB962C8B-B14F-4D97-AF65-F5344CB8AC3E}">
        <p14:creationId xmlns:p14="http://schemas.microsoft.com/office/powerpoint/2010/main" xmlns="" val="358201726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400800"/>
          </a:xfrm>
        </p:spPr>
        <p:txBody>
          <a:bodyPr>
            <a:normAutofit/>
          </a:bodyPr>
          <a:lstStyle/>
          <a:p>
            <a:pPr marL="457200" lvl="1" indent="0">
              <a:buNone/>
            </a:pPr>
            <a:endParaRPr lang="en-US" sz="2500" dirty="0" smtClean="0">
              <a:latin typeface="Times New Roman" pitchFamily="18" charset="0"/>
              <a:cs typeface="Times New Roman" pitchFamily="18" charset="0"/>
            </a:endParaRPr>
          </a:p>
          <a:p>
            <a:pPr lvl="1"/>
            <a:r>
              <a:rPr lang="en-US" sz="2500" dirty="0" smtClean="0">
                <a:latin typeface="Times New Roman" pitchFamily="18" charset="0"/>
                <a:cs typeface="Times New Roman" pitchFamily="18" charset="0"/>
              </a:rPr>
              <a:t>5</a:t>
            </a:r>
            <a:r>
              <a:rPr lang="en-US" sz="2500" dirty="0">
                <a:latin typeface="Times New Roman" pitchFamily="18" charset="0"/>
                <a:cs typeface="Times New Roman" pitchFamily="18" charset="0"/>
              </a:rPr>
              <a:t>. </a:t>
            </a:r>
            <a:r>
              <a:rPr lang="en-US" b="1" dirty="0">
                <a:latin typeface="Times New Roman" pitchFamily="18" charset="0"/>
                <a:cs typeface="Times New Roman" pitchFamily="18" charset="0"/>
              </a:rPr>
              <a:t>Extravagant water-users with poor root penetration</a:t>
            </a:r>
            <a:r>
              <a:rPr lang="en-US" sz="2500" b="1" dirty="0">
                <a:latin typeface="Times New Roman" pitchFamily="18" charset="0"/>
                <a:cs typeface="Times New Roman" pitchFamily="18" charset="0"/>
              </a:rPr>
              <a:t>: </a:t>
            </a:r>
            <a:endParaRPr lang="en-US" sz="2500" b="1" dirty="0" smtClean="0">
              <a:latin typeface="Times New Roman" pitchFamily="18" charset="0"/>
              <a:cs typeface="Times New Roman" pitchFamily="18" charset="0"/>
            </a:endParaRPr>
          </a:p>
          <a:p>
            <a:pPr lvl="2"/>
            <a:r>
              <a:rPr lang="en-US" sz="2600" dirty="0" smtClean="0">
                <a:latin typeface="Times New Roman" pitchFamily="18" charset="0"/>
                <a:cs typeface="Times New Roman" pitchFamily="18" charset="0"/>
              </a:rPr>
              <a:t>Most </a:t>
            </a:r>
            <a:r>
              <a:rPr lang="en-US" sz="2600" dirty="0">
                <a:latin typeface="Times New Roman" pitchFamily="18" charset="0"/>
                <a:cs typeface="Times New Roman" pitchFamily="18" charset="0"/>
              </a:rPr>
              <a:t>aquatic vegetables, such as water convolvulus, water chestnut, watercress, and some varieties of taro are </a:t>
            </a:r>
            <a:r>
              <a:rPr lang="en-US" sz="2600" dirty="0" smtClean="0">
                <a:latin typeface="Times New Roman" pitchFamily="18" charset="0"/>
                <a:cs typeface="Times New Roman" pitchFamily="18" charset="0"/>
              </a:rPr>
              <a:t>extravagant water-users </a:t>
            </a:r>
            <a:r>
              <a:rPr lang="en-US" sz="2600" dirty="0">
                <a:latin typeface="Times New Roman" pitchFamily="18" charset="0"/>
                <a:cs typeface="Times New Roman" pitchFamily="18" charset="0"/>
              </a:rPr>
              <a:t>with poor root penetration. </a:t>
            </a:r>
            <a:endParaRPr lang="en-US" sz="2600" dirty="0" smtClean="0">
              <a:latin typeface="Times New Roman" pitchFamily="18" charset="0"/>
              <a:cs typeface="Times New Roman" pitchFamily="18" charset="0"/>
            </a:endParaRPr>
          </a:p>
          <a:p>
            <a:pPr lvl="2"/>
            <a:r>
              <a:rPr lang="en-US" sz="2600" dirty="0" smtClean="0">
                <a:latin typeface="Times New Roman" pitchFamily="18" charset="0"/>
                <a:cs typeface="Times New Roman" pitchFamily="18" charset="0"/>
              </a:rPr>
              <a:t>They </a:t>
            </a:r>
            <a:r>
              <a:rPr lang="en-US" sz="2600" dirty="0">
                <a:latin typeface="Times New Roman" pitchFamily="18" charset="0"/>
                <a:cs typeface="Times New Roman" pitchFamily="18" charset="0"/>
              </a:rPr>
              <a:t>have tender shoot systems. </a:t>
            </a:r>
            <a:endParaRPr lang="en-US" sz="2600" dirty="0" smtClean="0">
              <a:latin typeface="Times New Roman" pitchFamily="18" charset="0"/>
              <a:cs typeface="Times New Roman" pitchFamily="18" charset="0"/>
            </a:endParaRPr>
          </a:p>
          <a:p>
            <a:pPr lvl="2"/>
            <a:r>
              <a:rPr lang="en-US" sz="2600" dirty="0" smtClean="0">
                <a:latin typeface="Times New Roman" pitchFamily="18" charset="0"/>
                <a:cs typeface="Times New Roman" pitchFamily="18" charset="0"/>
              </a:rPr>
              <a:t>Their </a:t>
            </a:r>
            <a:r>
              <a:rPr lang="en-US" sz="2600" dirty="0">
                <a:latin typeface="Times New Roman" pitchFamily="18" charset="0"/>
                <a:cs typeface="Times New Roman" pitchFamily="18" charset="0"/>
              </a:rPr>
              <a:t>root system is usually </a:t>
            </a:r>
            <a:r>
              <a:rPr lang="en-US" sz="2600" b="1" dirty="0">
                <a:latin typeface="Times New Roman" pitchFamily="18" charset="0"/>
                <a:cs typeface="Times New Roman" pitchFamily="18" charset="0"/>
              </a:rPr>
              <a:t>poor without any root hairs </a:t>
            </a:r>
            <a:r>
              <a:rPr lang="en-US" sz="2600" dirty="0">
                <a:latin typeface="Times New Roman" pitchFamily="18" charset="0"/>
                <a:cs typeface="Times New Roman" pitchFamily="18" charset="0"/>
              </a:rPr>
              <a:t>for efficient water up</a:t>
            </a:r>
          </a:p>
          <a:p>
            <a:endParaRPr lang="en-US" sz="2500" dirty="0"/>
          </a:p>
        </p:txBody>
      </p:sp>
    </p:spTree>
    <p:extLst>
      <p:ext uri="{BB962C8B-B14F-4D97-AF65-F5344CB8AC3E}">
        <p14:creationId xmlns:p14="http://schemas.microsoft.com/office/powerpoint/2010/main" xmlns="" val="173046448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3238"/>
            <a:ext cx="8229600" cy="487362"/>
          </a:xfrm>
        </p:spPr>
        <p:txBody>
          <a:bodyPr>
            <a:noAutofit/>
          </a:bodyPr>
          <a:lstStyle/>
          <a:p>
            <a:pPr lvl="0"/>
            <a:r>
              <a:rPr lang="en-US" b="1" dirty="0" smtClean="0">
                <a:latin typeface="Times New Roman" pitchFamily="18" charset="0"/>
                <a:cs typeface="Times New Roman" pitchFamily="18" charset="0"/>
              </a:rPr>
              <a:t>C. </a:t>
            </a:r>
            <a:r>
              <a:rPr lang="en-US" b="1" dirty="0">
                <a:latin typeface="Times New Roman" pitchFamily="18" charset="0"/>
                <a:cs typeface="Times New Roman" pitchFamily="18" charset="0"/>
              </a:rPr>
              <a:t>Humidity</a:t>
            </a:r>
            <a:r>
              <a:rPr lang="en-US" sz="3300" b="1" u="sng" dirty="0">
                <a:latin typeface="Times New Roman" pitchFamily="18" charset="0"/>
                <a:cs typeface="Times New Roman" pitchFamily="18" charset="0"/>
              </a:rPr>
              <a:t/>
            </a:r>
            <a:br>
              <a:rPr lang="en-US" sz="3300" b="1" u="sng" dirty="0">
                <a:latin typeface="Times New Roman" pitchFamily="18" charset="0"/>
                <a:cs typeface="Times New Roman" pitchFamily="18" charset="0"/>
              </a:rPr>
            </a:br>
            <a:endParaRPr lang="en-US" sz="33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914400"/>
            <a:ext cx="8763000" cy="6019800"/>
          </a:xfrm>
        </p:spPr>
        <p:txBody>
          <a:bodyPr>
            <a:normAutofit/>
          </a:bodyPr>
          <a:lstStyle/>
          <a:p>
            <a:r>
              <a:rPr lang="en-US" sz="2800" dirty="0" smtClean="0">
                <a:latin typeface="Times New Roman" pitchFamily="18" charset="0"/>
                <a:cs typeface="Times New Roman" pitchFamily="18" charset="0"/>
              </a:rPr>
              <a:t>Moisture </a:t>
            </a:r>
            <a:r>
              <a:rPr lang="en-US" sz="2800" dirty="0">
                <a:latin typeface="Times New Roman" pitchFamily="18" charset="0"/>
                <a:cs typeface="Times New Roman" pitchFamily="18" charset="0"/>
              </a:rPr>
              <a:t>in the atmosphere is often measured as relative </a:t>
            </a:r>
            <a:r>
              <a:rPr lang="en-US" sz="2800" dirty="0" smtClean="0">
                <a:latin typeface="Times New Roman" pitchFamily="18" charset="0"/>
                <a:cs typeface="Times New Roman" pitchFamily="18" charset="0"/>
              </a:rPr>
              <a:t>humidity. </a:t>
            </a:r>
          </a:p>
          <a:p>
            <a:pPr lvl="1"/>
            <a:r>
              <a:rPr lang="en-US" dirty="0" smtClean="0">
                <a:latin typeface="Times New Roman" pitchFamily="18" charset="0"/>
                <a:cs typeface="Times New Roman" pitchFamily="18" charset="0"/>
              </a:rPr>
              <a:t>Relative </a:t>
            </a:r>
            <a:r>
              <a:rPr lang="en-US" dirty="0">
                <a:latin typeface="Times New Roman" pitchFamily="18" charset="0"/>
                <a:cs typeface="Times New Roman" pitchFamily="18" charset="0"/>
              </a:rPr>
              <a:t>humidity is </a:t>
            </a:r>
            <a:endParaRPr lang="en-US" dirty="0" smtClean="0">
              <a:latin typeface="Times New Roman" pitchFamily="18" charset="0"/>
              <a:cs typeface="Times New Roman" pitchFamily="18" charset="0"/>
            </a:endParaRPr>
          </a:p>
          <a:p>
            <a:pPr lvl="2"/>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amount of water present in air as a percentage of what could be held at saturation at the same temperature </a:t>
            </a:r>
            <a:r>
              <a:rPr lang="en-US" sz="2800" dirty="0" smtClean="0">
                <a:latin typeface="Times New Roman" pitchFamily="18" charset="0"/>
                <a:cs typeface="Times New Roman" pitchFamily="18" charset="0"/>
              </a:rPr>
              <a:t>&amp; pressure.</a:t>
            </a:r>
          </a:p>
          <a:p>
            <a:pPr lvl="2"/>
            <a:r>
              <a:rPr lang="en-US" sz="2800" dirty="0" smtClean="0">
                <a:latin typeface="Times New Roman" pitchFamily="18" charset="0"/>
                <a:cs typeface="Times New Roman" pitchFamily="18" charset="0"/>
              </a:rPr>
              <a:t>OR  It defined </a:t>
            </a:r>
            <a:r>
              <a:rPr lang="en-US" sz="2800" dirty="0">
                <a:latin typeface="Times New Roman" pitchFamily="18" charset="0"/>
                <a:cs typeface="Times New Roman" pitchFamily="18" charset="0"/>
              </a:rPr>
              <a:t>as the relation (in %) </a:t>
            </a:r>
            <a:r>
              <a:rPr lang="en-US" sz="2800" dirty="0" smtClean="0">
                <a:latin typeface="Times New Roman" pitchFamily="18" charset="0"/>
                <a:cs typeface="Times New Roman" pitchFamily="18" charset="0"/>
              </a:rPr>
              <a:t>b/n </a:t>
            </a:r>
            <a:r>
              <a:rPr lang="en-US" sz="2800" dirty="0">
                <a:latin typeface="Times New Roman" pitchFamily="18" charset="0"/>
                <a:cs typeface="Times New Roman" pitchFamily="18" charset="0"/>
              </a:rPr>
              <a:t>the actual vapor pressure and the potential vapor pressure at saturation, at the same temperature</a:t>
            </a:r>
            <a:r>
              <a:rPr lang="en-US" sz="2800" dirty="0" smtClean="0">
                <a:latin typeface="Times New Roman" pitchFamily="18" charset="0"/>
                <a:cs typeface="Times New Roman" pitchFamily="18" charset="0"/>
              </a:rPr>
              <a:t>.</a:t>
            </a:r>
            <a:r>
              <a:rPr lang="en-US"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lvl="2"/>
            <a:endParaRPr lang="en-US" sz="2800" dirty="0">
              <a:latin typeface="Times New Roman" pitchFamily="18" charset="0"/>
              <a:cs typeface="Times New Roman" pitchFamily="18" charset="0"/>
            </a:endParaRPr>
          </a:p>
          <a:p>
            <a:pPr lvl="3"/>
            <a:r>
              <a:rPr lang="en-US" sz="2800" dirty="0" smtClean="0">
                <a:latin typeface="Times New Roman" pitchFamily="18" charset="0"/>
                <a:cs typeface="Times New Roman" pitchFamily="18" charset="0"/>
              </a:rPr>
              <a:t>When </a:t>
            </a:r>
            <a:r>
              <a:rPr lang="en-US" sz="2800" dirty="0">
                <a:latin typeface="Times New Roman" pitchFamily="18" charset="0"/>
                <a:cs typeface="Times New Roman" pitchFamily="18" charset="0"/>
              </a:rPr>
              <a:t>there is high temperature the relative humidity of air is low</a:t>
            </a:r>
            <a:r>
              <a:rPr lang="en-US" sz="2800" dirty="0" smtClean="0">
                <a:latin typeface="Times New Roman" pitchFamily="18" charset="0"/>
                <a:cs typeface="Times New Roman" pitchFamily="18" charset="0"/>
              </a:rPr>
              <a:t>.</a:t>
            </a:r>
          </a:p>
          <a:p>
            <a:endParaRPr lang="en-US" sz="2500" dirty="0">
              <a:latin typeface="Times New Roman" pitchFamily="18" charset="0"/>
              <a:cs typeface="Times New Roman" pitchFamily="18" charset="0"/>
            </a:endParaRPr>
          </a:p>
          <a:p>
            <a:endParaRPr lang="en-US" sz="36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17058743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400800"/>
          </a:xfrm>
        </p:spPr>
        <p:txBody>
          <a:bodyPr>
            <a:normAutofit/>
          </a:bodyPr>
          <a:lstStyle/>
          <a:p>
            <a:r>
              <a:rPr lang="en-US" sz="2800" dirty="0">
                <a:latin typeface="Times New Roman" pitchFamily="18" charset="0"/>
                <a:cs typeface="Times New Roman" pitchFamily="18" charset="0"/>
              </a:rPr>
              <a:t>Both high &amp; low humidity has an effect of vegetable production.</a:t>
            </a:r>
          </a:p>
          <a:p>
            <a:pPr lvl="1"/>
            <a:r>
              <a:rPr lang="en-US" b="1" dirty="0" smtClean="0">
                <a:latin typeface="Times New Roman" pitchFamily="18" charset="0"/>
                <a:cs typeface="Times New Roman" pitchFamily="18" charset="0"/>
              </a:rPr>
              <a:t>High </a:t>
            </a:r>
            <a:r>
              <a:rPr lang="en-US" b="1" dirty="0">
                <a:latin typeface="Times New Roman" pitchFamily="18" charset="0"/>
                <a:cs typeface="Times New Roman" pitchFamily="18" charset="0"/>
              </a:rPr>
              <a:t>humidity generally </a:t>
            </a:r>
            <a:r>
              <a:rPr lang="en-US" dirty="0">
                <a:latin typeface="Times New Roman" pitchFamily="18" charset="0"/>
                <a:cs typeface="Times New Roman" pitchFamily="18" charset="0"/>
              </a:rPr>
              <a:t>increases the </a:t>
            </a:r>
            <a:r>
              <a:rPr lang="en-US" b="1" dirty="0">
                <a:latin typeface="Times New Roman" pitchFamily="18" charset="0"/>
                <a:cs typeface="Times New Roman" pitchFamily="18" charset="0"/>
              </a:rPr>
              <a:t>incidence of many disease and insects on plants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lvl="1"/>
            <a:r>
              <a:rPr lang="en-US" dirty="0">
                <a:latin typeface="Times New Roman" pitchFamily="18" charset="0"/>
                <a:cs typeface="Times New Roman" pitchFamily="18" charset="0"/>
              </a:rPr>
              <a:t> In humid atmospheric conditions, the stomata will open, allowing a better diffusion of carbon dioxide, oxygen and water vapor, and thus </a:t>
            </a:r>
            <a:endParaRPr lang="en-US" dirty="0" smtClean="0">
              <a:latin typeface="Times New Roman" pitchFamily="18" charset="0"/>
              <a:cs typeface="Times New Roman" pitchFamily="18" charset="0"/>
            </a:endParaRPr>
          </a:p>
          <a:p>
            <a:pPr lvl="2"/>
            <a:r>
              <a:rPr lang="en-US" sz="2800" dirty="0" smtClean="0">
                <a:latin typeface="Times New Roman" pitchFamily="18" charset="0"/>
                <a:cs typeface="Times New Roman" pitchFamily="18" charset="0"/>
              </a:rPr>
              <a:t>more </a:t>
            </a:r>
            <a:r>
              <a:rPr lang="en-US" sz="2800" dirty="0">
                <a:latin typeface="Times New Roman" pitchFamily="18" charset="0"/>
                <a:cs typeface="Times New Roman" pitchFamily="18" charset="0"/>
              </a:rPr>
              <a:t>active photosynthesis and nutrients absorption</a:t>
            </a:r>
          </a:p>
          <a:p>
            <a:pPr lvl="1">
              <a:buNone/>
            </a:pPr>
            <a:endParaRPr lang="en-US" dirty="0">
              <a:latin typeface="Times New Roman" pitchFamily="18" charset="0"/>
              <a:cs typeface="Times New Roman" pitchFamily="18" charset="0"/>
            </a:endParaRPr>
          </a:p>
          <a:p>
            <a:pPr lvl="1"/>
            <a:r>
              <a:rPr lang="en-US" b="1" dirty="0">
                <a:latin typeface="Times New Roman" pitchFamily="18" charset="0"/>
                <a:cs typeface="Times New Roman" pitchFamily="18" charset="0"/>
              </a:rPr>
              <a:t>Low humidity also cause to increase transpiration from vegetables foliage &amp; evaporation from the soil surface and wilting may happen. </a:t>
            </a:r>
          </a:p>
          <a:p>
            <a:endParaRPr lang="en-US" dirty="0"/>
          </a:p>
        </p:txBody>
      </p:sp>
    </p:spTree>
    <p:extLst>
      <p:ext uri="{BB962C8B-B14F-4D97-AF65-F5344CB8AC3E}">
        <p14:creationId xmlns:p14="http://schemas.microsoft.com/office/powerpoint/2010/main" xmlns="" val="19602372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b="1" dirty="0">
                <a:latin typeface="Times New Roman" pitchFamily="18" charset="0"/>
                <a:cs typeface="Times New Roman" pitchFamily="18" charset="0"/>
              </a:rPr>
              <a:t>D</a:t>
            </a:r>
            <a:r>
              <a:rPr lang="en-US" b="1" dirty="0" smtClean="0">
                <a:latin typeface="Times New Roman" pitchFamily="18" charset="0"/>
                <a:cs typeface="Times New Roman" pitchFamily="18" charset="0"/>
              </a:rPr>
              <a:t>. Light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76200" y="914400"/>
            <a:ext cx="8915400" cy="5791200"/>
          </a:xfrm>
        </p:spPr>
        <p:txBody>
          <a:bodyPr>
            <a:normAutofit/>
          </a:bodyPr>
          <a:lstStyle/>
          <a:p>
            <a:pPr>
              <a:lnSpc>
                <a:spcPct val="110000"/>
              </a:lnSpc>
            </a:pPr>
            <a:r>
              <a:rPr lang="en-US" sz="2800" dirty="0" smtClean="0">
                <a:latin typeface="Times New Roman" pitchFamily="18" charset="0"/>
                <a:cs typeface="Times New Roman" pitchFamily="18" charset="0"/>
              </a:rPr>
              <a:t>Sunlight </a:t>
            </a:r>
            <a:r>
              <a:rPr lang="en-US" sz="2800" dirty="0">
                <a:latin typeface="Times New Roman" pitchFamily="18" charset="0"/>
                <a:cs typeface="Times New Roman" pitchFamily="18" charset="0"/>
              </a:rPr>
              <a:t>is composed of light of different </a:t>
            </a:r>
            <a:r>
              <a:rPr lang="en-US" sz="2800" dirty="0" smtClean="0">
                <a:latin typeface="Times New Roman" pitchFamily="18" charset="0"/>
                <a:cs typeface="Times New Roman" pitchFamily="18" charset="0"/>
              </a:rPr>
              <a:t>colors/wave length </a:t>
            </a:r>
            <a:r>
              <a:rPr lang="en-US" sz="2800" dirty="0">
                <a:latin typeface="Times New Roman" pitchFamily="18" charset="0"/>
                <a:cs typeface="Times New Roman" pitchFamily="18" charset="0"/>
              </a:rPr>
              <a:t>(as in rain bow), though it appears white to the naked eye</a:t>
            </a:r>
            <a:r>
              <a:rPr lang="en-US" sz="2800" dirty="0" smtClean="0">
                <a:latin typeface="Times New Roman" pitchFamily="18" charset="0"/>
                <a:cs typeface="Times New Roman" pitchFamily="18" charset="0"/>
              </a:rPr>
              <a:t>.</a:t>
            </a:r>
          </a:p>
          <a:p>
            <a:pPr marL="0" indent="0">
              <a:lnSpc>
                <a:spcPct val="110000"/>
              </a:lnSpc>
              <a:buNone/>
            </a:pPr>
            <a:endParaRPr lang="en-US" sz="2800" dirty="0">
              <a:latin typeface="Times New Roman" pitchFamily="18" charset="0"/>
              <a:cs typeface="Times New Roman" pitchFamily="18" charset="0"/>
            </a:endParaRPr>
          </a:p>
          <a:p>
            <a:pPr>
              <a:lnSpc>
                <a:spcPct val="110000"/>
              </a:lnSpc>
            </a:pPr>
            <a:r>
              <a:rPr lang="en-US" sz="2800" dirty="0" smtClean="0">
                <a:latin typeface="Times New Roman" pitchFamily="18" charset="0"/>
                <a:cs typeface="Times New Roman" pitchFamily="18" charset="0"/>
              </a:rPr>
              <a:t> All </a:t>
            </a:r>
            <a:r>
              <a:rPr lang="en-US" sz="2800" dirty="0">
                <a:latin typeface="Times New Roman" pitchFamily="18" charset="0"/>
                <a:cs typeface="Times New Roman" pitchFamily="18" charset="0"/>
              </a:rPr>
              <a:t>life on earth is supported by the radiant energy of the sun</a:t>
            </a:r>
            <a:r>
              <a:rPr lang="en-US" sz="2800" b="1" dirty="0">
                <a:latin typeface="Times New Roman" pitchFamily="18" charset="0"/>
                <a:cs typeface="Times New Roman" pitchFamily="18" charset="0"/>
              </a:rPr>
              <a:t>. </a:t>
            </a:r>
            <a:r>
              <a:rPr lang="en-US" sz="2800" b="1" dirty="0" smtClean="0">
                <a:latin typeface="Times New Roman" pitchFamily="18" charset="0"/>
                <a:cs typeface="Times New Roman" pitchFamily="18" charset="0"/>
              </a:rPr>
              <a:t> </a:t>
            </a:r>
          </a:p>
          <a:p>
            <a:pPr>
              <a:lnSpc>
                <a:spcPct val="110000"/>
              </a:lnSpc>
            </a:pPr>
            <a:endParaRPr lang="en-US" sz="2800" b="1" dirty="0" smtClean="0">
              <a:latin typeface="Times New Roman" pitchFamily="18" charset="0"/>
              <a:cs typeface="Times New Roman" pitchFamily="18" charset="0"/>
            </a:endParaRPr>
          </a:p>
          <a:p>
            <a:pPr>
              <a:lnSpc>
                <a:spcPct val="110000"/>
              </a:lnSpc>
            </a:pPr>
            <a:r>
              <a:rPr lang="en-US" sz="2800" b="1" dirty="0" smtClean="0">
                <a:latin typeface="Times New Roman" pitchFamily="18" charset="0"/>
                <a:cs typeface="Times New Roman" pitchFamily="18" charset="0"/>
              </a:rPr>
              <a:t>The </a:t>
            </a:r>
            <a:r>
              <a:rPr lang="en-US" sz="2800" b="1" dirty="0">
                <a:latin typeface="Times New Roman" pitchFamily="18" charset="0"/>
                <a:cs typeface="Times New Roman" pitchFamily="18" charset="0"/>
              </a:rPr>
              <a:t>nature of the interaction of sunlight with plants depends </a:t>
            </a:r>
            <a:r>
              <a:rPr lang="en-US" sz="2800" b="1" dirty="0" smtClean="0">
                <a:latin typeface="Times New Roman" pitchFamily="18" charset="0"/>
                <a:cs typeface="Times New Roman" pitchFamily="18" charset="0"/>
              </a:rPr>
              <a:t>upon</a:t>
            </a:r>
          </a:p>
          <a:p>
            <a:pPr lvl="1">
              <a:lnSpc>
                <a:spcPct val="110000"/>
              </a:lnSpc>
            </a:pP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time of day, elevation, season of the </a:t>
            </a:r>
            <a:r>
              <a:rPr lang="en-US" b="1" dirty="0" smtClean="0">
                <a:latin typeface="Times New Roman" pitchFamily="18" charset="0"/>
                <a:cs typeface="Times New Roman" pitchFamily="18" charset="0"/>
              </a:rPr>
              <a:t>year &amp;  </a:t>
            </a:r>
            <a:r>
              <a:rPr lang="en-US" b="1" dirty="0">
                <a:latin typeface="Times New Roman" pitchFamily="18" charset="0"/>
                <a:cs typeface="Times New Roman" pitchFamily="18" charset="0"/>
              </a:rPr>
              <a:t>latitude. </a:t>
            </a:r>
          </a:p>
          <a:p>
            <a:pPr>
              <a:lnSpc>
                <a:spcPct val="110000"/>
              </a:lnSpc>
            </a:pPr>
            <a:endParaRPr lang="en-US" sz="2700" b="1"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211914881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15400" cy="6477000"/>
          </a:xfrm>
        </p:spPr>
        <p:txBody>
          <a:bodyPr>
            <a:normAutofit/>
          </a:bodyPr>
          <a:lstStyle/>
          <a:p>
            <a:pPr>
              <a:lnSpc>
                <a:spcPct val="110000"/>
              </a:lnSpc>
            </a:pPr>
            <a:r>
              <a:rPr lang="en-US" b="1" dirty="0">
                <a:latin typeface="Times New Roman" pitchFamily="18" charset="0"/>
                <a:cs typeface="Times New Roman" pitchFamily="18" charset="0"/>
              </a:rPr>
              <a:t>Effects of light on vegetable plants production: </a:t>
            </a:r>
            <a:endParaRPr lang="en-US" dirty="0">
              <a:latin typeface="Times New Roman" pitchFamily="18" charset="0"/>
              <a:cs typeface="Times New Roman" pitchFamily="18" charset="0"/>
            </a:endParaRPr>
          </a:p>
          <a:p>
            <a:pPr lvl="1">
              <a:lnSpc>
                <a:spcPct val="110000"/>
              </a:lnSpc>
            </a:pPr>
            <a:r>
              <a:rPr lang="en-US" dirty="0">
                <a:latin typeface="Times New Roman" pitchFamily="18" charset="0"/>
                <a:cs typeface="Times New Roman" pitchFamily="18" charset="0"/>
              </a:rPr>
              <a:t>On photosynthesis.</a:t>
            </a:r>
          </a:p>
          <a:p>
            <a:pPr lvl="1">
              <a:lnSpc>
                <a:spcPct val="110000"/>
              </a:lnSpc>
            </a:pPr>
            <a:r>
              <a:rPr lang="en-US" dirty="0">
                <a:latin typeface="Times New Roman" pitchFamily="18" charset="0"/>
                <a:cs typeface="Times New Roman" pitchFamily="18" charset="0"/>
              </a:rPr>
              <a:t>Seed germination &amp; flowering &amp; seed production by the length of day or night etc….</a:t>
            </a:r>
          </a:p>
          <a:p>
            <a:pPr marL="0" indent="0">
              <a:buNone/>
            </a:pPr>
            <a:endParaRPr lang="en-US" b="1" dirty="0">
              <a:latin typeface="Times New Roman" pitchFamily="18" charset="0"/>
              <a:cs typeface="Times New Roman" pitchFamily="18" charset="0"/>
            </a:endParaRPr>
          </a:p>
          <a:p>
            <a:r>
              <a:rPr lang="en-US" sz="3600" b="1" i="1" u="sng" dirty="0" smtClean="0">
                <a:effectLst>
                  <a:outerShdw blurRad="38100" dist="38100" dir="2700000" algn="tl">
                    <a:srgbClr val="000000">
                      <a:alpha val="43137"/>
                    </a:srgbClr>
                  </a:outerShdw>
                </a:effectLst>
                <a:latin typeface="Times New Roman" pitchFamily="18" charset="0"/>
                <a:cs typeface="Times New Roman" pitchFamily="18" charset="0"/>
              </a:rPr>
              <a:t>Factors </a:t>
            </a:r>
            <a:r>
              <a:rPr lang="en-US" sz="3600" b="1" i="1" u="sng" dirty="0">
                <a:effectLst>
                  <a:outerShdw blurRad="38100" dist="38100" dir="2700000" algn="tl">
                    <a:srgbClr val="000000">
                      <a:alpha val="43137"/>
                    </a:srgbClr>
                  </a:outerShdw>
                </a:effectLst>
                <a:latin typeface="Times New Roman" pitchFamily="18" charset="0"/>
                <a:cs typeface="Times New Roman" pitchFamily="18" charset="0"/>
              </a:rPr>
              <a:t>to be considered on vegetable production in relation to Vegetable </a:t>
            </a:r>
            <a:r>
              <a:rPr lang="en-US" sz="3600" b="1" i="1" u="sng" dirty="0" smtClean="0">
                <a:effectLst>
                  <a:outerShdw blurRad="38100" dist="38100" dir="2700000" algn="tl">
                    <a:srgbClr val="000000">
                      <a:alpha val="43137"/>
                    </a:srgbClr>
                  </a:outerShdw>
                </a:effectLst>
                <a:latin typeface="Times New Roman" pitchFamily="18" charset="0"/>
                <a:cs typeface="Times New Roman" pitchFamily="18" charset="0"/>
              </a:rPr>
              <a:t>production:-</a:t>
            </a:r>
          </a:p>
          <a:p>
            <a:pPr lvl="2"/>
            <a:r>
              <a:rPr lang="en-US" sz="3200" b="1" i="1" dirty="0" smtClean="0">
                <a:effectLst>
                  <a:outerShdw blurRad="38100" dist="38100" dir="2700000" algn="tl">
                    <a:srgbClr val="000000">
                      <a:alpha val="43137"/>
                    </a:srgbClr>
                  </a:outerShdw>
                </a:effectLst>
                <a:latin typeface="Times New Roman" pitchFamily="18" charset="0"/>
                <a:cs typeface="Times New Roman" pitchFamily="18" charset="0"/>
              </a:rPr>
              <a:t>Light intensity, </a:t>
            </a:r>
          </a:p>
          <a:p>
            <a:pPr lvl="2"/>
            <a:r>
              <a:rPr lang="en-US" sz="3200" b="1" i="1" dirty="0">
                <a:effectLst>
                  <a:outerShdw blurRad="38100" dist="38100" dir="2700000" algn="tl">
                    <a:srgbClr val="000000">
                      <a:alpha val="43137"/>
                    </a:srgbClr>
                  </a:outerShdw>
                </a:effectLst>
                <a:latin typeface="Times New Roman" pitchFamily="18" charset="0"/>
                <a:cs typeface="Times New Roman" pitchFamily="18" charset="0"/>
              </a:rPr>
              <a:t>Light </a:t>
            </a:r>
            <a:r>
              <a:rPr lang="en-US" sz="3200" b="1" i="1" dirty="0" smtClean="0">
                <a:effectLst>
                  <a:outerShdw blurRad="38100" dist="38100" dir="2700000" algn="tl">
                    <a:srgbClr val="000000">
                      <a:alpha val="43137"/>
                    </a:srgbClr>
                  </a:outerShdw>
                </a:effectLst>
                <a:latin typeface="Times New Roman" pitchFamily="18" charset="0"/>
                <a:cs typeface="Times New Roman" pitchFamily="18" charset="0"/>
              </a:rPr>
              <a:t>quality and</a:t>
            </a:r>
          </a:p>
          <a:p>
            <a:pPr lvl="2"/>
            <a:r>
              <a:rPr lang="en-US" sz="3200" b="1" i="1" dirty="0" smtClean="0">
                <a:effectLst>
                  <a:outerShdw blurRad="38100" dist="38100" dir="2700000" algn="tl">
                    <a:srgbClr val="000000">
                      <a:alpha val="43137"/>
                    </a:srgbClr>
                  </a:outerShdw>
                </a:effectLst>
                <a:latin typeface="Times New Roman" pitchFamily="18" charset="0"/>
                <a:cs typeface="Times New Roman" pitchFamily="18" charset="0"/>
              </a:rPr>
              <a:t>Light duration</a:t>
            </a:r>
            <a:endParaRPr lang="en-US" sz="3200" b="1" i="1" dirty="0">
              <a:effectLst>
                <a:outerShdw blurRad="38100" dist="38100" dir="2700000" algn="tl">
                  <a:srgbClr val="000000">
                    <a:alpha val="43137"/>
                  </a:srgbClr>
                </a:outerShdw>
              </a:effectLst>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2723890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915400" cy="1143000"/>
          </a:xfrm>
        </p:spPr>
        <p:txBody>
          <a:bodyPr/>
          <a:lstStyle/>
          <a:p>
            <a:pPr lvl="1" algn="ctr" rtl="0">
              <a:spcBef>
                <a:spcPct val="0"/>
              </a:spcBef>
            </a:pPr>
            <a:r>
              <a:rPr lang="en-US" sz="3400" b="1" i="1" u="sng" dirty="0" smtClean="0">
                <a:latin typeface="Times New Roman" pitchFamily="18" charset="0"/>
                <a:cs typeface="Times New Roman" pitchFamily="18" charset="0"/>
              </a:rPr>
              <a:t>2.2. Abiotic </a:t>
            </a:r>
            <a:r>
              <a:rPr lang="en-US" sz="3400" b="1" i="1" u="sng" dirty="0">
                <a:latin typeface="Times New Roman" pitchFamily="18" charset="0"/>
                <a:cs typeface="Times New Roman" pitchFamily="18" charset="0"/>
              </a:rPr>
              <a:t>factor affecting vegetable production</a:t>
            </a:r>
            <a:r>
              <a:rPr lang="en-US" sz="1400" dirty="0"/>
              <a:t/>
            </a:r>
            <a:br>
              <a:rPr lang="en-US" sz="1400" dirty="0"/>
            </a:br>
            <a:endParaRPr lang="en-US" dirty="0"/>
          </a:p>
        </p:txBody>
      </p:sp>
      <p:sp>
        <p:nvSpPr>
          <p:cNvPr id="3" name="Content Placeholder 2"/>
          <p:cNvSpPr>
            <a:spLocks noGrp="1"/>
          </p:cNvSpPr>
          <p:nvPr>
            <p:ph idx="1"/>
          </p:nvPr>
        </p:nvSpPr>
        <p:spPr>
          <a:xfrm>
            <a:off x="152400" y="1219200"/>
            <a:ext cx="8763000" cy="6172200"/>
          </a:xfrm>
        </p:spPr>
        <p:txBody>
          <a:bodyPr>
            <a:normAutofit/>
          </a:bodyPr>
          <a:lstStyle/>
          <a:p>
            <a:pPr marL="0" lvl="2" indent="0">
              <a:buNone/>
            </a:pPr>
            <a:r>
              <a:rPr lang="en-US" sz="3200" b="1" dirty="0" smtClean="0">
                <a:latin typeface="Times New Roman" pitchFamily="18" charset="0"/>
                <a:cs typeface="Times New Roman" pitchFamily="18" charset="0"/>
              </a:rPr>
              <a:t>2.2.1. Climatic elements/factors</a:t>
            </a:r>
          </a:p>
          <a:p>
            <a:r>
              <a:rPr lang="en-US" dirty="0">
                <a:latin typeface="Times New Roman" pitchFamily="18" charset="0"/>
                <a:cs typeface="Times New Roman" pitchFamily="18" charset="0"/>
              </a:rPr>
              <a:t>Climatic </a:t>
            </a:r>
            <a:r>
              <a:rPr lang="en-US" dirty="0" smtClean="0">
                <a:latin typeface="Times New Roman" pitchFamily="18" charset="0"/>
                <a:cs typeface="Times New Roman" pitchFamily="18" charset="0"/>
              </a:rPr>
              <a:t>factors </a:t>
            </a:r>
            <a:r>
              <a:rPr lang="en-US" b="1" dirty="0" smtClean="0">
                <a:latin typeface="Times New Roman" pitchFamily="18" charset="0"/>
                <a:cs typeface="Times New Roman" pitchFamily="18" charset="0"/>
              </a:rPr>
              <a:t>determine </a:t>
            </a:r>
          </a:p>
          <a:p>
            <a:pPr lvl="1"/>
            <a:r>
              <a:rPr lang="en-US" sz="3200" dirty="0" smtClean="0">
                <a:latin typeface="Times New Roman" pitchFamily="18" charset="0"/>
                <a:cs typeface="Times New Roman" pitchFamily="18" charset="0"/>
              </a:rPr>
              <a:t>In the choice of production site, </a:t>
            </a:r>
          </a:p>
          <a:p>
            <a:pPr lvl="1"/>
            <a:r>
              <a:rPr lang="en-US" sz="3200" dirty="0" smtClean="0">
                <a:latin typeface="Times New Roman" pitchFamily="18" charset="0"/>
                <a:cs typeface="Times New Roman" pitchFamily="18" charset="0"/>
              </a:rPr>
              <a:t>The species/varieties to be grown &amp; </a:t>
            </a:r>
          </a:p>
          <a:p>
            <a:pPr lvl="1"/>
            <a:r>
              <a:rPr lang="en-US" sz="3200" dirty="0" smtClean="0">
                <a:latin typeface="Times New Roman" pitchFamily="18" charset="0"/>
                <a:cs typeface="Times New Roman" pitchFamily="18" charset="0"/>
              </a:rPr>
              <a:t>The rate growth &amp; development of the vegetable </a:t>
            </a:r>
          </a:p>
          <a:p>
            <a:pPr lvl="2"/>
            <a:r>
              <a:rPr lang="en-US" sz="2800" dirty="0" smtClean="0">
                <a:latin typeface="Times New Roman" pitchFamily="18" charset="0"/>
                <a:cs typeface="Times New Roman" pitchFamily="18" charset="0"/>
              </a:rPr>
              <a:t>otherwise </a:t>
            </a:r>
            <a:r>
              <a:rPr lang="en-US" sz="2800" dirty="0">
                <a:latin typeface="Times New Roman" pitchFamily="18" charset="0"/>
                <a:cs typeface="Times New Roman" pitchFamily="18" charset="0"/>
              </a:rPr>
              <a:t>the crops will suffer from various constraints. </a:t>
            </a:r>
          </a:p>
          <a:p>
            <a:pPr>
              <a:buNone/>
            </a:pPr>
            <a:endParaRPr lang="en-US" sz="2500" dirty="0" smtClean="0">
              <a:latin typeface="Times New Roman" pitchFamily="18" charset="0"/>
              <a:cs typeface="Times New Roman" pitchFamily="18" charset="0"/>
            </a:endParaRPr>
          </a:p>
          <a:p>
            <a:pPr marL="0" lvl="2" indent="0">
              <a:buNone/>
            </a:pPr>
            <a:endParaRPr lang="en-US" sz="1800" dirty="0"/>
          </a:p>
          <a:p>
            <a:endParaRPr lang="en-US" dirty="0"/>
          </a:p>
        </p:txBody>
      </p:sp>
    </p:spTree>
    <p:extLst>
      <p:ext uri="{BB962C8B-B14F-4D97-AF65-F5344CB8AC3E}">
        <p14:creationId xmlns:p14="http://schemas.microsoft.com/office/powerpoint/2010/main" xmlns="" val="284409447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629400"/>
          </a:xfrm>
        </p:spPr>
        <p:txBody>
          <a:bodyPr>
            <a:normAutofit/>
          </a:bodyPr>
          <a:lstStyle/>
          <a:p>
            <a:pPr marL="914400" lvl="1" indent="-514350">
              <a:buFont typeface="+mj-lt"/>
              <a:buAutoNum type="alphaUcPeriod"/>
            </a:pPr>
            <a:r>
              <a:rPr lang="en-US" b="1" dirty="0">
                <a:latin typeface="Times New Roman" pitchFamily="18" charset="0"/>
                <a:cs typeface="Times New Roman" pitchFamily="18" charset="0"/>
              </a:rPr>
              <a:t>Light intensity/Irradiance</a:t>
            </a:r>
          </a:p>
          <a:p>
            <a:pPr marL="514350" indent="-514350">
              <a:buFont typeface="Wingdings" pitchFamily="2" charset="2"/>
              <a:buChar char="§"/>
            </a:pPr>
            <a:r>
              <a:rPr lang="en-US" sz="2600" dirty="0">
                <a:latin typeface="Times New Roman" pitchFamily="18" charset="0"/>
                <a:cs typeface="Times New Roman" pitchFamily="18" charset="0"/>
              </a:rPr>
              <a:t>It refers to the amount or brightness of light received by leaves per unit time and</a:t>
            </a:r>
          </a:p>
          <a:p>
            <a:pPr marL="514350" indent="-514350">
              <a:buFont typeface="Wingdings" pitchFamily="2" charset="2"/>
              <a:buChar char="§"/>
            </a:pPr>
            <a:r>
              <a:rPr lang="en-US" sz="2600" dirty="0">
                <a:latin typeface="Times New Roman" pitchFamily="18" charset="0"/>
                <a:cs typeface="Times New Roman" pitchFamily="18" charset="0"/>
              </a:rPr>
              <a:t> it indicate the strength of the light. </a:t>
            </a:r>
          </a:p>
          <a:p>
            <a:pPr marL="514350" indent="-514350">
              <a:buFont typeface="Wingdings" pitchFamily="2" charset="2"/>
              <a:buChar char="§"/>
            </a:pPr>
            <a:r>
              <a:rPr lang="en-US" sz="2600" dirty="0">
                <a:latin typeface="Times New Roman" pitchFamily="18" charset="0"/>
                <a:cs typeface="Times New Roman" pitchFamily="18" charset="0"/>
              </a:rPr>
              <a:t>Relative amount of light/brightness as measured by radiant energy per unit area (units in Joules or Watts, terms of lux or foot candles). </a:t>
            </a:r>
          </a:p>
          <a:p>
            <a:pPr marL="514350" indent="-514350">
              <a:buFont typeface="Wingdings" pitchFamily="2" charset="2"/>
              <a:buChar char="§"/>
            </a:pPr>
            <a:r>
              <a:rPr lang="en-US" sz="2600" dirty="0">
                <a:latin typeface="Times New Roman" pitchFamily="18" charset="0"/>
                <a:cs typeface="Times New Roman" pitchFamily="18" charset="0"/>
              </a:rPr>
              <a:t>It affect photosynthesis and  the temperature surrounding the plant. </a:t>
            </a:r>
          </a:p>
          <a:p>
            <a:pPr marL="514350" indent="-514350">
              <a:buFont typeface="Wingdings" pitchFamily="2" charset="2"/>
              <a:buChar char="§"/>
            </a:pPr>
            <a:r>
              <a:rPr lang="en-US" sz="2600" dirty="0">
                <a:latin typeface="Times New Roman" pitchFamily="18" charset="0"/>
                <a:cs typeface="Times New Roman" pitchFamily="18" charset="0"/>
              </a:rPr>
              <a:t>The amount of sunlight available to plants each day depends on latitude, season of the year, time of the day (</a:t>
            </a:r>
            <a:r>
              <a:rPr lang="en-US" sz="2600" dirty="0" err="1">
                <a:latin typeface="Times New Roman" pitchFamily="18" charset="0"/>
                <a:cs typeface="Times New Roman" pitchFamily="18" charset="0"/>
              </a:rPr>
              <a:t>eg</a:t>
            </a:r>
            <a:r>
              <a:rPr lang="en-US" sz="2600" dirty="0">
                <a:latin typeface="Times New Roman" pitchFamily="18" charset="0"/>
                <a:cs typeface="Times New Roman" pitchFamily="18" charset="0"/>
              </a:rPr>
              <a:t>. clouds, dust, smoke, fog reduces light intensity). </a:t>
            </a:r>
          </a:p>
          <a:p>
            <a:pPr marL="514350" indent="-514350">
              <a:buFont typeface="Wingdings" pitchFamily="2" charset="2"/>
              <a:buChar char="§"/>
            </a:pPr>
            <a:r>
              <a:rPr lang="en-US" sz="2600" dirty="0">
                <a:latin typeface="Times New Roman" pitchFamily="18" charset="0"/>
                <a:cs typeface="Times New Roman" pitchFamily="18" charset="0"/>
              </a:rPr>
              <a:t>The amount of light required by plant varies with the type of plants (Sun loving plant </a:t>
            </a:r>
            <a:r>
              <a:rPr lang="en-US" sz="2600" dirty="0" err="1">
                <a:latin typeface="Times New Roman" pitchFamily="18" charset="0"/>
                <a:cs typeface="Times New Roman" pitchFamily="18" charset="0"/>
              </a:rPr>
              <a:t>vs</a:t>
            </a:r>
            <a:r>
              <a:rPr lang="en-US" sz="2600" dirty="0">
                <a:latin typeface="Times New Roman" pitchFamily="18" charset="0"/>
                <a:cs typeface="Times New Roman" pitchFamily="18" charset="0"/>
              </a:rPr>
              <a:t> shade loving plants). </a:t>
            </a:r>
          </a:p>
          <a:p>
            <a:pPr>
              <a:buNone/>
            </a:pPr>
            <a:endParaRPr lang="en-US" sz="2700" dirty="0">
              <a:latin typeface="Times New Roman" pitchFamily="18" charset="0"/>
              <a:cs typeface="Times New Roman" pitchFamily="18" charset="0"/>
            </a:endParaRPr>
          </a:p>
          <a:p>
            <a:pPr marL="514350" indent="-514350">
              <a:buFont typeface="Wingdings" pitchFamily="2" charset="2"/>
              <a:buChar char="§"/>
            </a:pPr>
            <a:endParaRPr lang="en-US" sz="2600" dirty="0">
              <a:latin typeface="Times New Roman" pitchFamily="18" charset="0"/>
              <a:cs typeface="Times New Roman" pitchFamily="18" charset="0"/>
            </a:endParaRPr>
          </a:p>
        </p:txBody>
      </p:sp>
    </p:spTree>
    <p:extLst>
      <p:ext uri="{BB962C8B-B14F-4D97-AF65-F5344CB8AC3E}">
        <p14:creationId xmlns:p14="http://schemas.microsoft.com/office/powerpoint/2010/main" xmlns="" val="35153132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934200"/>
          </a:xfrm>
        </p:spPr>
        <p:txBody>
          <a:bodyPr>
            <a:normAutofit/>
          </a:bodyPr>
          <a:lstStyle/>
          <a:p>
            <a:pPr marL="0" indent="0">
              <a:buNone/>
            </a:pPr>
            <a:r>
              <a:rPr lang="en-US" b="1" dirty="0">
                <a:latin typeface="Times New Roman" pitchFamily="18" charset="0"/>
                <a:cs typeface="Times New Roman" pitchFamily="18" charset="0"/>
              </a:rPr>
              <a:t>According to the requirement of light intensity </a:t>
            </a:r>
            <a:r>
              <a:rPr lang="en-US" b="1" dirty="0" smtClean="0">
                <a:latin typeface="Times New Roman" pitchFamily="18" charset="0"/>
                <a:cs typeface="Times New Roman" pitchFamily="18" charset="0"/>
              </a:rPr>
              <a:t>; vegetables </a:t>
            </a:r>
            <a:r>
              <a:rPr lang="en-US" b="1" dirty="0">
                <a:latin typeface="Times New Roman" pitchFamily="18" charset="0"/>
                <a:cs typeface="Times New Roman" pitchFamily="18" charset="0"/>
              </a:rPr>
              <a:t>can be classified into 3 groups.</a:t>
            </a:r>
            <a:endParaRPr lang="en-US" dirty="0">
              <a:latin typeface="Times New Roman" pitchFamily="18" charset="0"/>
              <a:cs typeface="Times New Roman" pitchFamily="18" charset="0"/>
            </a:endParaRPr>
          </a:p>
          <a:p>
            <a:pPr marL="742950" lvl="2" indent="-342900"/>
            <a:r>
              <a:rPr lang="en-US" sz="2700" b="1" dirty="0" smtClean="0">
                <a:latin typeface="Times New Roman" pitchFamily="18" charset="0"/>
                <a:cs typeface="Times New Roman" pitchFamily="18" charset="0"/>
              </a:rPr>
              <a:t>i</a:t>
            </a:r>
            <a:r>
              <a:rPr lang="en-US" sz="2700" b="1" dirty="0">
                <a:latin typeface="Times New Roman" pitchFamily="18" charset="0"/>
                <a:cs typeface="Times New Roman" pitchFamily="18" charset="0"/>
              </a:rPr>
              <a:t>. Intensive light-enduring vegetables: </a:t>
            </a:r>
            <a:endParaRPr lang="en-US" sz="2700" b="1" dirty="0" smtClean="0">
              <a:latin typeface="Times New Roman" pitchFamily="18" charset="0"/>
              <a:cs typeface="Times New Roman" pitchFamily="18" charset="0"/>
            </a:endParaRPr>
          </a:p>
          <a:p>
            <a:pPr marL="1200150" lvl="3" indent="-342900"/>
            <a:r>
              <a:rPr lang="en-US" sz="2600" dirty="0" smtClean="0">
                <a:latin typeface="Times New Roman" pitchFamily="18" charset="0"/>
                <a:cs typeface="Times New Roman" pitchFamily="18" charset="0"/>
              </a:rPr>
              <a:t>They </a:t>
            </a:r>
            <a:r>
              <a:rPr lang="en-US" sz="2600" dirty="0">
                <a:latin typeface="Times New Roman" pitchFamily="18" charset="0"/>
                <a:cs typeface="Times New Roman" pitchFamily="18" charset="0"/>
              </a:rPr>
              <a:t>like intensive </a:t>
            </a:r>
            <a:r>
              <a:rPr lang="en-US" sz="2600" dirty="0" smtClean="0">
                <a:latin typeface="Times New Roman" pitchFamily="18" charset="0"/>
                <a:cs typeface="Times New Roman" pitchFamily="18" charset="0"/>
              </a:rPr>
              <a:t>sunlight. </a:t>
            </a:r>
            <a:r>
              <a:rPr lang="en-US" sz="2600" dirty="0" err="1" smtClean="0">
                <a:latin typeface="Times New Roman" pitchFamily="18" charset="0"/>
                <a:cs typeface="Times New Roman" pitchFamily="18" charset="0"/>
              </a:rPr>
              <a:t>Eg</a:t>
            </a:r>
            <a:r>
              <a:rPr lang="en-US" sz="2600" dirty="0" smtClean="0">
                <a:latin typeface="Times New Roman" pitchFamily="18" charset="0"/>
                <a:cs typeface="Times New Roman" pitchFamily="18" charset="0"/>
              </a:rPr>
              <a:t>. watermelon, </a:t>
            </a:r>
            <a:r>
              <a:rPr lang="en-US" sz="2600" dirty="0">
                <a:latin typeface="Times New Roman" pitchFamily="18" charset="0"/>
                <a:cs typeface="Times New Roman" pitchFamily="18" charset="0"/>
              </a:rPr>
              <a:t>summer squash, </a:t>
            </a:r>
            <a:r>
              <a:rPr lang="en-US" sz="2600" dirty="0" smtClean="0">
                <a:latin typeface="Times New Roman" pitchFamily="18" charset="0"/>
                <a:cs typeface="Times New Roman" pitchFamily="18" charset="0"/>
              </a:rPr>
              <a:t>tomato, cow pea</a:t>
            </a: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yam, </a:t>
            </a:r>
            <a:r>
              <a:rPr lang="en-US" sz="2600" dirty="0">
                <a:latin typeface="Times New Roman" pitchFamily="18" charset="0"/>
                <a:cs typeface="Times New Roman" pitchFamily="18" charset="0"/>
              </a:rPr>
              <a:t>cucurbits, eggplant, legumes</a:t>
            </a:r>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sweet </a:t>
            </a:r>
            <a:r>
              <a:rPr lang="en-US" sz="2600" dirty="0" smtClean="0">
                <a:latin typeface="Times New Roman" pitchFamily="18" charset="0"/>
                <a:cs typeface="Times New Roman" pitchFamily="18" charset="0"/>
              </a:rPr>
              <a:t>potato. </a:t>
            </a:r>
          </a:p>
          <a:p>
            <a:pPr marL="1200150" lvl="3" indent="-342900"/>
            <a:r>
              <a:rPr lang="en-US" sz="2600" dirty="0" smtClean="0">
                <a:latin typeface="Times New Roman" pitchFamily="18" charset="0"/>
                <a:cs typeface="Times New Roman" pitchFamily="18" charset="0"/>
              </a:rPr>
              <a:t>They </a:t>
            </a:r>
            <a:r>
              <a:rPr lang="en-US" sz="2600" dirty="0">
                <a:latin typeface="Times New Roman" pitchFamily="18" charset="0"/>
                <a:cs typeface="Times New Roman" pitchFamily="18" charset="0"/>
              </a:rPr>
              <a:t>are suitable for Ethiopia’s circumstances, </a:t>
            </a:r>
            <a:r>
              <a:rPr lang="en-US" sz="2600" dirty="0" smtClean="0">
                <a:latin typeface="Times New Roman" pitchFamily="18" charset="0"/>
                <a:cs typeface="Times New Roman" pitchFamily="18" charset="0"/>
              </a:rPr>
              <a:t>b/c </a:t>
            </a:r>
            <a:r>
              <a:rPr lang="en-US" sz="2600" dirty="0">
                <a:latin typeface="Times New Roman" pitchFamily="18" charset="0"/>
                <a:cs typeface="Times New Roman" pitchFamily="18" charset="0"/>
              </a:rPr>
              <a:t>Ethiopia is famous for her “thirteen months of sunshine”. </a:t>
            </a:r>
            <a:endParaRPr lang="en-US" sz="2600" b="1" dirty="0" smtClean="0">
              <a:latin typeface="Times New Roman" pitchFamily="18" charset="0"/>
              <a:cs typeface="Times New Roman" pitchFamily="18" charset="0"/>
            </a:endParaRPr>
          </a:p>
          <a:p>
            <a:pPr marL="742950" lvl="2" indent="-342900"/>
            <a:endParaRPr lang="en-US" sz="2700" b="1" dirty="0" smtClean="0">
              <a:latin typeface="Times New Roman" pitchFamily="18" charset="0"/>
              <a:cs typeface="Times New Roman" pitchFamily="18" charset="0"/>
            </a:endParaRPr>
          </a:p>
          <a:p>
            <a:pPr marL="742950" lvl="2" indent="-342900"/>
            <a:r>
              <a:rPr lang="en-US" sz="2700" b="1" dirty="0" smtClean="0">
                <a:latin typeface="Times New Roman" pitchFamily="18" charset="0"/>
                <a:cs typeface="Times New Roman" pitchFamily="18" charset="0"/>
              </a:rPr>
              <a:t>ii</a:t>
            </a:r>
            <a:r>
              <a:rPr lang="en-US" sz="2700" b="1" dirty="0">
                <a:latin typeface="Times New Roman" pitchFamily="18" charset="0"/>
                <a:cs typeface="Times New Roman" pitchFamily="18" charset="0"/>
              </a:rPr>
              <a:t>. Medium light-enduring vegetables</a:t>
            </a:r>
            <a:r>
              <a:rPr lang="en-US" sz="2700" b="1" dirty="0" smtClean="0">
                <a:latin typeface="Times New Roman" pitchFamily="18" charset="0"/>
                <a:cs typeface="Times New Roman" pitchFamily="18" charset="0"/>
              </a:rPr>
              <a:t>:</a:t>
            </a:r>
          </a:p>
          <a:p>
            <a:pPr marL="1200150" lvl="3" indent="-342900"/>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eg</a:t>
            </a:r>
            <a:r>
              <a:rPr lang="en-US" sz="2600" b="1" dirty="0" smtClean="0">
                <a:latin typeface="Times New Roman" pitchFamily="18" charset="0"/>
                <a:cs typeface="Times New Roman" pitchFamily="18" charset="0"/>
              </a:rPr>
              <a:t>. </a:t>
            </a:r>
            <a:r>
              <a:rPr lang="en-US" sz="2600" i="1" dirty="0" err="1" smtClean="0">
                <a:latin typeface="Times New Roman" pitchFamily="18" charset="0"/>
                <a:cs typeface="Times New Roman" pitchFamily="18" charset="0"/>
              </a:rPr>
              <a:t>Allium</a:t>
            </a:r>
            <a:r>
              <a:rPr lang="en-US" sz="2600" dirty="0" smtClean="0">
                <a:latin typeface="Times New Roman" pitchFamily="18" charset="0"/>
                <a:cs typeface="Times New Roman" pitchFamily="18" charset="0"/>
              </a:rPr>
              <a:t>, carrot, asparagus</a:t>
            </a: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celery</a:t>
            </a:r>
            <a:r>
              <a:rPr lang="en-US" sz="2600" dirty="0">
                <a:latin typeface="Times New Roman" pitchFamily="18" charset="0"/>
                <a:cs typeface="Times New Roman" pitchFamily="18" charset="0"/>
              </a:rPr>
              <a:t>, </a:t>
            </a:r>
            <a:r>
              <a:rPr lang="en-US" sz="2600" i="1" dirty="0">
                <a:latin typeface="Times New Roman" pitchFamily="18" charset="0"/>
                <a:cs typeface="Times New Roman" pitchFamily="18" charset="0"/>
              </a:rPr>
              <a:t>Brassicas</a:t>
            </a:r>
            <a:r>
              <a:rPr lang="en-US" sz="2600" dirty="0">
                <a:latin typeface="Times New Roman" pitchFamily="18" charset="0"/>
                <a:cs typeface="Times New Roman" pitchFamily="18" charset="0"/>
              </a:rPr>
              <a:t>, lettuce, spinach, </a:t>
            </a:r>
            <a:r>
              <a:rPr lang="en-US" sz="2600" dirty="0" smtClean="0">
                <a:latin typeface="Times New Roman" pitchFamily="18" charset="0"/>
                <a:cs typeface="Times New Roman" pitchFamily="18" charset="0"/>
              </a:rPr>
              <a:t>Chinese </a:t>
            </a:r>
            <a:r>
              <a:rPr lang="en-US" sz="2600" dirty="0">
                <a:latin typeface="Times New Roman" pitchFamily="18" charset="0"/>
                <a:cs typeface="Times New Roman" pitchFamily="18" charset="0"/>
              </a:rPr>
              <a:t>cabbage </a:t>
            </a:r>
            <a:r>
              <a:rPr lang="en-US" sz="2600" dirty="0" smtClean="0">
                <a:latin typeface="Times New Roman" pitchFamily="18" charset="0"/>
                <a:cs typeface="Times New Roman" pitchFamily="18" charset="0"/>
              </a:rPr>
              <a:t>and </a:t>
            </a:r>
            <a:r>
              <a:rPr lang="en-US" sz="2600" dirty="0" err="1" smtClean="0">
                <a:latin typeface="Times New Roman" pitchFamily="18" charset="0"/>
                <a:cs typeface="Times New Roman" pitchFamily="18" charset="0"/>
              </a:rPr>
              <a:t>cole</a:t>
            </a:r>
            <a:r>
              <a:rPr lang="en-US" sz="2600" dirty="0" smtClean="0">
                <a:latin typeface="Times New Roman" pitchFamily="18" charset="0"/>
                <a:cs typeface="Times New Roman" pitchFamily="18" charset="0"/>
              </a:rPr>
              <a:t> crops, </a:t>
            </a:r>
            <a:r>
              <a:rPr lang="en-US" sz="2600" dirty="0">
                <a:latin typeface="Times New Roman" pitchFamily="18" charset="0"/>
                <a:cs typeface="Times New Roman" pitchFamily="18" charset="0"/>
              </a:rPr>
              <a:t>pepper, </a:t>
            </a:r>
            <a:r>
              <a:rPr lang="en-US" sz="2600" dirty="0" smtClean="0">
                <a:latin typeface="Times New Roman" pitchFamily="18" charset="0"/>
                <a:cs typeface="Times New Roman" pitchFamily="18" charset="0"/>
              </a:rPr>
              <a:t>etc. </a:t>
            </a:r>
            <a:endParaRPr lang="en-US" sz="2600" i="1" dirty="0" smtClean="0">
              <a:latin typeface="Times New Roman" pitchFamily="18" charset="0"/>
              <a:cs typeface="Times New Roman" pitchFamily="18" charset="0"/>
            </a:endParaRPr>
          </a:p>
          <a:p>
            <a:pPr marL="400050" lvl="2" indent="0">
              <a:buNone/>
            </a:pPr>
            <a:endParaRPr lang="en-US" sz="25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7022629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839200" cy="6019800"/>
          </a:xfrm>
        </p:spPr>
        <p:txBody>
          <a:bodyPr>
            <a:normAutofit/>
          </a:bodyPr>
          <a:lstStyle/>
          <a:p>
            <a:r>
              <a:rPr lang="en-US" sz="2700" b="1" dirty="0">
                <a:latin typeface="Times New Roman" pitchFamily="18" charset="0"/>
                <a:cs typeface="Times New Roman" pitchFamily="18" charset="0"/>
              </a:rPr>
              <a:t>iii. Shade-enduring vegetables: </a:t>
            </a:r>
            <a:r>
              <a:rPr lang="en-US" sz="2700" dirty="0">
                <a:latin typeface="Times New Roman" pitchFamily="18" charset="0"/>
                <a:cs typeface="Times New Roman" pitchFamily="18" charset="0"/>
              </a:rPr>
              <a:t> </a:t>
            </a:r>
            <a:endParaRPr lang="en-US" sz="2700" dirty="0" smtClean="0">
              <a:latin typeface="Times New Roman" pitchFamily="18" charset="0"/>
              <a:cs typeface="Times New Roman" pitchFamily="18" charset="0"/>
            </a:endParaRPr>
          </a:p>
          <a:p>
            <a:pPr lvl="1"/>
            <a:r>
              <a:rPr lang="en-US" sz="2600" dirty="0" smtClean="0">
                <a:latin typeface="Times New Roman" pitchFamily="18" charset="0"/>
                <a:cs typeface="Times New Roman" pitchFamily="18" charset="0"/>
              </a:rPr>
              <a:t>are </a:t>
            </a:r>
            <a:r>
              <a:rPr lang="en-US" sz="2600" dirty="0">
                <a:latin typeface="Times New Roman" pitchFamily="18" charset="0"/>
                <a:cs typeface="Times New Roman" pitchFamily="18" charset="0"/>
              </a:rPr>
              <a:t>stronger tolerant to shade  </a:t>
            </a:r>
            <a:r>
              <a:rPr lang="en-US" sz="2600" dirty="0" err="1">
                <a:latin typeface="Times New Roman" pitchFamily="18" charset="0"/>
                <a:cs typeface="Times New Roman" pitchFamily="18" charset="0"/>
              </a:rPr>
              <a:t>eg</a:t>
            </a:r>
            <a:r>
              <a:rPr lang="en-US" sz="2600" dirty="0">
                <a:latin typeface="Times New Roman" pitchFamily="18" charset="0"/>
                <a:cs typeface="Times New Roman" pitchFamily="18" charset="0"/>
              </a:rPr>
              <a:t>. Ginger, taro, bamboo shoot, bean sprout, mushroom &amp; most species of green vegetables</a:t>
            </a:r>
            <a:r>
              <a:rPr lang="en-US" sz="2600" dirty="0" smtClean="0">
                <a:latin typeface="Times New Roman" pitchFamily="18" charset="0"/>
                <a:cs typeface="Times New Roman" pitchFamily="18" charset="0"/>
              </a:rPr>
              <a:t>.</a:t>
            </a:r>
          </a:p>
          <a:p>
            <a:pPr lvl="1"/>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Under continuous low light intensity it become tall &amp; thin (spindly) &amp; light green in color. </a:t>
            </a:r>
            <a:endParaRPr lang="en-US" sz="2600" dirty="0" smtClean="0">
              <a:latin typeface="Times New Roman" pitchFamily="18" charset="0"/>
              <a:cs typeface="Times New Roman" pitchFamily="18" charset="0"/>
            </a:endParaRPr>
          </a:p>
          <a:p>
            <a:pPr lvl="1"/>
            <a:r>
              <a:rPr lang="en-US" sz="2600" dirty="0" smtClean="0">
                <a:latin typeface="Times New Roman" pitchFamily="18" charset="0"/>
                <a:cs typeface="Times New Roman" pitchFamily="18" charset="0"/>
              </a:rPr>
              <a:t>In </a:t>
            </a:r>
            <a:r>
              <a:rPr lang="en-US" sz="2600" dirty="0">
                <a:latin typeface="Times New Roman" pitchFamily="18" charset="0"/>
                <a:cs typeface="Times New Roman" pitchFamily="18" charset="0"/>
              </a:rPr>
              <a:t>the total absence it becomes spindly and yellowish or white (etiolated).</a:t>
            </a:r>
            <a:endParaRPr lang="en-US" sz="2600" dirty="0"/>
          </a:p>
        </p:txBody>
      </p:sp>
    </p:spTree>
    <p:extLst>
      <p:ext uri="{BB962C8B-B14F-4D97-AF65-F5344CB8AC3E}">
        <p14:creationId xmlns:p14="http://schemas.microsoft.com/office/powerpoint/2010/main" xmlns="" val="24346651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629400"/>
          </a:xfrm>
        </p:spPr>
        <p:txBody>
          <a:bodyPr>
            <a:normAutofit/>
          </a:bodyPr>
          <a:lstStyle/>
          <a:p>
            <a:pPr marL="0" indent="0">
              <a:buNone/>
            </a:pPr>
            <a:r>
              <a:rPr lang="en-US" sz="2800" b="1" dirty="0" smtClean="0">
                <a:latin typeface="Times New Roman" pitchFamily="18" charset="0"/>
                <a:cs typeface="Times New Roman" pitchFamily="18" charset="0"/>
              </a:rPr>
              <a:t>   B. Light quality (color)</a:t>
            </a:r>
          </a:p>
          <a:p>
            <a:pPr marL="857250" lvl="2" indent="-457200"/>
            <a:r>
              <a:rPr lang="en-US" sz="2700" dirty="0" smtClean="0">
                <a:latin typeface="Times New Roman" pitchFamily="18" charset="0"/>
                <a:cs typeface="Times New Roman" pitchFamily="18" charset="0"/>
              </a:rPr>
              <a:t>It </a:t>
            </a:r>
            <a:r>
              <a:rPr lang="en-US" sz="2700" dirty="0">
                <a:latin typeface="Times New Roman" pitchFamily="18" charset="0"/>
                <a:cs typeface="Times New Roman" pitchFamily="18" charset="0"/>
              </a:rPr>
              <a:t>refers to the composition </a:t>
            </a:r>
            <a:r>
              <a:rPr lang="en-US" sz="2700" dirty="0" smtClean="0">
                <a:latin typeface="Times New Roman" pitchFamily="18" charset="0"/>
                <a:cs typeface="Times New Roman" pitchFamily="18" charset="0"/>
              </a:rPr>
              <a:t>or wavelength of light. </a:t>
            </a:r>
          </a:p>
          <a:p>
            <a:pPr marL="857250" lvl="2" indent="-457200"/>
            <a:r>
              <a:rPr lang="en-US" sz="2700" dirty="0" smtClean="0">
                <a:latin typeface="Times New Roman" pitchFamily="18" charset="0"/>
                <a:cs typeface="Times New Roman" pitchFamily="18" charset="0"/>
              </a:rPr>
              <a:t>Plants </a:t>
            </a:r>
            <a:r>
              <a:rPr lang="en-US" sz="2700" dirty="0">
                <a:latin typeface="Times New Roman" pitchFamily="18" charset="0"/>
                <a:cs typeface="Times New Roman" pitchFamily="18" charset="0"/>
              </a:rPr>
              <a:t>are responsible to visible light ranges from 350 nm～ 780 nm.</a:t>
            </a:r>
            <a:endParaRPr lang="en-US" sz="2700" dirty="0" smtClean="0">
              <a:latin typeface="Times New Roman" pitchFamily="18" charset="0"/>
              <a:cs typeface="Times New Roman" pitchFamily="18" charset="0"/>
            </a:endParaRPr>
          </a:p>
          <a:p>
            <a:pPr marL="857250" lvl="2" indent="-457200"/>
            <a:r>
              <a:rPr lang="en-US" sz="2700" dirty="0" smtClean="0">
                <a:latin typeface="Times New Roman" pitchFamily="18" charset="0"/>
                <a:cs typeface="Times New Roman" pitchFamily="18" charset="0"/>
              </a:rPr>
              <a:t>Photosynthesis uses </a:t>
            </a:r>
            <a:r>
              <a:rPr lang="en-US" sz="2700" dirty="0">
                <a:latin typeface="Times New Roman" pitchFamily="18" charset="0"/>
                <a:cs typeface="Times New Roman" pitchFamily="18" charset="0"/>
              </a:rPr>
              <a:t>light in the range of wavelengths normally visible to the human eye. </a:t>
            </a:r>
            <a:r>
              <a:rPr lang="en-US" sz="2700" dirty="0" smtClean="0">
                <a:latin typeface="Times New Roman" pitchFamily="18" charset="0"/>
                <a:cs typeface="Times New Roman" pitchFamily="18" charset="0"/>
              </a:rPr>
              <a:t>This light </a:t>
            </a:r>
            <a:r>
              <a:rPr lang="en-US" sz="2700" dirty="0">
                <a:latin typeface="Times New Roman" pitchFamily="18" charset="0"/>
                <a:cs typeface="Times New Roman" pitchFamily="18" charset="0"/>
              </a:rPr>
              <a:t>ranges from violet with a wavelength of about 380 nm, to red with a wavelength of </a:t>
            </a:r>
            <a:r>
              <a:rPr lang="en-US" sz="2700" dirty="0" smtClean="0">
                <a:latin typeface="Times New Roman" pitchFamily="18" charset="0"/>
                <a:cs typeface="Times New Roman" pitchFamily="18" charset="0"/>
              </a:rPr>
              <a:t>about 670nm.</a:t>
            </a:r>
          </a:p>
          <a:p>
            <a:pPr marL="857250" lvl="2" indent="-457200"/>
            <a:r>
              <a:rPr lang="en-US" sz="2700" dirty="0" smtClean="0">
                <a:latin typeface="Times New Roman" pitchFamily="18" charset="0"/>
                <a:cs typeface="Times New Roman" pitchFamily="18" charset="0"/>
              </a:rPr>
              <a:t>Light </a:t>
            </a:r>
            <a:r>
              <a:rPr lang="en-US" sz="2700" dirty="0">
                <a:latin typeface="Times New Roman" pitchFamily="18" charset="0"/>
                <a:cs typeface="Times New Roman" pitchFamily="18" charset="0"/>
              </a:rPr>
              <a:t>not used in photosynthesis is transmitted through the leaf or in reflected by the </a:t>
            </a:r>
            <a:r>
              <a:rPr lang="en-US" sz="2700" dirty="0" smtClean="0">
                <a:latin typeface="Times New Roman" pitchFamily="18" charset="0"/>
                <a:cs typeface="Times New Roman" pitchFamily="18" charset="0"/>
              </a:rPr>
              <a:t>leaf. </a:t>
            </a:r>
          </a:p>
          <a:p>
            <a:pPr marL="857250" lvl="2" indent="-457200"/>
            <a:r>
              <a:rPr lang="en-US" sz="2700" dirty="0">
                <a:latin typeface="Times New Roman" pitchFamily="18" charset="0"/>
                <a:cs typeface="Times New Roman" pitchFamily="18" charset="0"/>
              </a:rPr>
              <a:t>In photosynthesis; red, orange, blue and violet are the rays that leaves chiefly absorb.  </a:t>
            </a:r>
          </a:p>
          <a:p>
            <a:pPr marL="0" lvl="1" indent="0">
              <a:buNone/>
            </a:pPr>
            <a:endParaRPr lang="en-US" sz="26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40763972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763000" cy="6477000"/>
          </a:xfrm>
        </p:spPr>
        <p:txBody>
          <a:bodyPr>
            <a:normAutofit lnSpcReduction="10000"/>
          </a:bodyPr>
          <a:lstStyle/>
          <a:p>
            <a:pPr marL="857250" lvl="2" indent="-457200"/>
            <a:r>
              <a:rPr lang="en-US" sz="2700" dirty="0" smtClean="0">
                <a:latin typeface="Times New Roman" pitchFamily="18" charset="0"/>
                <a:cs typeface="Times New Roman" pitchFamily="18" charset="0"/>
              </a:rPr>
              <a:t>Light </a:t>
            </a:r>
            <a:r>
              <a:rPr lang="en-US" sz="2700" dirty="0">
                <a:latin typeface="Times New Roman" pitchFamily="18" charset="0"/>
                <a:cs typeface="Times New Roman" pitchFamily="18" charset="0"/>
              </a:rPr>
              <a:t>of a shorter wave length (blue light about </a:t>
            </a:r>
            <a:r>
              <a:rPr lang="en-US" sz="2700" b="1" dirty="0">
                <a:latin typeface="Times New Roman" pitchFamily="18" charset="0"/>
                <a:cs typeface="Times New Roman" pitchFamily="18" charset="0"/>
              </a:rPr>
              <a:t>450 nm</a:t>
            </a:r>
            <a:r>
              <a:rPr lang="en-US" sz="2700" dirty="0">
                <a:latin typeface="Times New Roman" pitchFamily="18" charset="0"/>
                <a:cs typeface="Times New Roman" pitchFamily="18" charset="0"/>
              </a:rPr>
              <a:t>) is absorbed by carotenoids and chlorophyll. </a:t>
            </a:r>
            <a:endParaRPr lang="en-US" sz="2700" dirty="0" smtClean="0">
              <a:latin typeface="Times New Roman" pitchFamily="18" charset="0"/>
              <a:cs typeface="Times New Roman" pitchFamily="18" charset="0"/>
            </a:endParaRPr>
          </a:p>
          <a:p>
            <a:pPr marL="857250" lvl="2" indent="-457200"/>
            <a:r>
              <a:rPr lang="en-US" sz="2700" dirty="0" smtClean="0">
                <a:latin typeface="Times New Roman" pitchFamily="18" charset="0"/>
                <a:cs typeface="Times New Roman" pitchFamily="18" charset="0"/>
              </a:rPr>
              <a:t>In </a:t>
            </a:r>
            <a:r>
              <a:rPr lang="en-US" sz="2700" dirty="0">
                <a:latin typeface="Times New Roman" pitchFamily="18" charset="0"/>
                <a:cs typeface="Times New Roman" pitchFamily="18" charset="0"/>
              </a:rPr>
              <a:t>longer wave length (red light about </a:t>
            </a:r>
            <a:r>
              <a:rPr lang="en-US" sz="2700" b="1" dirty="0">
                <a:latin typeface="Times New Roman" pitchFamily="18" charset="0"/>
                <a:cs typeface="Times New Roman" pitchFamily="18" charset="0"/>
              </a:rPr>
              <a:t>675 nm</a:t>
            </a:r>
            <a:r>
              <a:rPr lang="en-US" sz="2700" dirty="0">
                <a:latin typeface="Times New Roman" pitchFamily="18" charset="0"/>
                <a:cs typeface="Times New Roman" pitchFamily="18" charset="0"/>
              </a:rPr>
              <a:t>); it is absorbed by the chlorophyll only. </a:t>
            </a:r>
          </a:p>
          <a:p>
            <a:pPr marL="857250" lvl="2" indent="-457200"/>
            <a:r>
              <a:rPr lang="en-US" sz="2700" dirty="0">
                <a:latin typeface="Times New Roman" pitchFamily="18" charset="0"/>
                <a:cs typeface="Times New Roman" pitchFamily="18" charset="0"/>
              </a:rPr>
              <a:t>Chlorophyll does not absorb green light but reflect it, so it appears green light</a:t>
            </a:r>
          </a:p>
          <a:p>
            <a:pPr marL="857250" lvl="2" indent="-457200"/>
            <a:r>
              <a:rPr lang="en-US" sz="2700" dirty="0">
                <a:latin typeface="Times New Roman" pitchFamily="18" charset="0"/>
                <a:cs typeface="Times New Roman" pitchFamily="18" charset="0"/>
              </a:rPr>
              <a:t>Long wavelength generally has some effect in stimulating the elongation of plant cells, while short wavelength can prevent plants from ever growing.  </a:t>
            </a:r>
          </a:p>
          <a:p>
            <a:pPr marL="857250" lvl="2" indent="-457200"/>
            <a:r>
              <a:rPr lang="en-US" sz="2700" dirty="0">
                <a:latin typeface="Times New Roman" pitchFamily="18" charset="0"/>
                <a:cs typeface="Times New Roman" pitchFamily="18" charset="0"/>
              </a:rPr>
              <a:t>Low light intensity (predominance of the red wave length) which cause the plants to be long and thin (spindly</a:t>
            </a:r>
            <a:r>
              <a:rPr lang="en-US" sz="2700" dirty="0" smtClean="0">
                <a:latin typeface="Times New Roman" pitchFamily="18" charset="0"/>
                <a:cs typeface="Times New Roman" pitchFamily="18" charset="0"/>
              </a:rPr>
              <a:t>).</a:t>
            </a:r>
          </a:p>
          <a:p>
            <a:pPr marL="857250" lvl="2" indent="-457200"/>
            <a:r>
              <a:rPr lang="en-US" sz="2700" dirty="0">
                <a:latin typeface="Times New Roman" pitchFamily="18" charset="0"/>
                <a:cs typeface="Times New Roman" pitchFamily="18" charset="0"/>
              </a:rPr>
              <a:t>Plants in full light develop several thickness of palisade tissue with the attending amount of chlorophyll indicating high photosynthetic</a:t>
            </a:r>
          </a:p>
          <a:p>
            <a:pPr marL="400050" lvl="2" indent="0">
              <a:buNone/>
            </a:pPr>
            <a:endParaRPr lang="en-US" sz="27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14894392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33400" y="3513999"/>
            <a:ext cx="7467600" cy="319529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85800" y="76200"/>
            <a:ext cx="7162800" cy="326724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760161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a:bodyPr>
          <a:lstStyle/>
          <a:p>
            <a:pPr marL="0" indent="0">
              <a:buNone/>
            </a:pPr>
            <a:r>
              <a:rPr lang="en-US" b="1" dirty="0" smtClean="0">
                <a:latin typeface="Times New Roman" pitchFamily="18" charset="0"/>
                <a:cs typeface="Times New Roman" pitchFamily="18" charset="0"/>
              </a:rPr>
              <a:t>C. </a:t>
            </a:r>
            <a:r>
              <a:rPr lang="en-US" sz="2600" b="1" dirty="0" smtClean="0">
                <a:latin typeface="Times New Roman" pitchFamily="18" charset="0"/>
                <a:cs typeface="Times New Roman" pitchFamily="18" charset="0"/>
              </a:rPr>
              <a:t>Light Duration</a:t>
            </a:r>
            <a:r>
              <a:rPr lang="en-US" sz="2600" b="1" dirty="0">
                <a:latin typeface="Times New Roman" pitchFamily="18" charset="0"/>
                <a:cs typeface="Times New Roman" pitchFamily="18" charset="0"/>
              </a:rPr>
              <a:t>/day length (photoperiod)</a:t>
            </a:r>
            <a:endParaRPr lang="en-US" sz="2600" b="1" dirty="0" smtClean="0">
              <a:latin typeface="Times New Roman" pitchFamily="18" charset="0"/>
              <a:cs typeface="Times New Roman" pitchFamily="18" charset="0"/>
            </a:endParaRPr>
          </a:p>
          <a:p>
            <a:pPr lvl="1"/>
            <a:r>
              <a:rPr lang="en-US" sz="2600" dirty="0">
                <a:latin typeface="Times New Roman" pitchFamily="18" charset="0"/>
                <a:cs typeface="Times New Roman" pitchFamily="18" charset="0"/>
              </a:rPr>
              <a:t>The duration of light is measured by the number of hours from sunrise to sun set. </a:t>
            </a:r>
            <a:endParaRPr lang="en-US" sz="2600" dirty="0" smtClean="0">
              <a:latin typeface="Times New Roman" pitchFamily="18" charset="0"/>
              <a:cs typeface="Times New Roman" pitchFamily="18" charset="0"/>
            </a:endParaRPr>
          </a:p>
          <a:p>
            <a:pPr lvl="2"/>
            <a:r>
              <a:rPr lang="en-US" sz="2600" dirty="0" smtClean="0">
                <a:latin typeface="Times New Roman" pitchFamily="18" charset="0"/>
                <a:cs typeface="Times New Roman" pitchFamily="18" charset="0"/>
              </a:rPr>
              <a:t>The </a:t>
            </a:r>
            <a:r>
              <a:rPr lang="en-US" sz="2600" dirty="0">
                <a:latin typeface="Times New Roman" pitchFamily="18" charset="0"/>
                <a:cs typeface="Times New Roman" pitchFamily="18" charset="0"/>
              </a:rPr>
              <a:t>length of light periods varies according to the season of the year and latitude. </a:t>
            </a:r>
            <a:endParaRPr lang="en-US" sz="2600" dirty="0" smtClean="0">
              <a:latin typeface="Times New Roman" pitchFamily="18" charset="0"/>
              <a:cs typeface="Times New Roman" pitchFamily="18" charset="0"/>
            </a:endParaRPr>
          </a:p>
          <a:p>
            <a:pPr lvl="3"/>
            <a:r>
              <a:rPr lang="en-US" sz="2600" dirty="0" smtClean="0">
                <a:latin typeface="Times New Roman" pitchFamily="18" charset="0"/>
                <a:cs typeface="Times New Roman" pitchFamily="18" charset="0"/>
              </a:rPr>
              <a:t>It </a:t>
            </a:r>
            <a:r>
              <a:rPr lang="en-US" sz="2600" dirty="0">
                <a:latin typeface="Times New Roman" pitchFamily="18" charset="0"/>
                <a:cs typeface="Times New Roman" pitchFamily="18" charset="0"/>
              </a:rPr>
              <a:t>varies from a nearly uniform 12- hour day at the equator (0 latitude) to continuous light or darkness throughout the 24 hours for a part of the year at the poles</a:t>
            </a:r>
            <a:r>
              <a:rPr lang="en-US" sz="2600" dirty="0" smtClean="0">
                <a:latin typeface="Times New Roman" pitchFamily="18" charset="0"/>
                <a:cs typeface="Times New Roman" pitchFamily="18" charset="0"/>
              </a:rPr>
              <a:t>.</a:t>
            </a:r>
          </a:p>
          <a:p>
            <a:pPr lvl="1"/>
            <a:endParaRPr lang="en-US" sz="2600" dirty="0" smtClean="0">
              <a:latin typeface="Times New Roman" pitchFamily="18" charset="0"/>
              <a:cs typeface="Times New Roman" pitchFamily="18" charset="0"/>
            </a:endParaRPr>
          </a:p>
          <a:p>
            <a:pPr lvl="1"/>
            <a:r>
              <a:rPr lang="en-US" sz="2600" dirty="0" smtClean="0">
                <a:latin typeface="Times New Roman" pitchFamily="18" charset="0"/>
                <a:cs typeface="Times New Roman" pitchFamily="18" charset="0"/>
              </a:rPr>
              <a:t>The </a:t>
            </a:r>
            <a:r>
              <a:rPr lang="en-US" sz="2600" dirty="0">
                <a:latin typeface="Times New Roman" pitchFamily="18" charset="0"/>
                <a:cs typeface="Times New Roman" pitchFamily="18" charset="0"/>
              </a:rPr>
              <a:t>farther the area is from the equator, the greater the difference between the shortest and longest day</a:t>
            </a:r>
            <a:r>
              <a:rPr lang="en-US" sz="2600" dirty="0" smtClean="0">
                <a:latin typeface="Times New Roman" pitchFamily="18" charset="0"/>
                <a:cs typeface="Times New Roman" pitchFamily="18" charset="0"/>
              </a:rPr>
              <a:t>. </a:t>
            </a:r>
          </a:p>
          <a:p>
            <a:pPr lvl="1"/>
            <a:endParaRPr lang="en-US" sz="21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9566369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86800" cy="6248400"/>
          </a:xfrm>
        </p:spPr>
        <p:txBody>
          <a:bodyPr>
            <a:noAutofit/>
          </a:bodyPr>
          <a:lstStyle/>
          <a:p>
            <a:pPr lvl="1">
              <a:lnSpc>
                <a:spcPct val="110000"/>
              </a:lnSpc>
            </a:pPr>
            <a:r>
              <a:rPr lang="en-US" sz="2600" dirty="0" smtClean="0">
                <a:latin typeface="Times New Roman" pitchFamily="18" charset="0"/>
                <a:cs typeface="Times New Roman" pitchFamily="18" charset="0"/>
              </a:rPr>
              <a:t>In </a:t>
            </a:r>
            <a:r>
              <a:rPr lang="en-US" sz="2600" dirty="0">
                <a:latin typeface="Times New Roman" pitchFamily="18" charset="0"/>
                <a:cs typeface="Times New Roman" pitchFamily="18" charset="0"/>
              </a:rPr>
              <a:t>tropics, which cover latitude 0</a:t>
            </a:r>
            <a:r>
              <a:rPr lang="en-US" sz="2600" baseline="30000" dirty="0">
                <a:latin typeface="Times New Roman" pitchFamily="18" charset="0"/>
                <a:cs typeface="Times New Roman" pitchFamily="18" charset="0"/>
              </a:rPr>
              <a:t>0</a:t>
            </a:r>
            <a:r>
              <a:rPr lang="en-US" sz="2600" dirty="0">
                <a:latin typeface="Times New Roman" pitchFamily="18" charset="0"/>
                <a:cs typeface="Times New Roman" pitchFamily="18" charset="0"/>
              </a:rPr>
              <a:t>-23</a:t>
            </a:r>
            <a:r>
              <a:rPr lang="en-US" sz="2600" baseline="30000" dirty="0">
                <a:latin typeface="Times New Roman" pitchFamily="18" charset="0"/>
                <a:cs typeface="Times New Roman" pitchFamily="18" charset="0"/>
              </a:rPr>
              <a:t>0</a:t>
            </a:r>
            <a:r>
              <a:rPr lang="en-US" sz="2600" dirty="0">
                <a:latin typeface="Times New Roman" pitchFamily="18" charset="0"/>
                <a:cs typeface="Times New Roman" pitchFamily="18" charset="0"/>
              </a:rPr>
              <a:t> N to S of the equator, the variation in light period in light period </a:t>
            </a:r>
            <a:r>
              <a:rPr lang="en-US" sz="2600" dirty="0" smtClean="0">
                <a:latin typeface="Times New Roman" pitchFamily="18" charset="0"/>
                <a:cs typeface="Times New Roman" pitchFamily="18" charset="0"/>
              </a:rPr>
              <a:t>is</a:t>
            </a:r>
          </a:p>
          <a:p>
            <a:pPr lvl="2">
              <a:lnSpc>
                <a:spcPct val="110000"/>
              </a:lnSpc>
            </a:pPr>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less than three hours during the shortest and the longest day. </a:t>
            </a:r>
          </a:p>
          <a:p>
            <a:pPr marL="457200" lvl="1" indent="0">
              <a:lnSpc>
                <a:spcPct val="110000"/>
              </a:lnSpc>
              <a:buNone/>
            </a:pPr>
            <a:endParaRPr lang="en-US" sz="2600" b="1" dirty="0" smtClean="0">
              <a:latin typeface="Times New Roman" pitchFamily="18" charset="0"/>
              <a:cs typeface="Times New Roman" pitchFamily="18" charset="0"/>
            </a:endParaRPr>
          </a:p>
          <a:p>
            <a:pPr lvl="1">
              <a:lnSpc>
                <a:spcPct val="110000"/>
              </a:lnSpc>
            </a:pPr>
            <a:r>
              <a:rPr lang="en-US" sz="2600" b="1" dirty="0" smtClean="0">
                <a:latin typeface="Times New Roman" pitchFamily="18" charset="0"/>
                <a:cs typeface="Times New Roman" pitchFamily="18" charset="0"/>
              </a:rPr>
              <a:t>As </a:t>
            </a:r>
            <a:r>
              <a:rPr lang="en-US" sz="2600" b="1" dirty="0">
                <a:latin typeface="Times New Roman" pitchFamily="18" charset="0"/>
                <a:cs typeface="Times New Roman" pitchFamily="18" charset="0"/>
              </a:rPr>
              <a:t>for most </a:t>
            </a:r>
            <a:r>
              <a:rPr lang="en-US" sz="2600" b="1" dirty="0" smtClean="0">
                <a:latin typeface="Times New Roman" pitchFamily="18" charset="0"/>
                <a:cs typeface="Times New Roman" pitchFamily="18" charset="0"/>
              </a:rPr>
              <a:t>vegetables</a:t>
            </a:r>
            <a:r>
              <a:rPr lang="en-US" sz="2600" dirty="0" smtClean="0">
                <a:latin typeface="Times New Roman" pitchFamily="18" charset="0"/>
                <a:cs typeface="Times New Roman" pitchFamily="18" charset="0"/>
              </a:rPr>
              <a:t>;</a:t>
            </a:r>
            <a:r>
              <a:rPr lang="en-US" sz="2600" b="1" dirty="0" smtClean="0">
                <a:latin typeface="Times New Roman" pitchFamily="18" charset="0"/>
                <a:cs typeface="Times New Roman" pitchFamily="18" charset="0"/>
              </a:rPr>
              <a:t> 12 </a:t>
            </a:r>
            <a:r>
              <a:rPr lang="en-US" sz="2600" dirty="0">
                <a:latin typeface="Times New Roman" pitchFamily="18" charset="0"/>
                <a:cs typeface="Times New Roman" pitchFamily="18" charset="0"/>
              </a:rPr>
              <a:t>hours of sunshine every day is fit for photosynthesis </a:t>
            </a:r>
            <a:r>
              <a:rPr lang="en-US" sz="2600" dirty="0" smtClean="0">
                <a:latin typeface="Times New Roman" pitchFamily="18" charset="0"/>
                <a:cs typeface="Times New Roman" pitchFamily="18" charset="0"/>
              </a:rPr>
              <a:t>&amp; </a:t>
            </a:r>
            <a:r>
              <a:rPr lang="en-US" sz="2600" dirty="0">
                <a:latin typeface="Times New Roman" pitchFamily="18" charset="0"/>
                <a:cs typeface="Times New Roman" pitchFamily="18" charset="0"/>
              </a:rPr>
              <a:t>of high yield. </a:t>
            </a:r>
            <a:endParaRPr lang="en-US" sz="2600" dirty="0" smtClean="0">
              <a:latin typeface="Times New Roman" pitchFamily="18" charset="0"/>
              <a:cs typeface="Times New Roman" pitchFamily="18" charset="0"/>
            </a:endParaRPr>
          </a:p>
          <a:p>
            <a:pPr lvl="2">
              <a:lnSpc>
                <a:spcPct val="110000"/>
              </a:lnSpc>
            </a:pPr>
            <a:r>
              <a:rPr lang="en-US" sz="2600" b="1" dirty="0" smtClean="0">
                <a:latin typeface="Times New Roman" pitchFamily="18" charset="0"/>
                <a:cs typeface="Times New Roman" pitchFamily="18" charset="0"/>
              </a:rPr>
              <a:t>Less </a:t>
            </a:r>
            <a:r>
              <a:rPr lang="en-US" sz="2600" b="1" dirty="0">
                <a:latin typeface="Times New Roman" pitchFamily="18" charset="0"/>
                <a:cs typeface="Times New Roman" pitchFamily="18" charset="0"/>
              </a:rPr>
              <a:t>than 8 </a:t>
            </a:r>
            <a:r>
              <a:rPr lang="en-US" sz="2600" dirty="0">
                <a:latin typeface="Times New Roman" pitchFamily="18" charset="0"/>
                <a:cs typeface="Times New Roman" pitchFamily="18" charset="0"/>
              </a:rPr>
              <a:t>hours of sunshine is inadequate for vegetable’s growth, and will lead to low yield. </a:t>
            </a:r>
          </a:p>
          <a:p>
            <a:pPr lvl="1">
              <a:lnSpc>
                <a:spcPct val="110000"/>
              </a:lnSpc>
            </a:pPr>
            <a:endParaRPr lang="en-US" sz="2100" dirty="0" smtClean="0">
              <a:latin typeface="Times New Roman" pitchFamily="18" charset="0"/>
              <a:cs typeface="Times New Roman" pitchFamily="18" charset="0"/>
            </a:endParaRPr>
          </a:p>
          <a:p>
            <a:pPr marL="457200" lvl="1" indent="0">
              <a:lnSpc>
                <a:spcPct val="110000"/>
              </a:lnSpc>
              <a:buNone/>
            </a:pPr>
            <a:endParaRPr lang="en-US" sz="2800" i="1" dirty="0"/>
          </a:p>
        </p:txBody>
      </p:sp>
    </p:spTree>
    <p:extLst>
      <p:ext uri="{BB962C8B-B14F-4D97-AF65-F5344CB8AC3E}">
        <p14:creationId xmlns:p14="http://schemas.microsoft.com/office/powerpoint/2010/main" xmlns="" val="40928174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lstStyle/>
          <a:p>
            <a:pPr lvl="1">
              <a:lnSpc>
                <a:spcPct val="110000"/>
              </a:lnSpc>
            </a:pPr>
            <a:r>
              <a:rPr lang="en-US" sz="2600" dirty="0" smtClean="0">
                <a:latin typeface="Times New Roman" pitchFamily="18" charset="0"/>
                <a:cs typeface="Times New Roman" pitchFamily="18" charset="0"/>
              </a:rPr>
              <a:t>Knowledge of the critical photoperiod of plant will allow the grower to adjust </a:t>
            </a:r>
          </a:p>
          <a:p>
            <a:pPr lvl="2">
              <a:lnSpc>
                <a:spcPct val="110000"/>
              </a:lnSpc>
            </a:pPr>
            <a:r>
              <a:rPr lang="en-US" sz="2600" dirty="0" smtClean="0">
                <a:latin typeface="Times New Roman" pitchFamily="18" charset="0"/>
                <a:cs typeface="Times New Roman" pitchFamily="18" charset="0"/>
              </a:rPr>
              <a:t>Time of planting due to it affects flowering/bolting &amp; tuber &amp; bulb initiation of some plants. </a:t>
            </a:r>
            <a:r>
              <a:rPr lang="en-US" sz="2600" dirty="0" err="1" smtClean="0">
                <a:latin typeface="Times New Roman" pitchFamily="18" charset="0"/>
                <a:cs typeface="Times New Roman" pitchFamily="18" charset="0"/>
              </a:rPr>
              <a:t>Eg</a:t>
            </a:r>
            <a:r>
              <a:rPr lang="en-US" sz="2600" dirty="0" smtClean="0">
                <a:latin typeface="Times New Roman" pitchFamily="18" charset="0"/>
                <a:cs typeface="Times New Roman" pitchFamily="18" charset="0"/>
              </a:rPr>
              <a:t>. Long day hasten bulb formation in onion, short day hasten tuber formation in potato, root enlargement in sweet potato, corm formation in taro. </a:t>
            </a:r>
            <a:endParaRPr lang="en-US" sz="2600" b="1" dirty="0" smtClean="0">
              <a:latin typeface="Times New Roman" pitchFamily="18" charset="0"/>
              <a:cs typeface="Times New Roman" pitchFamily="18" charset="0"/>
            </a:endParaRPr>
          </a:p>
          <a:p>
            <a:pPr>
              <a:lnSpc>
                <a:spcPct val="110000"/>
              </a:lnSpc>
            </a:pPr>
            <a:endParaRPr lang="en-US" sz="2500" b="1" dirty="0">
              <a:latin typeface="Times New Roman" pitchFamily="18" charset="0"/>
              <a:cs typeface="Times New Roman" pitchFamily="18" charset="0"/>
            </a:endParaRPr>
          </a:p>
          <a:p>
            <a:pPr>
              <a:lnSpc>
                <a:spcPct val="110000"/>
              </a:lnSpc>
            </a:pPr>
            <a:r>
              <a:rPr lang="en-US" sz="3400" b="1" i="1" dirty="0">
                <a:effectLst>
                  <a:outerShdw blurRad="38100" dist="38100" dir="2700000" algn="tl">
                    <a:srgbClr val="000000">
                      <a:alpha val="43137"/>
                    </a:srgbClr>
                  </a:outerShdw>
                </a:effectLst>
                <a:latin typeface="Times New Roman" pitchFamily="18" charset="0"/>
                <a:cs typeface="Times New Roman" pitchFamily="18" charset="0"/>
              </a:rPr>
              <a:t>Based on duration of light vegetables require;  they classified as</a:t>
            </a:r>
            <a:r>
              <a:rPr lang="en-US" sz="3400" b="1" i="1" dirty="0" smtClean="0">
                <a:effectLst>
                  <a:outerShdw blurRad="38100" dist="38100" dir="2700000" algn="tl">
                    <a:srgbClr val="000000">
                      <a:alpha val="43137"/>
                    </a:srgbClr>
                  </a:outerShdw>
                </a:effectLst>
                <a:latin typeface="Times New Roman" pitchFamily="18" charset="0"/>
                <a:cs typeface="Times New Roman" pitchFamily="18" charset="0"/>
              </a:rPr>
              <a:t>:-</a:t>
            </a:r>
          </a:p>
          <a:p>
            <a:pPr lvl="1">
              <a:lnSpc>
                <a:spcPct val="110000"/>
              </a:lnSpc>
            </a:pPr>
            <a:r>
              <a:rPr lang="en-US" sz="3400" b="1" i="1" dirty="0" smtClean="0">
                <a:effectLst>
                  <a:outerShdw blurRad="38100" dist="38100" dir="2700000" algn="tl">
                    <a:srgbClr val="000000">
                      <a:alpha val="43137"/>
                    </a:srgbClr>
                  </a:outerShdw>
                </a:effectLst>
                <a:latin typeface="Times New Roman" pitchFamily="18" charset="0"/>
                <a:cs typeface="Times New Roman" pitchFamily="18" charset="0"/>
              </a:rPr>
              <a:t> Short, long and day neutral plants</a:t>
            </a:r>
            <a:endParaRPr lang="en-US" sz="3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6675794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553200"/>
          </a:xfrm>
        </p:spPr>
        <p:txBody>
          <a:bodyPr>
            <a:normAutofit/>
          </a:bodyPr>
          <a:lstStyle/>
          <a:p>
            <a:pPr lvl="1"/>
            <a:r>
              <a:rPr lang="en-US" b="1" dirty="0" smtClean="0">
                <a:latin typeface="Times New Roman" pitchFamily="18" charset="0"/>
                <a:cs typeface="Times New Roman" pitchFamily="18" charset="0"/>
              </a:rPr>
              <a:t>Short-day plants- </a:t>
            </a:r>
          </a:p>
          <a:p>
            <a:pPr lvl="2"/>
            <a:r>
              <a:rPr lang="en-US" sz="2700" dirty="0" smtClean="0">
                <a:latin typeface="Times New Roman" pitchFamily="18" charset="0"/>
                <a:cs typeface="Times New Roman" pitchFamily="18" charset="0"/>
              </a:rPr>
              <a:t>Flower rapidly when the days get shorter to the critical minimum for species. </a:t>
            </a:r>
          </a:p>
          <a:p>
            <a:pPr lvl="2"/>
            <a:r>
              <a:rPr lang="en-US" sz="2700" dirty="0" smtClean="0">
                <a:latin typeface="Times New Roman" pitchFamily="18" charset="0"/>
                <a:cs typeface="Times New Roman" pitchFamily="18" charset="0"/>
              </a:rPr>
              <a:t>It  require daily prolonged darkness to induce flowering. </a:t>
            </a:r>
          </a:p>
          <a:p>
            <a:pPr lvl="2"/>
            <a:r>
              <a:rPr lang="en-US" sz="2700" dirty="0" smtClean="0">
                <a:latin typeface="Times New Roman" pitchFamily="18" charset="0"/>
                <a:cs typeface="Times New Roman" pitchFamily="18" charset="0"/>
              </a:rPr>
              <a:t>At or more than the critical photoperiods, the vegetative phase is promoted and the reproductive phase is suppressed. </a:t>
            </a:r>
            <a:r>
              <a:rPr lang="en-US" sz="2700" dirty="0" err="1" smtClean="0">
                <a:latin typeface="Times New Roman" pitchFamily="18" charset="0"/>
                <a:cs typeface="Times New Roman" pitchFamily="18" charset="0"/>
              </a:rPr>
              <a:t>Eg</a:t>
            </a:r>
            <a:r>
              <a:rPr lang="en-US" sz="2700" dirty="0" smtClean="0">
                <a:latin typeface="Times New Roman" pitchFamily="18" charset="0"/>
                <a:cs typeface="Times New Roman" pitchFamily="18" charset="0"/>
              </a:rPr>
              <a:t>. Sweet potato, sweet corn, soybean amaranth, garland, tropical spinach.</a:t>
            </a:r>
          </a:p>
          <a:p>
            <a:pPr marL="914400" lvl="2" indent="0">
              <a:buNone/>
            </a:pPr>
            <a:endParaRPr lang="en-US" sz="2700" dirty="0" smtClean="0">
              <a:latin typeface="Times New Roman" pitchFamily="18" charset="0"/>
              <a:cs typeface="Times New Roman" pitchFamily="18" charset="0"/>
            </a:endParaRPr>
          </a:p>
          <a:p>
            <a:pPr lvl="1"/>
            <a:r>
              <a:rPr lang="en-US" b="1" dirty="0" smtClean="0">
                <a:latin typeface="Times New Roman" pitchFamily="18" charset="0"/>
                <a:cs typeface="Times New Roman" pitchFamily="18" charset="0"/>
              </a:rPr>
              <a:t>Long day plants</a:t>
            </a:r>
            <a:r>
              <a:rPr lang="en-US" dirty="0" smtClean="0">
                <a:latin typeface="Times New Roman" pitchFamily="18" charset="0"/>
                <a:cs typeface="Times New Roman" pitchFamily="18" charset="0"/>
              </a:rPr>
              <a:t>- </a:t>
            </a:r>
          </a:p>
          <a:p>
            <a:pPr lvl="2"/>
            <a:r>
              <a:rPr lang="en-US" sz="2700" dirty="0" smtClean="0">
                <a:latin typeface="Times New Roman" pitchFamily="18" charset="0"/>
                <a:cs typeface="Times New Roman" pitchFamily="18" charset="0"/>
              </a:rPr>
              <a:t>Are flower fast when days are longer to the critical minimum for a species or</a:t>
            </a:r>
          </a:p>
          <a:p>
            <a:pPr lvl="2">
              <a:lnSpc>
                <a:spcPct val="120000"/>
              </a:lnSpc>
            </a:pPr>
            <a:endParaRPr lang="en-US" sz="27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2393283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normAutofit/>
          </a:bodyPr>
          <a:lstStyle/>
          <a:p>
            <a:r>
              <a:rPr lang="en-US"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weather </a:t>
            </a:r>
            <a:r>
              <a:rPr lang="en-US" dirty="0" smtClean="0">
                <a:latin typeface="Times New Roman" pitchFamily="18" charset="0"/>
                <a:cs typeface="Times New Roman" pitchFamily="18" charset="0"/>
              </a:rPr>
              <a:t>(daily condition of the environment) also determines </a:t>
            </a:r>
          </a:p>
          <a:p>
            <a:pPr lvl="2"/>
            <a:r>
              <a:rPr lang="en-US" sz="2800" dirty="0" smtClean="0">
                <a:latin typeface="Times New Roman" pitchFamily="18" charset="0"/>
                <a:cs typeface="Times New Roman" pitchFamily="18" charset="0"/>
              </a:rPr>
              <a:t>when to undertake farm operation such as land preparation, weed control, fertilization, harvesting &amp; irrigation.</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Each crop has certain climatic requirements. </a:t>
            </a:r>
            <a:endParaRPr lang="en-US" dirty="0" smtClean="0">
              <a:latin typeface="Times New Roman" pitchFamily="18" charset="0"/>
              <a:cs typeface="Times New Roman" pitchFamily="18" charset="0"/>
            </a:endParaRPr>
          </a:p>
          <a:p>
            <a:endParaRPr lang="en-US" b="1" dirty="0">
              <a:latin typeface="Times New Roman" pitchFamily="18" charset="0"/>
              <a:cs typeface="Times New Roman" pitchFamily="18" charset="0"/>
            </a:endParaRPr>
          </a:p>
          <a:p>
            <a:r>
              <a:rPr lang="en-US" b="1" dirty="0" smtClean="0">
                <a:latin typeface="Times New Roman" pitchFamily="18" charset="0"/>
                <a:cs typeface="Times New Roman" pitchFamily="18" charset="0"/>
              </a:rPr>
              <a:t>To </a:t>
            </a:r>
            <a:r>
              <a:rPr lang="en-US" b="1" dirty="0">
                <a:latin typeface="Times New Roman" pitchFamily="18" charset="0"/>
                <a:cs typeface="Times New Roman" pitchFamily="18" charset="0"/>
              </a:rPr>
              <a:t>attain the highest potential yield per unit of land</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lvl="2"/>
            <a:r>
              <a:rPr lang="en-US" sz="2800" dirty="0" smtClean="0">
                <a:latin typeface="Times New Roman" pitchFamily="18" charset="0"/>
                <a:cs typeface="Times New Roman" pitchFamily="18" charset="0"/>
              </a:rPr>
              <a:t>a </a:t>
            </a:r>
            <a:r>
              <a:rPr lang="en-US" sz="2800" dirty="0">
                <a:latin typeface="Times New Roman" pitchFamily="18" charset="0"/>
                <a:cs typeface="Times New Roman" pitchFamily="18" charset="0"/>
              </a:rPr>
              <a:t>crop must be grown in an </a:t>
            </a:r>
            <a:r>
              <a:rPr lang="en-US" sz="2800" dirty="0" smtClean="0">
                <a:latin typeface="Times New Roman" pitchFamily="18" charset="0"/>
                <a:cs typeface="Times New Roman" pitchFamily="18" charset="0"/>
              </a:rPr>
              <a:t>environment which </a:t>
            </a:r>
            <a:r>
              <a:rPr lang="en-US" sz="2800" dirty="0">
                <a:latin typeface="Times New Roman" pitchFamily="18" charset="0"/>
                <a:cs typeface="Times New Roman" pitchFamily="18" charset="0"/>
              </a:rPr>
              <a:t>meets these requirements. </a:t>
            </a:r>
          </a:p>
          <a:p>
            <a:pPr marL="0" indent="0">
              <a:buNone/>
            </a:pPr>
            <a:endParaRPr lang="en-US" dirty="0"/>
          </a:p>
        </p:txBody>
      </p:sp>
    </p:spTree>
    <p:extLst>
      <p:ext uri="{BB962C8B-B14F-4D97-AF65-F5344CB8AC3E}">
        <p14:creationId xmlns:p14="http://schemas.microsoft.com/office/powerpoint/2010/main" xmlns="" val="29995293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629400"/>
          </a:xfrm>
        </p:spPr>
        <p:txBody>
          <a:bodyPr>
            <a:normAutofit/>
          </a:bodyPr>
          <a:lstStyle/>
          <a:p>
            <a:pPr lvl="2">
              <a:lnSpc>
                <a:spcPct val="120000"/>
              </a:lnSpc>
            </a:pPr>
            <a:r>
              <a:rPr lang="en-US" sz="2700" dirty="0">
                <a:latin typeface="Times New Roman" pitchFamily="18" charset="0"/>
                <a:cs typeface="Times New Roman" pitchFamily="18" charset="0"/>
              </a:rPr>
              <a:t>It require shortened darkness </a:t>
            </a:r>
            <a:r>
              <a:rPr lang="en-US" sz="2700" dirty="0" err="1">
                <a:latin typeface="Times New Roman" pitchFamily="18" charset="0"/>
                <a:cs typeface="Times New Roman" pitchFamily="18" charset="0"/>
              </a:rPr>
              <a:t>eg</a:t>
            </a:r>
            <a:r>
              <a:rPr lang="en-US" sz="2700" dirty="0">
                <a:latin typeface="Times New Roman" pitchFamily="18" charset="0"/>
                <a:cs typeface="Times New Roman" pitchFamily="18" charset="0"/>
              </a:rPr>
              <a:t>. Spinach, onion, potato, Sugar beet, Allium, Swiss-chard, Chinese Cabbage, Carrot, Radish, Lettuce. </a:t>
            </a:r>
          </a:p>
          <a:p>
            <a:pPr lvl="2">
              <a:lnSpc>
                <a:spcPct val="120000"/>
              </a:lnSpc>
            </a:pPr>
            <a:r>
              <a:rPr lang="en-US" sz="2700" dirty="0">
                <a:latin typeface="Times New Roman" pitchFamily="18" charset="0"/>
                <a:cs typeface="Times New Roman" pitchFamily="18" charset="0"/>
              </a:rPr>
              <a:t>The vegetative phase of the plant is promoted and the reproductive phase is suppressed when the length of light period is less than the critical photoperiod. </a:t>
            </a:r>
          </a:p>
          <a:p>
            <a:pPr lvl="1">
              <a:lnSpc>
                <a:spcPct val="120000"/>
              </a:lnSpc>
            </a:pPr>
            <a:endParaRPr lang="en-US" sz="2700" b="1" dirty="0" smtClean="0">
              <a:latin typeface="Times New Roman" pitchFamily="18" charset="0"/>
              <a:cs typeface="Times New Roman" pitchFamily="18" charset="0"/>
            </a:endParaRPr>
          </a:p>
          <a:p>
            <a:pPr lvl="1">
              <a:lnSpc>
                <a:spcPct val="120000"/>
              </a:lnSpc>
            </a:pPr>
            <a:r>
              <a:rPr lang="en-US" b="1" dirty="0" smtClean="0">
                <a:latin typeface="Times New Roman" pitchFamily="18" charset="0"/>
                <a:cs typeface="Times New Roman" pitchFamily="18" charset="0"/>
              </a:rPr>
              <a:t>Day-neutral </a:t>
            </a:r>
            <a:r>
              <a:rPr lang="en-US" b="1" dirty="0">
                <a:latin typeface="Times New Roman" pitchFamily="18" charset="0"/>
                <a:cs typeface="Times New Roman" pitchFamily="18" charset="0"/>
              </a:rPr>
              <a:t>plants- </a:t>
            </a:r>
            <a:endParaRPr lang="en-US" b="1" dirty="0" smtClean="0">
              <a:latin typeface="Times New Roman" pitchFamily="18" charset="0"/>
              <a:cs typeface="Times New Roman" pitchFamily="18" charset="0"/>
            </a:endParaRPr>
          </a:p>
          <a:p>
            <a:pPr lvl="2">
              <a:lnSpc>
                <a:spcPct val="120000"/>
              </a:lnSpc>
            </a:pPr>
            <a:r>
              <a:rPr lang="en-US" sz="2700" dirty="0" smtClean="0">
                <a:latin typeface="Times New Roman" pitchFamily="18" charset="0"/>
                <a:cs typeface="Times New Roman" pitchFamily="18" charset="0"/>
              </a:rPr>
              <a:t>Are </a:t>
            </a:r>
            <a:r>
              <a:rPr lang="en-US" sz="2700" dirty="0">
                <a:latin typeface="Times New Roman" pitchFamily="18" charset="0"/>
                <a:cs typeface="Times New Roman" pitchFamily="18" charset="0"/>
              </a:rPr>
              <a:t>not affected by day length. </a:t>
            </a:r>
          </a:p>
          <a:p>
            <a:pPr lvl="2">
              <a:lnSpc>
                <a:spcPct val="120000"/>
              </a:lnSpc>
            </a:pPr>
            <a:r>
              <a:rPr lang="en-US" sz="2700" dirty="0" smtClean="0">
                <a:latin typeface="Times New Roman" pitchFamily="18" charset="0"/>
                <a:cs typeface="Times New Roman" pitchFamily="18" charset="0"/>
              </a:rPr>
              <a:t>These </a:t>
            </a:r>
            <a:r>
              <a:rPr lang="en-US" sz="2700" dirty="0">
                <a:latin typeface="Times New Roman" pitchFamily="18" charset="0"/>
                <a:cs typeface="Times New Roman" pitchFamily="18" charset="0"/>
              </a:rPr>
              <a:t>plants apparently can flower under any light period. </a:t>
            </a:r>
            <a:r>
              <a:rPr lang="en-US" sz="2700" dirty="0" err="1">
                <a:latin typeface="Times New Roman" pitchFamily="18" charset="0"/>
                <a:cs typeface="Times New Roman" pitchFamily="18" charset="0"/>
              </a:rPr>
              <a:t>Eg</a:t>
            </a:r>
            <a:r>
              <a:rPr lang="en-US" sz="2700" dirty="0">
                <a:latin typeface="Times New Roman" pitchFamily="18" charset="0"/>
                <a:cs typeface="Times New Roman" pitchFamily="18" charset="0"/>
              </a:rPr>
              <a:t>. Cucumber, Tomato, Sweet pepper, Eggplant, </a:t>
            </a:r>
            <a:r>
              <a:rPr lang="en-US" sz="2700" dirty="0" err="1">
                <a:latin typeface="Times New Roman" pitchFamily="18" charset="0"/>
                <a:cs typeface="Times New Roman" pitchFamily="18" charset="0"/>
              </a:rPr>
              <a:t>Articholke</a:t>
            </a:r>
            <a:r>
              <a:rPr lang="en-US" sz="2300" dirty="0">
                <a:latin typeface="Times New Roman" pitchFamily="18" charset="0"/>
                <a:cs typeface="Times New Roman" pitchFamily="18" charset="0"/>
              </a:rPr>
              <a:t>, </a:t>
            </a:r>
          </a:p>
          <a:p>
            <a:pPr>
              <a:lnSpc>
                <a:spcPct val="120000"/>
              </a:lnSpc>
            </a:pPr>
            <a:endParaRPr lang="en-US" sz="27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31230994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838"/>
            <a:ext cx="8229600" cy="411162"/>
          </a:xfrm>
        </p:spPr>
        <p:txBody>
          <a:bodyPr>
            <a:noAutofit/>
          </a:bodyPr>
          <a:lstStyle/>
          <a:p>
            <a:r>
              <a:rPr lang="en-US" b="1" dirty="0" smtClean="0">
                <a:latin typeface="Times New Roman" pitchFamily="18" charset="0"/>
                <a:cs typeface="Times New Roman" pitchFamily="18" charset="0"/>
              </a:rPr>
              <a:t>E. Wind (quiz)</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1066800"/>
            <a:ext cx="8763000" cy="6172200"/>
          </a:xfrm>
        </p:spPr>
        <p:txBody>
          <a:bodyPr>
            <a:noAutofit/>
          </a:bodyPr>
          <a:lstStyle/>
          <a:p>
            <a:r>
              <a:rPr lang="en-US" sz="2700" dirty="0" smtClean="0">
                <a:latin typeface="Times New Roman" pitchFamily="18" charset="0"/>
                <a:cs typeface="Times New Roman" pitchFamily="18" charset="0"/>
              </a:rPr>
              <a:t>Wind is important in relation to photosynthesis &amp; transpiration.  </a:t>
            </a:r>
          </a:p>
          <a:p>
            <a:endParaRPr lang="en-US" sz="2700" dirty="0" smtClean="0">
              <a:latin typeface="Times New Roman" pitchFamily="18" charset="0"/>
              <a:cs typeface="Times New Roman" pitchFamily="18" charset="0"/>
            </a:endParaRPr>
          </a:p>
          <a:p>
            <a:r>
              <a:rPr lang="en-US" sz="2700" dirty="0" smtClean="0">
                <a:latin typeface="Times New Roman" pitchFamily="18" charset="0"/>
                <a:cs typeface="Times New Roman" pitchFamily="18" charset="0"/>
              </a:rPr>
              <a:t>A slight wind is necessary to replenish co</a:t>
            </a:r>
            <a:r>
              <a:rPr lang="en-US" sz="2700" baseline="-25000" dirty="0" smtClean="0">
                <a:latin typeface="Times New Roman" pitchFamily="18" charset="0"/>
                <a:cs typeface="Times New Roman" pitchFamily="18" charset="0"/>
              </a:rPr>
              <a:t>2</a:t>
            </a:r>
            <a:r>
              <a:rPr lang="en-US" sz="2700" dirty="0" smtClean="0">
                <a:latin typeface="Times New Roman" pitchFamily="18" charset="0"/>
                <a:cs typeface="Times New Roman" pitchFamily="18" charset="0"/>
              </a:rPr>
              <a:t> near the plant surface. </a:t>
            </a:r>
          </a:p>
          <a:p>
            <a:endParaRPr lang="en-US" sz="2700" dirty="0" smtClean="0">
              <a:latin typeface="Times New Roman" pitchFamily="18" charset="0"/>
              <a:cs typeface="Times New Roman" pitchFamily="18" charset="0"/>
            </a:endParaRPr>
          </a:p>
          <a:p>
            <a:r>
              <a:rPr lang="en-US" sz="2700" dirty="0" smtClean="0">
                <a:latin typeface="Times New Roman" pitchFamily="18" charset="0"/>
                <a:cs typeface="Times New Roman" pitchFamily="18" charset="0"/>
              </a:rPr>
              <a:t>During rapid growth of the plants, co</a:t>
            </a:r>
            <a:r>
              <a:rPr lang="en-US" sz="2700" baseline="-25000" dirty="0" smtClean="0">
                <a:latin typeface="Times New Roman" pitchFamily="18" charset="0"/>
                <a:cs typeface="Times New Roman" pitchFamily="18" charset="0"/>
              </a:rPr>
              <a:t>2</a:t>
            </a:r>
            <a:r>
              <a:rPr lang="en-US" sz="2700" dirty="0" smtClean="0">
                <a:latin typeface="Times New Roman" pitchFamily="18" charset="0"/>
                <a:cs typeface="Times New Roman" pitchFamily="18" charset="0"/>
              </a:rPr>
              <a:t> is rapidly depleted on the leaf surface. </a:t>
            </a:r>
          </a:p>
          <a:p>
            <a:pPr lvl="1"/>
            <a:r>
              <a:rPr lang="en-US" sz="2700" dirty="0" smtClean="0">
                <a:latin typeface="Times New Roman" pitchFamily="18" charset="0"/>
                <a:cs typeface="Times New Roman" pitchFamily="18" charset="0"/>
              </a:rPr>
              <a:t>When there is no wind, the rate of resupplying the surface of the leaf is limited, </a:t>
            </a:r>
          </a:p>
          <a:p>
            <a:pPr lvl="2"/>
            <a:r>
              <a:rPr lang="en-US" sz="2700" dirty="0" smtClean="0">
                <a:latin typeface="Times New Roman" pitchFamily="18" charset="0"/>
                <a:cs typeface="Times New Roman" pitchFamily="18" charset="0"/>
              </a:rPr>
              <a:t>So entry of co</a:t>
            </a:r>
            <a:r>
              <a:rPr lang="en-US" sz="2700" baseline="-25000" dirty="0" smtClean="0">
                <a:latin typeface="Times New Roman" pitchFamily="18" charset="0"/>
                <a:cs typeface="Times New Roman" pitchFamily="18" charset="0"/>
              </a:rPr>
              <a:t>2</a:t>
            </a:r>
            <a:r>
              <a:rPr lang="en-US" sz="2700" dirty="0" smtClean="0">
                <a:latin typeface="Times New Roman" pitchFamily="18" charset="0"/>
                <a:cs typeface="Times New Roman" pitchFamily="18" charset="0"/>
              </a:rPr>
              <a:t> is too slow to maintain rapid photosynthesis. </a:t>
            </a:r>
          </a:p>
          <a:p>
            <a:pPr lvl="0"/>
            <a:endParaRPr lang="en-US" sz="25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90975693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400800"/>
          </a:xfrm>
        </p:spPr>
        <p:txBody>
          <a:bodyPr>
            <a:normAutofit/>
          </a:bodyPr>
          <a:lstStyle/>
          <a:p>
            <a:pPr lvl="0">
              <a:lnSpc>
                <a:spcPct val="110000"/>
              </a:lnSpc>
              <a:buFont typeface="Wingdings" pitchFamily="2" charset="2"/>
              <a:buChar char="q"/>
            </a:pPr>
            <a:r>
              <a:rPr lang="en-US" sz="2700" dirty="0" smtClean="0">
                <a:latin typeface="Times New Roman" pitchFamily="18" charset="0"/>
                <a:cs typeface="Times New Roman" pitchFamily="18" charset="0"/>
              </a:rPr>
              <a:t>Moderate cool winds are favorable to </a:t>
            </a:r>
            <a:r>
              <a:rPr lang="en-US" sz="2700" b="1" dirty="0" smtClean="0">
                <a:latin typeface="Times New Roman" pitchFamily="18" charset="0"/>
                <a:cs typeface="Times New Roman" pitchFamily="18" charset="0"/>
              </a:rPr>
              <a:t>seed production of wind-pollinated crops</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eg</a:t>
            </a:r>
            <a:r>
              <a:rPr lang="en-US" sz="2700" dirty="0" smtClean="0">
                <a:latin typeface="Times New Roman" pitchFamily="18" charset="0"/>
                <a:cs typeface="Times New Roman" pitchFamily="18" charset="0"/>
              </a:rPr>
              <a:t>. Beetroot, spinach) as </a:t>
            </a:r>
          </a:p>
          <a:p>
            <a:pPr lvl="1">
              <a:lnSpc>
                <a:spcPct val="110000"/>
              </a:lnSpc>
              <a:buFont typeface="Wingdings" pitchFamily="2" charset="2"/>
              <a:buChar char="ü"/>
            </a:pPr>
            <a:r>
              <a:rPr lang="en-US" sz="2700" dirty="0" smtClean="0">
                <a:latin typeface="Times New Roman" pitchFamily="18" charset="0"/>
                <a:cs typeface="Times New Roman" pitchFamily="18" charset="0"/>
              </a:rPr>
              <a:t>They assist and adequate distribution of pollen. On other hand when there is less wind</a:t>
            </a:r>
          </a:p>
          <a:p>
            <a:pPr lvl="2">
              <a:lnSpc>
                <a:spcPct val="110000"/>
              </a:lnSpc>
              <a:buFont typeface="Wingdings" pitchFamily="2" charset="2"/>
              <a:buChar char="ü"/>
            </a:pPr>
            <a:r>
              <a:rPr lang="en-US" sz="2700" dirty="0" smtClean="0">
                <a:latin typeface="Times New Roman" pitchFamily="18" charset="0"/>
                <a:cs typeface="Times New Roman" pitchFamily="18" charset="0"/>
              </a:rPr>
              <a:t>There is less evaporation and less water requirement.</a:t>
            </a:r>
          </a:p>
          <a:p>
            <a:pPr>
              <a:lnSpc>
                <a:spcPct val="110000"/>
              </a:lnSpc>
              <a:buFont typeface="Wingdings" pitchFamily="2" charset="2"/>
              <a:buChar char="q"/>
            </a:pPr>
            <a:endParaRPr lang="en-US" sz="2700" dirty="0" smtClean="0">
              <a:latin typeface="Times New Roman" pitchFamily="18" charset="0"/>
              <a:cs typeface="Times New Roman" pitchFamily="18" charset="0"/>
            </a:endParaRPr>
          </a:p>
          <a:p>
            <a:pPr>
              <a:lnSpc>
                <a:spcPct val="110000"/>
              </a:lnSpc>
              <a:buFont typeface="Wingdings" pitchFamily="2" charset="2"/>
              <a:buChar char="q"/>
            </a:pPr>
            <a:r>
              <a:rPr lang="en-US" sz="2700" dirty="0" smtClean="0">
                <a:latin typeface="Times New Roman" pitchFamily="18" charset="0"/>
                <a:cs typeface="Times New Roman" pitchFamily="18" charset="0"/>
              </a:rPr>
              <a:t>Wind is a very limiting factor in vegetable production in countries where strong winds (greater than the average wind speed of 7.2 km/hour) frequently occur. </a:t>
            </a:r>
          </a:p>
          <a:p>
            <a:pPr lvl="1">
              <a:lnSpc>
                <a:spcPct val="110000"/>
              </a:lnSpc>
              <a:buFont typeface="Wingdings" pitchFamily="2" charset="2"/>
              <a:buChar char="ü"/>
            </a:pPr>
            <a:r>
              <a:rPr lang="en-US" sz="2700" dirty="0" smtClean="0">
                <a:latin typeface="Times New Roman" pitchFamily="18" charset="0"/>
                <a:cs typeface="Times New Roman" pitchFamily="18" charset="0"/>
              </a:rPr>
              <a:t>The use of </a:t>
            </a:r>
            <a:r>
              <a:rPr lang="en-US" sz="2700" b="1" dirty="0" smtClean="0">
                <a:latin typeface="Times New Roman" pitchFamily="18" charset="0"/>
                <a:cs typeface="Times New Roman" pitchFamily="18" charset="0"/>
              </a:rPr>
              <a:t>windbreak </a:t>
            </a:r>
            <a:r>
              <a:rPr lang="en-US" sz="2700" dirty="0" smtClean="0">
                <a:latin typeface="Times New Roman" pitchFamily="18" charset="0"/>
                <a:cs typeface="Times New Roman" pitchFamily="18" charset="0"/>
              </a:rPr>
              <a:t>will minimize damage by a relatively slow wind. </a:t>
            </a:r>
          </a:p>
          <a:p>
            <a:pPr>
              <a:lnSpc>
                <a:spcPct val="110000"/>
              </a:lnSpc>
              <a:buFont typeface="Wingdings" pitchFamily="2" charset="2"/>
              <a:buChar char="q"/>
            </a:pPr>
            <a:endParaRPr lang="en-US" sz="2700" dirty="0" smtClean="0">
              <a:latin typeface="Times New Roman" pitchFamily="18" charset="0"/>
              <a:cs typeface="Times New Roman" pitchFamily="18" charset="0"/>
            </a:endParaRPr>
          </a:p>
          <a:p>
            <a:pPr marL="0" lvl="0" indent="0">
              <a:buNone/>
            </a:pPr>
            <a:endParaRPr lang="en-US" b="1" dirty="0" smtClean="0"/>
          </a:p>
          <a:p>
            <a:endParaRPr lang="en-US" dirty="0"/>
          </a:p>
        </p:txBody>
      </p:sp>
    </p:spTree>
    <p:extLst>
      <p:ext uri="{BB962C8B-B14F-4D97-AF65-F5344CB8AC3E}">
        <p14:creationId xmlns:p14="http://schemas.microsoft.com/office/powerpoint/2010/main" xmlns="" val="20487309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705600"/>
          </a:xfrm>
        </p:spPr>
        <p:txBody>
          <a:bodyPr>
            <a:normAutofit/>
          </a:bodyPr>
          <a:lstStyle/>
          <a:p>
            <a:pPr>
              <a:lnSpc>
                <a:spcPct val="110000"/>
              </a:lnSpc>
              <a:buFont typeface="Wingdings" pitchFamily="2" charset="2"/>
              <a:buChar char="q"/>
            </a:pPr>
            <a:r>
              <a:rPr lang="en-US" sz="2800" dirty="0">
                <a:latin typeface="Times New Roman" pitchFamily="18" charset="0"/>
                <a:cs typeface="Times New Roman" pitchFamily="18" charset="0"/>
              </a:rPr>
              <a:t>All vegetable crops are very susceptible to harsh wind speeds. </a:t>
            </a:r>
            <a:r>
              <a:rPr lang="en-US" sz="2800" b="1" dirty="0">
                <a:latin typeface="Times New Roman" pitchFamily="18" charset="0"/>
                <a:cs typeface="Times New Roman" pitchFamily="18" charset="0"/>
              </a:rPr>
              <a:t>Strong &amp; frequent wind may adversely affect vegetable crops; </a:t>
            </a:r>
            <a:endParaRPr lang="en-US" sz="2800" dirty="0">
              <a:latin typeface="Times New Roman" pitchFamily="18" charset="0"/>
              <a:cs typeface="Times New Roman" pitchFamily="18" charset="0"/>
            </a:endParaRPr>
          </a:p>
          <a:p>
            <a:pPr lvl="1">
              <a:lnSpc>
                <a:spcPct val="110000"/>
              </a:lnSpc>
            </a:pPr>
            <a:r>
              <a:rPr lang="en-US" sz="2600" dirty="0">
                <a:latin typeface="Times New Roman" pitchFamily="18" charset="0"/>
                <a:cs typeface="Times New Roman" pitchFamily="18" charset="0"/>
              </a:rPr>
              <a:t>It increases rate of evaporation &amp; transpiration. This results desiccation of plants and ultimately wilting of vegetable plants may occur. </a:t>
            </a:r>
            <a:endParaRPr lang="en-US" sz="2600" dirty="0" smtClean="0">
              <a:latin typeface="Times New Roman" pitchFamily="18" charset="0"/>
              <a:cs typeface="Times New Roman" pitchFamily="18" charset="0"/>
            </a:endParaRPr>
          </a:p>
          <a:p>
            <a:pPr lvl="1">
              <a:lnSpc>
                <a:spcPct val="110000"/>
              </a:lnSpc>
            </a:pPr>
            <a:r>
              <a:rPr lang="en-US" sz="2600" dirty="0" smtClean="0">
                <a:latin typeface="Times New Roman" pitchFamily="18" charset="0"/>
                <a:cs typeface="Times New Roman" pitchFamily="18" charset="0"/>
              </a:rPr>
              <a:t>It </a:t>
            </a:r>
            <a:r>
              <a:rPr lang="en-US" sz="2600" dirty="0">
                <a:latin typeface="Times New Roman" pitchFamily="18" charset="0"/>
                <a:cs typeface="Times New Roman" pitchFamily="18" charset="0"/>
              </a:rPr>
              <a:t>increase water demand of the crop. </a:t>
            </a:r>
          </a:p>
          <a:p>
            <a:pPr lvl="1">
              <a:lnSpc>
                <a:spcPct val="110000"/>
              </a:lnSpc>
            </a:pPr>
            <a:r>
              <a:rPr lang="en-US" sz="2600" dirty="0">
                <a:latin typeface="Times New Roman" pitchFamily="18" charset="0"/>
                <a:cs typeface="Times New Roman" pitchFamily="18" charset="0"/>
              </a:rPr>
              <a:t>It causes lodging of vegetable plants particularly seed plants.</a:t>
            </a:r>
          </a:p>
          <a:p>
            <a:pPr lvl="1">
              <a:lnSpc>
                <a:spcPct val="110000"/>
              </a:lnSpc>
            </a:pPr>
            <a:r>
              <a:rPr lang="en-US" sz="2600" dirty="0">
                <a:latin typeface="Times New Roman" pitchFamily="18" charset="0"/>
                <a:cs typeface="Times New Roman" pitchFamily="18" charset="0"/>
              </a:rPr>
              <a:t>It retard the activity of pollinating insects and resulting less pollination of flowers</a:t>
            </a:r>
          </a:p>
          <a:p>
            <a:pPr lvl="1"/>
            <a:r>
              <a:rPr lang="en-US" sz="2600" b="1"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It causes shedding of flowers &amp; immature fruit drop</a:t>
            </a:r>
          </a:p>
          <a:p>
            <a:pPr lvl="1"/>
            <a:r>
              <a:rPr lang="en-US" sz="2600" dirty="0" smtClean="0">
                <a:latin typeface="Times New Roman" pitchFamily="18" charset="0"/>
                <a:cs typeface="Times New Roman" pitchFamily="18" charset="0"/>
              </a:rPr>
              <a:t>It </a:t>
            </a:r>
            <a:r>
              <a:rPr lang="en-US" sz="2600" dirty="0">
                <a:latin typeface="Times New Roman" pitchFamily="18" charset="0"/>
                <a:cs typeface="Times New Roman" pitchFamily="18" charset="0"/>
              </a:rPr>
              <a:t>causes mechanical Injury to the plant.</a:t>
            </a:r>
          </a:p>
          <a:p>
            <a:endParaRPr lang="en-US" sz="2500" b="1" dirty="0" smtClean="0">
              <a:latin typeface="Times New Roman" pitchFamily="18" charset="0"/>
              <a:cs typeface="Times New Roman" pitchFamily="18" charset="0"/>
            </a:endParaRPr>
          </a:p>
          <a:p>
            <a:endParaRPr lang="en-US" b="1" dirty="0" smtClean="0"/>
          </a:p>
        </p:txBody>
      </p:sp>
    </p:spTree>
    <p:extLst>
      <p:ext uri="{BB962C8B-B14F-4D97-AF65-F5344CB8AC3E}">
        <p14:creationId xmlns:p14="http://schemas.microsoft.com/office/powerpoint/2010/main" xmlns="" val="105061305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553200"/>
          </a:xfrm>
        </p:spPr>
        <p:txBody>
          <a:bodyPr>
            <a:normAutofit/>
          </a:bodyPr>
          <a:lstStyle/>
          <a:p>
            <a:pPr lvl="1"/>
            <a:r>
              <a:rPr lang="en-US" sz="2600" dirty="0">
                <a:latin typeface="Times New Roman" pitchFamily="18" charset="0"/>
                <a:cs typeface="Times New Roman" pitchFamily="18" charset="0"/>
              </a:rPr>
              <a:t> Assist in the dissemination of weed seeds, fungus spores and insects. </a:t>
            </a:r>
          </a:p>
          <a:p>
            <a:pPr lvl="1"/>
            <a:r>
              <a:rPr lang="en-US" sz="2600" dirty="0">
                <a:latin typeface="Times New Roman" pitchFamily="18" charset="0"/>
                <a:cs typeface="Times New Roman" pitchFamily="18" charset="0"/>
              </a:rPr>
              <a:t>Interference with sprinkler irrigation &amp; the application of insecticides and fungicide </a:t>
            </a:r>
          </a:p>
          <a:p>
            <a:pPr lvl="1"/>
            <a:r>
              <a:rPr lang="en-US" sz="2600" dirty="0">
                <a:latin typeface="Times New Roman" pitchFamily="18" charset="0"/>
                <a:cs typeface="Times New Roman" pitchFamily="18" charset="0"/>
              </a:rPr>
              <a:t>Violent winds may cause Wind soil erosion</a:t>
            </a:r>
          </a:p>
          <a:p>
            <a:endParaRPr lang="en-US" sz="2500"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Factors </a:t>
            </a:r>
            <a:r>
              <a:rPr lang="en-US" b="1" dirty="0">
                <a:latin typeface="Times New Roman" pitchFamily="18" charset="0"/>
                <a:cs typeface="Times New Roman" pitchFamily="18" charset="0"/>
              </a:rPr>
              <a:t>to be considered on vegetable production in relation to wind: </a:t>
            </a:r>
            <a:endParaRPr lang="en-US" dirty="0">
              <a:latin typeface="Times New Roman" pitchFamily="18" charset="0"/>
              <a:cs typeface="Times New Roman" pitchFamily="18" charset="0"/>
            </a:endParaRPr>
          </a:p>
          <a:p>
            <a:pPr lvl="1"/>
            <a:r>
              <a:rPr lang="en-US" sz="2700" b="1" dirty="0">
                <a:latin typeface="Times New Roman" pitchFamily="18" charset="0"/>
                <a:cs typeface="Times New Roman" pitchFamily="18" charset="0"/>
              </a:rPr>
              <a:t>Wind direction and velocity: </a:t>
            </a:r>
            <a:endParaRPr lang="en-US" sz="2700" b="1" dirty="0" smtClean="0">
              <a:latin typeface="Times New Roman" pitchFamily="18" charset="0"/>
              <a:cs typeface="Times New Roman" pitchFamily="18" charset="0"/>
            </a:endParaRPr>
          </a:p>
          <a:p>
            <a:pPr lvl="2"/>
            <a:r>
              <a:rPr lang="en-US" sz="2700" dirty="0">
                <a:latin typeface="Times New Roman" pitchFamily="18" charset="0"/>
                <a:cs typeface="Times New Roman" pitchFamily="18" charset="0"/>
              </a:rPr>
              <a:t>W</a:t>
            </a:r>
            <a:r>
              <a:rPr lang="en-US" sz="2700" dirty="0" smtClean="0">
                <a:latin typeface="Times New Roman" pitchFamily="18" charset="0"/>
                <a:cs typeface="Times New Roman" pitchFamily="18" charset="0"/>
              </a:rPr>
              <a:t>e </a:t>
            </a:r>
            <a:r>
              <a:rPr lang="en-US" sz="2700" dirty="0">
                <a:latin typeface="Times New Roman" pitchFamily="18" charset="0"/>
                <a:cs typeface="Times New Roman" pitchFamily="18" charset="0"/>
              </a:rPr>
              <a:t>have to set up windbreak or plant shelter belts to prevent from the impact of wind direction and velocity on vegetable crops. </a:t>
            </a:r>
            <a:endParaRPr lang="en-US" sz="2700" dirty="0" smtClean="0">
              <a:latin typeface="Times New Roman" pitchFamily="18" charset="0"/>
              <a:cs typeface="Times New Roman" pitchFamily="18" charset="0"/>
            </a:endParaRPr>
          </a:p>
          <a:p>
            <a:pPr lvl="2"/>
            <a:r>
              <a:rPr lang="en-US" sz="2700" dirty="0" smtClean="0">
                <a:latin typeface="Times New Roman" pitchFamily="18" charset="0"/>
                <a:cs typeface="Times New Roman" pitchFamily="18" charset="0"/>
              </a:rPr>
              <a:t>The </a:t>
            </a:r>
            <a:r>
              <a:rPr lang="en-US" sz="2700" dirty="0">
                <a:latin typeface="Times New Roman" pitchFamily="18" charset="0"/>
                <a:cs typeface="Times New Roman" pitchFamily="18" charset="0"/>
              </a:rPr>
              <a:t>deeper the root system of the crop, generally the more resistant it is to strong winds.</a:t>
            </a:r>
          </a:p>
          <a:p>
            <a:endParaRPr lang="en-US" dirty="0"/>
          </a:p>
        </p:txBody>
      </p:sp>
    </p:spTree>
    <p:extLst>
      <p:ext uri="{BB962C8B-B14F-4D97-AF65-F5344CB8AC3E}">
        <p14:creationId xmlns:p14="http://schemas.microsoft.com/office/powerpoint/2010/main" xmlns="" val="125593180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39762"/>
          </a:xfrm>
        </p:spPr>
        <p:txBody>
          <a:bodyPr>
            <a:noAutofit/>
          </a:bodyPr>
          <a:lstStyle/>
          <a:p>
            <a:r>
              <a:rPr lang="en-US" sz="4000" b="1" dirty="0" smtClean="0">
                <a:latin typeface="Times New Roman" pitchFamily="18" charset="0"/>
                <a:cs typeface="Times New Roman" pitchFamily="18" charset="0"/>
              </a:rPr>
              <a:t>2.2.2. Altitude or Elevation (quiz)</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143000"/>
            <a:ext cx="8610600" cy="5715000"/>
          </a:xfrm>
        </p:spPr>
        <p:txBody>
          <a:bodyPr>
            <a:normAutofit/>
          </a:bodyPr>
          <a:lstStyle/>
          <a:p>
            <a:r>
              <a:rPr lang="en-US" sz="2800" dirty="0">
                <a:latin typeface="Times New Roman" pitchFamily="18" charset="0"/>
                <a:cs typeface="Times New Roman" pitchFamily="18" charset="0"/>
              </a:rPr>
              <a:t>Altitude relates with t</a:t>
            </a:r>
            <a:r>
              <a:rPr lang="en-US" sz="2800" b="1" dirty="0">
                <a:latin typeface="Times New Roman" pitchFamily="18" charset="0"/>
                <a:cs typeface="Times New Roman" pitchFamily="18" charset="0"/>
              </a:rPr>
              <a:t>emperature</a:t>
            </a:r>
            <a:r>
              <a:rPr lang="en-US" sz="2800" dirty="0">
                <a:latin typeface="Times New Roman" pitchFamily="18" charset="0"/>
                <a:cs typeface="Times New Roman" pitchFamily="18" charset="0"/>
              </a:rPr>
              <a:t>.</a:t>
            </a:r>
            <a:r>
              <a:rPr lang="am-ET"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lvl="1"/>
            <a:r>
              <a:rPr lang="en-US" sz="2700" dirty="0" smtClean="0">
                <a:latin typeface="Times New Roman" pitchFamily="18" charset="0"/>
                <a:cs typeface="Times New Roman" pitchFamily="18" charset="0"/>
              </a:rPr>
              <a:t>An </a:t>
            </a:r>
            <a:r>
              <a:rPr lang="en-US" sz="2700" dirty="0">
                <a:latin typeface="Times New Roman" pitchFamily="18" charset="0"/>
                <a:cs typeface="Times New Roman" pitchFamily="18" charset="0"/>
              </a:rPr>
              <a:t>increase in altitude results in a reduction of </a:t>
            </a:r>
            <a:r>
              <a:rPr lang="en-US" sz="2700" b="1" dirty="0">
                <a:latin typeface="Times New Roman" pitchFamily="18" charset="0"/>
                <a:cs typeface="Times New Roman" pitchFamily="18" charset="0"/>
              </a:rPr>
              <a:t>0.5</a:t>
            </a:r>
            <a:r>
              <a:rPr lang="en-US" sz="2700" b="1" baseline="30000" dirty="0">
                <a:latin typeface="Times New Roman" pitchFamily="18" charset="0"/>
                <a:cs typeface="Times New Roman" pitchFamily="18" charset="0"/>
              </a:rPr>
              <a:t>o</a:t>
            </a:r>
            <a:r>
              <a:rPr lang="en-US" sz="2700" b="1" dirty="0">
                <a:latin typeface="Times New Roman" pitchFamily="18" charset="0"/>
                <a:cs typeface="Times New Roman" pitchFamily="18" charset="0"/>
              </a:rPr>
              <a:t>C </a:t>
            </a:r>
            <a:r>
              <a:rPr lang="en-US" sz="2700" dirty="0">
                <a:latin typeface="Times New Roman" pitchFamily="18" charset="0"/>
                <a:cs typeface="Times New Roman" pitchFamily="18" charset="0"/>
              </a:rPr>
              <a:t>for every </a:t>
            </a:r>
            <a:r>
              <a:rPr lang="en-US" sz="2700" b="1" dirty="0">
                <a:latin typeface="Times New Roman" pitchFamily="18" charset="0"/>
                <a:cs typeface="Times New Roman" pitchFamily="18" charset="0"/>
              </a:rPr>
              <a:t>100 m. </a:t>
            </a:r>
            <a:r>
              <a:rPr lang="en-US" sz="2700" dirty="0" smtClean="0">
                <a:latin typeface="Times New Roman" pitchFamily="18" charset="0"/>
                <a:cs typeface="Times New Roman" pitchFamily="18" charset="0"/>
              </a:rPr>
              <a:t>If </a:t>
            </a:r>
            <a:r>
              <a:rPr lang="en-US" sz="2700" dirty="0">
                <a:latin typeface="Times New Roman" pitchFamily="18" charset="0"/>
                <a:cs typeface="Times New Roman" pitchFamily="18" charset="0"/>
              </a:rPr>
              <a:t>it is not affected by the topography and water bodies</a:t>
            </a:r>
          </a:p>
          <a:p>
            <a:endParaRPr lang="en-US" sz="2700" dirty="0" smtClean="0">
              <a:latin typeface="Times New Roman" pitchFamily="18" charset="0"/>
              <a:cs typeface="Times New Roman" pitchFamily="18" charset="0"/>
            </a:endParaRPr>
          </a:p>
          <a:p>
            <a:r>
              <a:rPr lang="en-US" sz="2700" dirty="0" smtClean="0">
                <a:latin typeface="Times New Roman" pitchFamily="18" charset="0"/>
                <a:cs typeface="Times New Roman" pitchFamily="18" charset="0"/>
              </a:rPr>
              <a:t> </a:t>
            </a:r>
            <a:r>
              <a:rPr lang="en-US" sz="2700" dirty="0">
                <a:latin typeface="Times New Roman" pitchFamily="18" charset="0"/>
                <a:cs typeface="Times New Roman" pitchFamily="18" charset="0"/>
              </a:rPr>
              <a:t>The higher the </a:t>
            </a:r>
            <a:r>
              <a:rPr lang="en-US" sz="2700" dirty="0" smtClean="0">
                <a:latin typeface="Times New Roman" pitchFamily="18" charset="0"/>
                <a:cs typeface="Times New Roman" pitchFamily="18" charset="0"/>
              </a:rPr>
              <a:t>elevation; </a:t>
            </a:r>
          </a:p>
          <a:p>
            <a:pPr lvl="1"/>
            <a:r>
              <a:rPr lang="en-US" sz="2700" dirty="0" smtClean="0">
                <a:latin typeface="Times New Roman" pitchFamily="18" charset="0"/>
                <a:cs typeface="Times New Roman" pitchFamily="18" charset="0"/>
              </a:rPr>
              <a:t>the cooler </a:t>
            </a:r>
            <a:r>
              <a:rPr lang="en-US" sz="2700" dirty="0">
                <a:latin typeface="Times New Roman" pitchFamily="18" charset="0"/>
                <a:cs typeface="Times New Roman" pitchFamily="18" charset="0"/>
              </a:rPr>
              <a:t>the </a:t>
            </a:r>
            <a:r>
              <a:rPr lang="en-US" sz="2700" dirty="0" smtClean="0">
                <a:latin typeface="Times New Roman" pitchFamily="18" charset="0"/>
                <a:cs typeface="Times New Roman" pitchFamily="18" charset="0"/>
              </a:rPr>
              <a:t>climate (frost may occur) &amp; </a:t>
            </a:r>
          </a:p>
          <a:p>
            <a:pPr lvl="1"/>
            <a:r>
              <a:rPr lang="en-US" sz="2700" dirty="0" smtClean="0">
                <a:latin typeface="Times New Roman" pitchFamily="18" charset="0"/>
                <a:cs typeface="Times New Roman" pitchFamily="18" charset="0"/>
              </a:rPr>
              <a:t>mostly </a:t>
            </a:r>
            <a:r>
              <a:rPr lang="en-US" sz="2700" dirty="0">
                <a:latin typeface="Times New Roman" pitchFamily="18" charset="0"/>
                <a:cs typeface="Times New Roman" pitchFamily="18" charset="0"/>
              </a:rPr>
              <a:t>rain fall </a:t>
            </a:r>
            <a:r>
              <a:rPr lang="en-US" sz="2700" dirty="0" smtClean="0">
                <a:latin typeface="Times New Roman" pitchFamily="18" charset="0"/>
                <a:cs typeface="Times New Roman" pitchFamily="18" charset="0"/>
              </a:rPr>
              <a:t>increasing. </a:t>
            </a:r>
          </a:p>
          <a:p>
            <a:endParaRPr lang="en-US" sz="2700" dirty="0">
              <a:latin typeface="Times New Roman" pitchFamily="18" charset="0"/>
              <a:cs typeface="Times New Roman" pitchFamily="18" charset="0"/>
            </a:endParaRPr>
          </a:p>
          <a:p>
            <a:pPr marL="0" indent="0">
              <a:buNone/>
            </a:pPr>
            <a:endParaRPr lang="en-US" dirty="0"/>
          </a:p>
          <a:p>
            <a:endParaRPr lang="en-US" dirty="0"/>
          </a:p>
        </p:txBody>
      </p:sp>
    </p:spTree>
    <p:extLst>
      <p:ext uri="{BB962C8B-B14F-4D97-AF65-F5344CB8AC3E}">
        <p14:creationId xmlns:p14="http://schemas.microsoft.com/office/powerpoint/2010/main" xmlns="" val="74119458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86800" cy="6172200"/>
          </a:xfrm>
        </p:spPr>
        <p:txBody>
          <a:bodyPr/>
          <a:lstStyle/>
          <a:p>
            <a:r>
              <a:rPr lang="en-US" dirty="0">
                <a:latin typeface="Times New Roman" pitchFamily="18" charset="0"/>
                <a:cs typeface="Times New Roman" pitchFamily="18" charset="0"/>
              </a:rPr>
              <a:t>Thus knowledge of the approximate elevation of the site will be useful in </a:t>
            </a:r>
            <a:endParaRPr lang="en-US" dirty="0" smtClean="0">
              <a:latin typeface="Times New Roman" pitchFamily="18" charset="0"/>
              <a:cs typeface="Times New Roman" pitchFamily="18" charset="0"/>
            </a:endParaRPr>
          </a:p>
          <a:p>
            <a:pPr lvl="1"/>
            <a:r>
              <a:rPr lang="en-US" sz="4800" b="1" dirty="0" smtClean="0">
                <a:effectLst>
                  <a:outerShdw blurRad="38100" dist="38100" dir="2700000" algn="tl">
                    <a:srgbClr val="000000">
                      <a:alpha val="43137"/>
                    </a:srgbClr>
                  </a:outerShdw>
                </a:effectLst>
                <a:latin typeface="Times New Roman" pitchFamily="18" charset="0"/>
                <a:cs typeface="Times New Roman" pitchFamily="18" charset="0"/>
              </a:rPr>
              <a:t>Deciding</a:t>
            </a:r>
            <a:r>
              <a:rPr lang="en-US" sz="4800" dirty="0" smtClean="0">
                <a:effectLst>
                  <a:outerShdw blurRad="38100" dist="38100" dir="2700000" algn="tl">
                    <a:srgbClr val="000000">
                      <a:alpha val="43137"/>
                    </a:srgbClr>
                  </a:outerShdw>
                </a:effectLst>
                <a:latin typeface="Times New Roman" pitchFamily="18" charset="0"/>
                <a:cs typeface="Times New Roman" pitchFamily="18" charset="0"/>
              </a:rPr>
              <a:t> which vegetable crops are to be grown successfully</a:t>
            </a:r>
            <a:r>
              <a:rPr lang="en-US" sz="4800" dirty="0" smtClean="0">
                <a:latin typeface="Times New Roman" pitchFamily="18" charset="0"/>
                <a:cs typeface="Times New Roman" pitchFamily="18" charset="0"/>
              </a:rPr>
              <a:t>. </a:t>
            </a:r>
            <a:endParaRPr lang="en-US" sz="4800" dirty="0">
              <a:latin typeface="Times New Roman" pitchFamily="18" charset="0"/>
              <a:cs typeface="Times New Roman" pitchFamily="18" charset="0"/>
            </a:endParaRPr>
          </a:p>
          <a:p>
            <a:endParaRPr lang="en-US" sz="2700" dirty="0">
              <a:latin typeface="Times New Roman" pitchFamily="18" charset="0"/>
              <a:cs typeface="Times New Roman" pitchFamily="18" charset="0"/>
            </a:endParaRPr>
          </a:p>
          <a:p>
            <a:r>
              <a:rPr lang="en-US" sz="2700" dirty="0">
                <a:latin typeface="Times New Roman" pitchFamily="18" charset="0"/>
                <a:cs typeface="Times New Roman" pitchFamily="18" charset="0"/>
              </a:rPr>
              <a:t>In the tropics however the cooler moister condition of high plateau regions can provide better condition for many vegetables than the hotter and drier lowland.</a:t>
            </a:r>
          </a:p>
          <a:p>
            <a:endParaRPr lang="en-US" dirty="0"/>
          </a:p>
        </p:txBody>
      </p:sp>
    </p:spTree>
    <p:extLst>
      <p:ext uri="{BB962C8B-B14F-4D97-AF65-F5344CB8AC3E}">
        <p14:creationId xmlns:p14="http://schemas.microsoft.com/office/powerpoint/2010/main" xmlns="" val="10122364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8991600" cy="715962"/>
          </a:xfrm>
        </p:spPr>
        <p:txBody>
          <a:bodyPr>
            <a:noAutofit/>
          </a:bodyPr>
          <a:lstStyle/>
          <a:p>
            <a:pPr lvl="2" algn="ctr" rtl="0">
              <a:spcBef>
                <a:spcPct val="0"/>
              </a:spcBef>
            </a:pPr>
            <a:r>
              <a:rPr lang="en-US" sz="3400" b="1" dirty="0" smtClean="0">
                <a:latin typeface="Times New Roman" pitchFamily="18" charset="0"/>
                <a:cs typeface="Times New Roman" pitchFamily="18" charset="0"/>
              </a:rPr>
              <a:t>2.2.3.  Topography/Slope &amp; Aspects of the land (</a:t>
            </a:r>
            <a:r>
              <a:rPr lang="en-US" sz="3400" b="1" dirty="0" err="1" smtClean="0">
                <a:latin typeface="Times New Roman" pitchFamily="18" charset="0"/>
                <a:cs typeface="Times New Roman" pitchFamily="18" charset="0"/>
              </a:rPr>
              <a:t>guiz</a:t>
            </a:r>
            <a:r>
              <a:rPr lang="en-US" sz="3400" b="1" dirty="0" smtClean="0">
                <a:latin typeface="Times New Roman" pitchFamily="18" charset="0"/>
                <a:cs typeface="Times New Roman" pitchFamily="18" charset="0"/>
              </a:rPr>
              <a:t>)</a:t>
            </a:r>
            <a:endParaRPr lang="en-US" sz="3400" dirty="0"/>
          </a:p>
        </p:txBody>
      </p:sp>
      <p:sp>
        <p:nvSpPr>
          <p:cNvPr id="3" name="Content Placeholder 2"/>
          <p:cNvSpPr>
            <a:spLocks noGrp="1"/>
          </p:cNvSpPr>
          <p:nvPr>
            <p:ph idx="1"/>
          </p:nvPr>
        </p:nvSpPr>
        <p:spPr>
          <a:xfrm>
            <a:off x="228600" y="1143000"/>
            <a:ext cx="8686800" cy="5715000"/>
          </a:xfrm>
        </p:spPr>
        <p:txBody>
          <a:bodyPr>
            <a:normAutofit/>
          </a:bodyPr>
          <a:lstStyle/>
          <a:p>
            <a:r>
              <a:rPr lang="en-US" sz="2800" dirty="0" smtClean="0">
                <a:latin typeface="Times New Roman" pitchFamily="18" charset="0"/>
                <a:cs typeface="Times New Roman" pitchFamily="18" charset="0"/>
              </a:rPr>
              <a:t>Topography refers to </a:t>
            </a:r>
          </a:p>
          <a:p>
            <a:pPr lvl="1"/>
            <a:r>
              <a:rPr lang="en-US"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levelness or roughness </a:t>
            </a:r>
            <a:r>
              <a:rPr lang="en-US" dirty="0" smtClean="0">
                <a:latin typeface="Times New Roman" pitchFamily="18" charset="0"/>
                <a:cs typeface="Times New Roman" pitchFamily="18" charset="0"/>
              </a:rPr>
              <a:t>of the earth’s surface, </a:t>
            </a:r>
          </a:p>
          <a:p>
            <a:pPr lvl="1"/>
            <a:r>
              <a:rPr lang="en-US"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degree of slope </a:t>
            </a:r>
            <a:r>
              <a:rPr lang="en-US" dirty="0" smtClean="0">
                <a:latin typeface="Times New Roman" pitchFamily="18" charset="0"/>
                <a:cs typeface="Times New Roman" pitchFamily="18" charset="0"/>
              </a:rPr>
              <a:t>on hillsides or</a:t>
            </a:r>
          </a:p>
          <a:p>
            <a:pPr lvl="1"/>
            <a:r>
              <a:rPr lang="en-US" dirty="0" smtClean="0">
                <a:latin typeface="Times New Roman" pitchFamily="18" charset="0"/>
                <a:cs typeface="Times New Roman" pitchFamily="18" charset="0"/>
              </a:rPr>
              <a:t> The general form of the earth’s surface.</a:t>
            </a:r>
          </a:p>
          <a:p>
            <a:endParaRPr lang="en-US" sz="2800"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Flat land with slight gentle slope is </a:t>
            </a:r>
          </a:p>
          <a:p>
            <a:pPr lvl="1"/>
            <a:r>
              <a:rPr lang="en-US" b="1" dirty="0" smtClean="0">
                <a:latin typeface="Times New Roman" pitchFamily="18" charset="0"/>
                <a:cs typeface="Times New Roman" pitchFamily="18" charset="0"/>
              </a:rPr>
              <a:t>Best </a:t>
            </a:r>
            <a:r>
              <a:rPr lang="en-US" dirty="0" smtClean="0">
                <a:latin typeface="Times New Roman" pitchFamily="18" charset="0"/>
                <a:cs typeface="Times New Roman" pitchFamily="18" charset="0"/>
              </a:rPr>
              <a:t>site for vegetable farming because </a:t>
            </a:r>
          </a:p>
          <a:p>
            <a:pPr lvl="2"/>
            <a:r>
              <a:rPr lang="en-US" sz="2800" dirty="0" smtClean="0">
                <a:latin typeface="Times New Roman" pitchFamily="18" charset="0"/>
                <a:cs typeface="Times New Roman" pitchFamily="18" charset="0"/>
              </a:rPr>
              <a:t>It allows </a:t>
            </a:r>
            <a:r>
              <a:rPr lang="en-US" sz="2800" b="1" dirty="0" smtClean="0">
                <a:latin typeface="Times New Roman" pitchFamily="18" charset="0"/>
                <a:cs typeface="Times New Roman" pitchFamily="18" charset="0"/>
              </a:rPr>
              <a:t>good runoff </a:t>
            </a:r>
            <a:r>
              <a:rPr lang="en-US" sz="2800" dirty="0" smtClean="0">
                <a:latin typeface="Times New Roman" pitchFamily="18" charset="0"/>
                <a:cs typeface="Times New Roman" pitchFamily="18" charset="0"/>
              </a:rPr>
              <a:t>(no flooding of the field), </a:t>
            </a:r>
          </a:p>
          <a:p>
            <a:pPr lvl="2"/>
            <a:r>
              <a:rPr lang="en-US" sz="2800" b="1" dirty="0" smtClean="0">
                <a:latin typeface="Times New Roman" pitchFamily="18" charset="0"/>
                <a:cs typeface="Times New Roman" pitchFamily="18" charset="0"/>
              </a:rPr>
              <a:t>Reduce erosion and </a:t>
            </a:r>
          </a:p>
          <a:p>
            <a:pPr lvl="2"/>
            <a:r>
              <a:rPr lang="en-US" sz="2800" b="1" dirty="0" smtClean="0">
                <a:latin typeface="Times New Roman" pitchFamily="18" charset="0"/>
                <a:cs typeface="Times New Roman" pitchFamily="18" charset="0"/>
              </a:rPr>
              <a:t>Easier to work and to irrigate </a:t>
            </a:r>
            <a:r>
              <a:rPr lang="en-US" sz="2800" dirty="0" smtClean="0">
                <a:latin typeface="Times New Roman" pitchFamily="18" charset="0"/>
                <a:cs typeface="Times New Roman" pitchFamily="18" charset="0"/>
              </a:rPr>
              <a:t>. </a:t>
            </a:r>
          </a:p>
          <a:p>
            <a:endParaRPr lang="en-US" sz="2500" dirty="0" smtClean="0">
              <a:latin typeface="Times New Roman" pitchFamily="18" charset="0"/>
              <a:cs typeface="Times New Roman" pitchFamily="18" charset="0"/>
            </a:endParaRPr>
          </a:p>
          <a:p>
            <a:endParaRPr lang="en-US" sz="4000" dirty="0">
              <a:latin typeface="Times New Roman" pitchFamily="18" charset="0"/>
              <a:cs typeface="Times New Roman" pitchFamily="18" charset="0"/>
            </a:endParaRPr>
          </a:p>
          <a:p>
            <a:endParaRPr lang="en-US" b="1" dirty="0"/>
          </a:p>
          <a:p>
            <a:endParaRPr lang="en-US" dirty="0"/>
          </a:p>
        </p:txBody>
      </p:sp>
    </p:spTree>
    <p:extLst>
      <p:ext uri="{BB962C8B-B14F-4D97-AF65-F5344CB8AC3E}">
        <p14:creationId xmlns:p14="http://schemas.microsoft.com/office/powerpoint/2010/main" xmlns="" val="223444703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839200" cy="6553200"/>
          </a:xfrm>
        </p:spPr>
        <p:txBody>
          <a:bodyPr>
            <a:normAutofit lnSpcReduction="10000"/>
          </a:bodyPr>
          <a:lstStyle/>
          <a:p>
            <a:r>
              <a:rPr lang="en-US" sz="2700" b="1" dirty="0" smtClean="0">
                <a:latin typeface="Times New Roman" pitchFamily="18" charset="0"/>
                <a:cs typeface="Times New Roman" pitchFamily="18" charset="0"/>
              </a:rPr>
              <a:t>Steep land, hilltops and undulating lands </a:t>
            </a:r>
            <a:r>
              <a:rPr lang="en-US" sz="2700" dirty="0" smtClean="0">
                <a:latin typeface="Times New Roman" pitchFamily="18" charset="0"/>
                <a:cs typeface="Times New Roman" pitchFamily="18" charset="0"/>
              </a:rPr>
              <a:t>are </a:t>
            </a:r>
          </a:p>
          <a:p>
            <a:pPr lvl="1"/>
            <a:r>
              <a:rPr lang="en-US" sz="2700" dirty="0" smtClean="0">
                <a:latin typeface="Times New Roman" pitchFamily="18" charset="0"/>
                <a:cs typeface="Times New Roman" pitchFamily="18" charset="0"/>
              </a:rPr>
              <a:t>Not suitable for vegetable production due to the presence of </a:t>
            </a:r>
          </a:p>
          <a:p>
            <a:pPr lvl="2"/>
            <a:r>
              <a:rPr lang="en-US" sz="2700" dirty="0" smtClean="0">
                <a:latin typeface="Times New Roman" pitchFamily="18" charset="0"/>
                <a:cs typeface="Times New Roman" pitchFamily="18" charset="0"/>
              </a:rPr>
              <a:t>Soil erosion and </a:t>
            </a:r>
          </a:p>
          <a:p>
            <a:pPr lvl="2"/>
            <a:r>
              <a:rPr lang="en-US" sz="2700" dirty="0" smtClean="0">
                <a:latin typeface="Times New Roman" pitchFamily="18" charset="0"/>
                <a:cs typeface="Times New Roman" pitchFamily="18" charset="0"/>
              </a:rPr>
              <a:t>Pool of cold air increase significantly with steeply slopes. </a:t>
            </a:r>
          </a:p>
          <a:p>
            <a:endParaRPr lang="en-US" sz="2700" dirty="0" smtClean="0">
              <a:latin typeface="Times New Roman" pitchFamily="18" charset="0"/>
              <a:cs typeface="Times New Roman" pitchFamily="18" charset="0"/>
            </a:endParaRPr>
          </a:p>
          <a:p>
            <a:r>
              <a:rPr lang="en-US" sz="2700" dirty="0" smtClean="0">
                <a:latin typeface="Times New Roman" pitchFamily="18" charset="0"/>
                <a:cs typeface="Times New Roman" pitchFamily="18" charset="0"/>
              </a:rPr>
              <a:t>Therefore; in sloppy lands </a:t>
            </a:r>
            <a:r>
              <a:rPr lang="en-US" sz="2700" b="1" dirty="0" smtClean="0">
                <a:latin typeface="Times New Roman" pitchFamily="18" charset="0"/>
                <a:cs typeface="Times New Roman" pitchFamily="18" charset="0"/>
              </a:rPr>
              <a:t>soil conservation  </a:t>
            </a:r>
            <a:r>
              <a:rPr lang="en-US" sz="2700" dirty="0" smtClean="0">
                <a:latin typeface="Times New Roman" pitchFamily="18" charset="0"/>
                <a:cs typeface="Times New Roman" pitchFamily="18" charset="0"/>
              </a:rPr>
              <a:t>techniques will be required  </a:t>
            </a:r>
            <a:r>
              <a:rPr lang="en-US" sz="2700" dirty="0" err="1" smtClean="0">
                <a:latin typeface="Times New Roman" pitchFamily="18" charset="0"/>
                <a:cs typeface="Times New Roman" pitchFamily="18" charset="0"/>
              </a:rPr>
              <a:t>eg</a:t>
            </a:r>
            <a:r>
              <a:rPr lang="en-US" sz="2700" dirty="0" smtClean="0">
                <a:latin typeface="Times New Roman" pitchFamily="18" charset="0"/>
                <a:cs typeface="Times New Roman" pitchFamily="18" charset="0"/>
              </a:rPr>
              <a:t>. </a:t>
            </a:r>
            <a:r>
              <a:rPr lang="en-US" sz="2700" b="1" dirty="0" smtClean="0">
                <a:latin typeface="Times New Roman" pitchFamily="18" charset="0"/>
                <a:cs typeface="Times New Roman" pitchFamily="18" charset="0"/>
              </a:rPr>
              <a:t>Terraces </a:t>
            </a:r>
            <a:r>
              <a:rPr lang="en-US" sz="2700" dirty="0" smtClean="0">
                <a:latin typeface="Times New Roman" pitchFamily="18" charset="0"/>
                <a:cs typeface="Times New Roman" pitchFamily="18" charset="0"/>
              </a:rPr>
              <a:t>in sloping or uneven lands  and also we use </a:t>
            </a:r>
            <a:r>
              <a:rPr lang="en-US" sz="2700" b="1" dirty="0" smtClean="0">
                <a:latin typeface="Times New Roman" pitchFamily="18" charset="0"/>
                <a:cs typeface="Times New Roman" pitchFamily="18" charset="0"/>
              </a:rPr>
              <a:t>contour planting system to its impact. </a:t>
            </a:r>
            <a:endParaRPr lang="en-US" sz="2700" dirty="0" smtClean="0">
              <a:latin typeface="Times New Roman" pitchFamily="18" charset="0"/>
              <a:cs typeface="Times New Roman" pitchFamily="18" charset="0"/>
            </a:endParaRPr>
          </a:p>
          <a:p>
            <a:pPr lvl="1"/>
            <a:r>
              <a:rPr lang="en-US" sz="2700" dirty="0" smtClean="0">
                <a:latin typeface="Times New Roman" pitchFamily="18" charset="0"/>
                <a:cs typeface="Times New Roman" pitchFamily="18" charset="0"/>
              </a:rPr>
              <a:t> But land leveling or construction of terraces involves much scrapping &amp; filling which is </a:t>
            </a:r>
            <a:r>
              <a:rPr lang="en-US" sz="2700" b="1" dirty="0" smtClean="0">
                <a:latin typeface="Times New Roman" pitchFamily="18" charset="0"/>
                <a:cs typeface="Times New Roman" pitchFamily="18" charset="0"/>
              </a:rPr>
              <a:t>very costly </a:t>
            </a:r>
            <a:r>
              <a:rPr lang="en-US" sz="2700" dirty="0" smtClean="0">
                <a:latin typeface="Times New Roman" pitchFamily="18" charset="0"/>
                <a:cs typeface="Times New Roman" pitchFamily="18" charset="0"/>
              </a:rPr>
              <a:t>&amp; often decreases  the agricultural qualities of the soil. This is b/c the microclimate of a site is greatly influenced by its slope and aspect. </a:t>
            </a:r>
          </a:p>
          <a:p>
            <a:pPr marL="0" indent="0">
              <a:buNone/>
            </a:pPr>
            <a:endParaRPr lang="en-US" dirty="0"/>
          </a:p>
        </p:txBody>
      </p:sp>
    </p:spTree>
    <p:extLst>
      <p:ext uri="{BB962C8B-B14F-4D97-AF65-F5344CB8AC3E}">
        <p14:creationId xmlns:p14="http://schemas.microsoft.com/office/powerpoint/2010/main" xmlns="" val="284759349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553200"/>
          </a:xfrm>
        </p:spPr>
        <p:txBody>
          <a:bodyPr>
            <a:normAutofit/>
          </a:bodyPr>
          <a:lstStyle/>
          <a:p>
            <a:r>
              <a:rPr lang="en-US" sz="2800" b="1" dirty="0">
                <a:latin typeface="Times New Roman" pitchFamily="18" charset="0"/>
                <a:cs typeface="Times New Roman" pitchFamily="18" charset="0"/>
              </a:rPr>
              <a:t>The position of the land to sun has also an influence on vegetable production</a:t>
            </a:r>
            <a:r>
              <a:rPr lang="en-US" sz="2800" dirty="0">
                <a:latin typeface="Times New Roman" pitchFamily="18" charset="0"/>
                <a:cs typeface="Times New Roman" pitchFamily="18" charset="0"/>
              </a:rPr>
              <a:t>. </a:t>
            </a:r>
          </a:p>
          <a:p>
            <a:pPr lvl="1"/>
            <a:r>
              <a:rPr lang="en-US" sz="2500" dirty="0">
                <a:latin typeface="Times New Roman" pitchFamily="18" charset="0"/>
                <a:cs typeface="Times New Roman" pitchFamily="18" charset="0"/>
              </a:rPr>
              <a:t>A great amount of sunlight received by a land of a slope facing the sun compared to that facing away from it.</a:t>
            </a:r>
            <a:r>
              <a:rPr lang="en-US" sz="2500" b="1" dirty="0">
                <a:latin typeface="Times New Roman" pitchFamily="18" charset="0"/>
                <a:cs typeface="Times New Roman" pitchFamily="18" charset="0"/>
              </a:rPr>
              <a:t> </a:t>
            </a:r>
            <a:endParaRPr lang="en-US" sz="2500" b="1" dirty="0" smtClean="0">
              <a:latin typeface="Times New Roman" pitchFamily="18" charset="0"/>
              <a:cs typeface="Times New Roman" pitchFamily="18" charset="0"/>
            </a:endParaRPr>
          </a:p>
          <a:p>
            <a:pPr lvl="1"/>
            <a:endParaRPr lang="en-US" sz="2500" b="1" dirty="0">
              <a:latin typeface="Times New Roman" pitchFamily="18" charset="0"/>
              <a:cs typeface="Times New Roman" pitchFamily="18" charset="0"/>
            </a:endParaRPr>
          </a:p>
          <a:p>
            <a:pPr lvl="1"/>
            <a:r>
              <a:rPr lang="en-US" sz="2500" dirty="0" smtClean="0">
                <a:latin typeface="Times New Roman" pitchFamily="18" charset="0"/>
                <a:cs typeface="Times New Roman" pitchFamily="18" charset="0"/>
              </a:rPr>
              <a:t>In </a:t>
            </a:r>
            <a:r>
              <a:rPr lang="en-US" sz="2500" dirty="0">
                <a:latin typeface="Times New Roman" pitchFamily="18" charset="0"/>
                <a:cs typeface="Times New Roman" pitchFamily="18" charset="0"/>
              </a:rPr>
              <a:t>the tropics the western &amp; Eastern aspects of a hilly area are pronounced with relatively higher temperatures, in the afternoon and in the morning, respectively</a:t>
            </a:r>
          </a:p>
          <a:p>
            <a:pPr marL="0" indent="0">
              <a:buNone/>
            </a:pPr>
            <a:endParaRPr lang="en-US" sz="25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30885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477000"/>
          </a:xfrm>
        </p:spPr>
        <p:txBody>
          <a:bodyPr>
            <a:normAutofit/>
          </a:bodyPr>
          <a:lstStyle/>
          <a:p>
            <a:r>
              <a:rPr lang="en-US" sz="2800" dirty="0">
                <a:latin typeface="Times New Roman" pitchFamily="18" charset="0"/>
                <a:cs typeface="Times New Roman" pitchFamily="18" charset="0"/>
              </a:rPr>
              <a:t>A crop can grow with </a:t>
            </a:r>
            <a:r>
              <a:rPr lang="en-US" sz="2800" b="1" dirty="0">
                <a:latin typeface="Times New Roman" pitchFamily="18" charset="0"/>
                <a:cs typeface="Times New Roman" pitchFamily="18" charset="0"/>
              </a:rPr>
              <a:t>mineral adjustments </a:t>
            </a:r>
            <a:r>
              <a:rPr lang="en-US" sz="2800" dirty="0">
                <a:latin typeface="Times New Roman" pitchFamily="18" charset="0"/>
                <a:cs typeface="Times New Roman" pitchFamily="18" charset="0"/>
              </a:rPr>
              <a:t>if it is well matched with its climate. </a:t>
            </a: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p>
            <a:r>
              <a:rPr lang="en-US" sz="2800" dirty="0" smtClean="0">
                <a:latin typeface="Times New Roman" pitchFamily="18" charset="0"/>
                <a:cs typeface="Times New Roman" pitchFamily="18" charset="0"/>
              </a:rPr>
              <a:t>Unfavorable climate conditions can produce a stress on plants resulting in lower yield. </a:t>
            </a:r>
          </a:p>
          <a:p>
            <a:pPr lvl="1"/>
            <a:r>
              <a:rPr lang="en-US" dirty="0" smtClean="0">
                <a:latin typeface="Times New Roman" pitchFamily="18" charset="0"/>
                <a:cs typeface="Times New Roman" pitchFamily="18" charset="0"/>
              </a:rPr>
              <a:t>In such cases the environment can be </a:t>
            </a:r>
            <a:r>
              <a:rPr lang="en-US" b="1" dirty="0" smtClean="0">
                <a:latin typeface="Times New Roman" pitchFamily="18" charset="0"/>
                <a:cs typeface="Times New Roman" pitchFamily="18" charset="0"/>
              </a:rPr>
              <a:t>artificially modified </a:t>
            </a:r>
          </a:p>
          <a:p>
            <a:pPr lvl="2"/>
            <a:r>
              <a:rPr lang="en-US" sz="2800" dirty="0" smtClean="0">
                <a:latin typeface="Times New Roman" pitchFamily="18" charset="0"/>
                <a:cs typeface="Times New Roman" pitchFamily="18" charset="0"/>
              </a:rPr>
              <a:t>using production practices of </a:t>
            </a:r>
          </a:p>
          <a:p>
            <a:pPr lvl="3"/>
            <a:r>
              <a:rPr lang="en-US" sz="2600" dirty="0" smtClean="0">
                <a:latin typeface="Times New Roman" pitchFamily="18" charset="0"/>
                <a:cs typeface="Times New Roman" pitchFamily="18" charset="0"/>
              </a:rPr>
              <a:t>row covers, </a:t>
            </a:r>
          </a:p>
          <a:p>
            <a:pPr lvl="3"/>
            <a:r>
              <a:rPr lang="en-US" sz="2600" dirty="0" smtClean="0">
                <a:latin typeface="Times New Roman" pitchFamily="18" charset="0"/>
                <a:cs typeface="Times New Roman" pitchFamily="18" charset="0"/>
              </a:rPr>
              <a:t>mulches &amp; </a:t>
            </a:r>
          </a:p>
          <a:p>
            <a:pPr lvl="3"/>
            <a:r>
              <a:rPr lang="en-US" sz="2600" dirty="0" smtClean="0">
                <a:latin typeface="Times New Roman" pitchFamily="18" charset="0"/>
                <a:cs typeface="Times New Roman" pitchFamily="18" charset="0"/>
              </a:rPr>
              <a:t>greenhouses </a:t>
            </a:r>
          </a:p>
          <a:p>
            <a:pPr lvl="4"/>
            <a:r>
              <a:rPr lang="en-US" sz="3600" dirty="0" smtClean="0">
                <a:latin typeface="Times New Roman" pitchFamily="18" charset="0"/>
                <a:cs typeface="Times New Roman" pitchFamily="18" charset="0"/>
              </a:rPr>
              <a:t>to meet the crop requirements.  </a:t>
            </a:r>
          </a:p>
          <a:p>
            <a:endParaRPr lang="en-US" sz="2500" dirty="0">
              <a:latin typeface="Times New Roman" pitchFamily="18" charset="0"/>
              <a:cs typeface="Times New Roman" pitchFamily="18" charset="0"/>
            </a:endParaRPr>
          </a:p>
          <a:p>
            <a:pPr marL="0" indent="0">
              <a:buNone/>
            </a:pPr>
            <a:endParaRPr lang="en-US" dirty="0"/>
          </a:p>
        </p:txBody>
      </p:sp>
    </p:spTree>
    <p:extLst>
      <p:ext uri="{BB962C8B-B14F-4D97-AF65-F5344CB8AC3E}">
        <p14:creationId xmlns:p14="http://schemas.microsoft.com/office/powerpoint/2010/main" xmlns="" val="198727818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Autofit/>
          </a:bodyPr>
          <a:lstStyle/>
          <a:p>
            <a:pPr lvl="2" algn="ctr" rtl="0">
              <a:spcBef>
                <a:spcPct val="0"/>
              </a:spcBef>
            </a:pPr>
            <a:r>
              <a:rPr lang="en-US" sz="4000" dirty="0" smtClean="0">
                <a:latin typeface="Times New Roman" pitchFamily="18" charset="0"/>
                <a:cs typeface="Times New Roman" pitchFamily="18" charset="0"/>
              </a:rPr>
              <a:t>2.2.4. </a:t>
            </a:r>
            <a:r>
              <a:rPr lang="en-US" sz="4000" b="1" dirty="0">
                <a:latin typeface="Times New Roman" pitchFamily="18" charset="0"/>
                <a:cs typeface="Times New Roman" pitchFamily="18" charset="0"/>
              </a:rPr>
              <a:t>Edaphic/soil factors</a:t>
            </a:r>
            <a:r>
              <a:rPr lang="en-US" sz="3400" dirty="0"/>
              <a:t/>
            </a:r>
            <a:br>
              <a:rPr lang="en-US" sz="3400" dirty="0"/>
            </a:br>
            <a:endParaRPr lang="en-US" sz="3400" dirty="0"/>
          </a:p>
        </p:txBody>
      </p:sp>
      <p:sp>
        <p:nvSpPr>
          <p:cNvPr id="3" name="Content Placeholder 2"/>
          <p:cNvSpPr>
            <a:spLocks noGrp="1"/>
          </p:cNvSpPr>
          <p:nvPr>
            <p:ph idx="1"/>
          </p:nvPr>
        </p:nvSpPr>
        <p:spPr>
          <a:xfrm>
            <a:off x="152400" y="1295400"/>
            <a:ext cx="8763000" cy="5562600"/>
          </a:xfrm>
        </p:spPr>
        <p:txBody>
          <a:bodyPr>
            <a:normAutofit/>
          </a:bodyPr>
          <a:lstStyle/>
          <a:p>
            <a:r>
              <a:rPr lang="en-US" sz="2800" b="1" dirty="0">
                <a:latin typeface="Times New Roman" pitchFamily="18" charset="0"/>
                <a:cs typeface="Times New Roman" pitchFamily="18" charset="0"/>
              </a:rPr>
              <a:t>Importance of Soils</a:t>
            </a:r>
            <a:endParaRPr lang="en-US" sz="2800" dirty="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soil holds up </a:t>
            </a:r>
            <a:r>
              <a:rPr lang="en-US" dirty="0" smtClean="0">
                <a:latin typeface="Times New Roman" pitchFamily="18" charset="0"/>
                <a:cs typeface="Times New Roman" pitchFamily="18" charset="0"/>
              </a:rPr>
              <a:t>the plant/support plant roots &amp; </a:t>
            </a:r>
          </a:p>
          <a:p>
            <a:pPr lvl="1"/>
            <a:r>
              <a:rPr lang="en-US" dirty="0" smtClean="0">
                <a:latin typeface="Times New Roman" pitchFamily="18" charset="0"/>
                <a:cs typeface="Times New Roman" pitchFamily="18" charset="0"/>
              </a:rPr>
              <a:t>Acts </a:t>
            </a:r>
            <a:r>
              <a:rPr lang="en-US" dirty="0">
                <a:latin typeface="Times New Roman" pitchFamily="18" charset="0"/>
                <a:cs typeface="Times New Roman" pitchFamily="18" charset="0"/>
              </a:rPr>
              <a:t>as </a:t>
            </a:r>
            <a:r>
              <a:rPr lang="en-US" dirty="0" smtClean="0">
                <a:latin typeface="Times New Roman" pitchFamily="18" charset="0"/>
                <a:cs typeface="Times New Roman" pitchFamily="18" charset="0"/>
              </a:rPr>
              <a:t>reservoir/storage house of for water and nutrients</a:t>
            </a:r>
          </a:p>
          <a:p>
            <a:pPr marL="457200" lvl="1" indent="0">
              <a:buNone/>
            </a:pPr>
            <a:endParaRPr lang="en-US"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Its </a:t>
            </a:r>
            <a:r>
              <a:rPr lang="en-US" sz="2800" dirty="0">
                <a:latin typeface="Times New Roman" pitchFamily="18" charset="0"/>
                <a:cs typeface="Times New Roman" pitchFamily="18" charset="0"/>
              </a:rPr>
              <a:t>physical and chemical characteristics greatly influence </a:t>
            </a:r>
            <a:endParaRPr lang="en-US" sz="2800"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The nature/type of vegetable grown within a region having suitable climate for the crops to be grown and </a:t>
            </a:r>
          </a:p>
          <a:p>
            <a:pPr lvl="1"/>
            <a:r>
              <a:rPr lang="en-US" dirty="0" smtClean="0">
                <a:latin typeface="Times New Roman" pitchFamily="18" charset="0"/>
                <a:cs typeface="Times New Roman" pitchFamily="18" charset="0"/>
              </a:rPr>
              <a:t>Rate </a:t>
            </a:r>
            <a:r>
              <a:rPr lang="en-US" dirty="0">
                <a:latin typeface="Times New Roman" pitchFamily="18" charset="0"/>
                <a:cs typeface="Times New Roman" pitchFamily="18" charset="0"/>
              </a:rPr>
              <a:t>of vegetable crops growth.</a:t>
            </a:r>
          </a:p>
          <a:p>
            <a:pPr marL="0" indent="0">
              <a:buNone/>
            </a:pPr>
            <a:endParaRPr lang="en-US" dirty="0" smtClean="0"/>
          </a:p>
        </p:txBody>
      </p:sp>
    </p:spTree>
    <p:extLst>
      <p:ext uri="{BB962C8B-B14F-4D97-AF65-F5344CB8AC3E}">
        <p14:creationId xmlns:p14="http://schemas.microsoft.com/office/powerpoint/2010/main" xmlns="" val="146180752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763000" cy="6477000"/>
          </a:xfrm>
        </p:spPr>
        <p:txBody>
          <a:bodyPr>
            <a:normAutofit/>
          </a:bodyPr>
          <a:lstStyle/>
          <a:p>
            <a:r>
              <a:rPr lang="en-US" b="1" dirty="0" smtClean="0">
                <a:latin typeface="Times New Roman" pitchFamily="18" charset="0"/>
                <a:cs typeface="Times New Roman" pitchFamily="18" charset="0"/>
              </a:rPr>
              <a:t>In general, vegetables will grow on a wide variety of soil types,</a:t>
            </a:r>
          </a:p>
          <a:p>
            <a:pPr lvl="1"/>
            <a:r>
              <a:rPr lang="en-US" sz="3200" b="1" dirty="0" smtClean="0">
                <a:latin typeface="Times New Roman" pitchFamily="18" charset="0"/>
                <a:cs typeface="Times New Roman" pitchFamily="18" charset="0"/>
              </a:rPr>
              <a:t> The main requirement being that they are fertile &amp; well drained.</a:t>
            </a:r>
          </a:p>
          <a:p>
            <a:pPr>
              <a:lnSpc>
                <a:spcPct val="120000"/>
              </a:lnSpc>
            </a:pPr>
            <a:endParaRPr lang="en-US" sz="2800" b="1" dirty="0" smtClean="0">
              <a:latin typeface="Times New Roman" pitchFamily="18" charset="0"/>
              <a:cs typeface="Times New Roman" pitchFamily="18" charset="0"/>
            </a:endParaRPr>
          </a:p>
          <a:p>
            <a:pPr>
              <a:lnSpc>
                <a:spcPct val="120000"/>
              </a:lnSpc>
            </a:pPr>
            <a:r>
              <a:rPr lang="en-US" b="1" dirty="0" smtClean="0">
                <a:latin typeface="Times New Roman" pitchFamily="18" charset="0"/>
                <a:cs typeface="Times New Roman" pitchFamily="18" charset="0"/>
              </a:rPr>
              <a:t>Generally </a:t>
            </a:r>
            <a:r>
              <a:rPr lang="en-US" b="1" dirty="0">
                <a:latin typeface="Times New Roman" pitchFamily="18" charset="0"/>
                <a:cs typeface="Times New Roman" pitchFamily="18" charset="0"/>
              </a:rPr>
              <a:t>optimum soil types for vegetable production should be</a:t>
            </a:r>
            <a:r>
              <a:rPr lang="en-US" dirty="0">
                <a:latin typeface="Times New Roman" pitchFamily="18" charset="0"/>
                <a:cs typeface="Times New Roman" pitchFamily="18" charset="0"/>
              </a:rPr>
              <a:t>:</a:t>
            </a:r>
          </a:p>
          <a:p>
            <a:pPr lvl="1">
              <a:lnSpc>
                <a:spcPct val="120000"/>
              </a:lnSpc>
            </a:pPr>
            <a:r>
              <a:rPr lang="en-US" b="1" dirty="0">
                <a:latin typeface="Times New Roman" pitchFamily="18" charset="0"/>
                <a:cs typeface="Times New Roman" pitchFamily="18" charset="0"/>
              </a:rPr>
              <a:t>Thick </a:t>
            </a:r>
            <a:r>
              <a:rPr lang="en-US" b="1" dirty="0" err="1">
                <a:latin typeface="Times New Roman" pitchFamily="18" charset="0"/>
                <a:cs typeface="Times New Roman" pitchFamily="18" charset="0"/>
              </a:rPr>
              <a:t>tilth</a:t>
            </a:r>
            <a:r>
              <a:rPr lang="en-US" b="1" dirty="0">
                <a:latin typeface="Times New Roman" pitchFamily="18" charset="0"/>
                <a:cs typeface="Times New Roman" pitchFamily="18" charset="0"/>
              </a:rPr>
              <a:t>: </a:t>
            </a:r>
            <a:endParaRPr lang="en-US" b="1" dirty="0" smtClean="0">
              <a:latin typeface="Times New Roman" pitchFamily="18" charset="0"/>
              <a:cs typeface="Times New Roman" pitchFamily="18" charset="0"/>
            </a:endParaRPr>
          </a:p>
          <a:p>
            <a:pPr lvl="2">
              <a:lnSpc>
                <a:spcPct val="120000"/>
              </a:lnSpc>
            </a:pPr>
            <a:r>
              <a:rPr lang="en-US" sz="2800" dirty="0" smtClean="0">
                <a:latin typeface="Times New Roman" pitchFamily="18" charset="0"/>
                <a:cs typeface="Times New Roman" pitchFamily="18" charset="0"/>
              </a:rPr>
              <a:t>Most </a:t>
            </a:r>
            <a:r>
              <a:rPr lang="en-US" sz="2800" dirty="0">
                <a:latin typeface="Times New Roman" pitchFamily="18" charset="0"/>
                <a:cs typeface="Times New Roman" pitchFamily="18" charset="0"/>
              </a:rPr>
              <a:t>vegetables grow better in thick </a:t>
            </a:r>
            <a:r>
              <a:rPr lang="en-US" sz="2800" dirty="0" err="1">
                <a:latin typeface="Times New Roman" pitchFamily="18" charset="0"/>
                <a:cs typeface="Times New Roman" pitchFamily="18" charset="0"/>
              </a:rPr>
              <a:t>tilth</a:t>
            </a:r>
            <a:r>
              <a:rPr lang="en-US" sz="2800" dirty="0">
                <a:latin typeface="Times New Roman" pitchFamily="18" charset="0"/>
                <a:cs typeface="Times New Roman" pitchFamily="18" charset="0"/>
              </a:rPr>
              <a:t> soils than in shallow </a:t>
            </a:r>
            <a:r>
              <a:rPr lang="en-US" sz="2800" dirty="0" err="1">
                <a:latin typeface="Times New Roman" pitchFamily="18" charset="0"/>
                <a:cs typeface="Times New Roman" pitchFamily="18" charset="0"/>
              </a:rPr>
              <a:t>tilth</a:t>
            </a:r>
            <a:r>
              <a:rPr lang="en-US" sz="2800" dirty="0">
                <a:latin typeface="Times New Roman" pitchFamily="18" charset="0"/>
                <a:cs typeface="Times New Roman" pitchFamily="18" charset="0"/>
              </a:rPr>
              <a:t> soils. </a:t>
            </a:r>
          </a:p>
          <a:p>
            <a:endParaRPr lang="en-US" dirty="0" smtClean="0"/>
          </a:p>
        </p:txBody>
      </p:sp>
    </p:spTree>
    <p:extLst>
      <p:ext uri="{BB962C8B-B14F-4D97-AF65-F5344CB8AC3E}">
        <p14:creationId xmlns:p14="http://schemas.microsoft.com/office/powerpoint/2010/main" xmlns="" val="66966596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858000"/>
          </a:xfrm>
        </p:spPr>
        <p:txBody>
          <a:bodyPr>
            <a:normAutofit fontScale="40000" lnSpcReduction="20000"/>
          </a:bodyPr>
          <a:lstStyle/>
          <a:p>
            <a:pPr lvl="1">
              <a:lnSpc>
                <a:spcPct val="120000"/>
              </a:lnSpc>
            </a:pPr>
            <a:r>
              <a:rPr lang="en-US" sz="7000" b="1" dirty="0" smtClean="0">
                <a:latin typeface="Times New Roman" pitchFamily="18" charset="0"/>
                <a:cs typeface="Times New Roman" pitchFamily="18" charset="0"/>
              </a:rPr>
              <a:t>Fertile </a:t>
            </a:r>
            <a:r>
              <a:rPr lang="en-US" sz="7000" b="1" dirty="0">
                <a:latin typeface="Times New Roman" pitchFamily="18" charset="0"/>
                <a:cs typeface="Times New Roman" pitchFamily="18" charset="0"/>
              </a:rPr>
              <a:t>soil: </a:t>
            </a:r>
            <a:endParaRPr lang="en-US" sz="7000" b="1" dirty="0" smtClean="0">
              <a:latin typeface="Times New Roman" pitchFamily="18" charset="0"/>
              <a:cs typeface="Times New Roman" pitchFamily="18" charset="0"/>
            </a:endParaRPr>
          </a:p>
          <a:p>
            <a:pPr lvl="2">
              <a:lnSpc>
                <a:spcPct val="120000"/>
              </a:lnSpc>
            </a:pPr>
            <a:r>
              <a:rPr lang="en-US" sz="7000" dirty="0" smtClean="0">
                <a:latin typeface="Times New Roman" pitchFamily="18" charset="0"/>
                <a:cs typeface="Times New Roman" pitchFamily="18" charset="0"/>
              </a:rPr>
              <a:t>Vegetables </a:t>
            </a:r>
            <a:r>
              <a:rPr lang="en-US" sz="7000" dirty="0">
                <a:latin typeface="Times New Roman" pitchFamily="18" charset="0"/>
                <a:cs typeface="Times New Roman" pitchFamily="18" charset="0"/>
              </a:rPr>
              <a:t>grow well in </a:t>
            </a:r>
            <a:r>
              <a:rPr lang="en-US" sz="7000" dirty="0" smtClean="0">
                <a:latin typeface="Times New Roman" pitchFamily="18" charset="0"/>
                <a:cs typeface="Times New Roman" pitchFamily="18" charset="0"/>
              </a:rPr>
              <a:t> fertile </a:t>
            </a:r>
            <a:r>
              <a:rPr lang="en-US" sz="7000" dirty="0">
                <a:latin typeface="Times New Roman" pitchFamily="18" charset="0"/>
                <a:cs typeface="Times New Roman" pitchFamily="18" charset="0"/>
              </a:rPr>
              <a:t>soil </a:t>
            </a:r>
            <a:r>
              <a:rPr lang="en-US" sz="7000" dirty="0" smtClean="0">
                <a:latin typeface="Times New Roman" pitchFamily="18" charset="0"/>
                <a:cs typeface="Times New Roman" pitchFamily="18" charset="0"/>
              </a:rPr>
              <a:t>having all </a:t>
            </a:r>
            <a:r>
              <a:rPr lang="en-US" sz="7000" dirty="0">
                <a:latin typeface="Times New Roman" pitchFamily="18" charset="0"/>
                <a:cs typeface="Times New Roman" pitchFamily="18" charset="0"/>
              </a:rPr>
              <a:t>the nutrient elements that the plant needs. </a:t>
            </a:r>
            <a:endParaRPr lang="en-US" sz="7000" dirty="0" smtClean="0">
              <a:latin typeface="Times New Roman" pitchFamily="18" charset="0"/>
              <a:cs typeface="Times New Roman" pitchFamily="18" charset="0"/>
            </a:endParaRPr>
          </a:p>
          <a:p>
            <a:pPr lvl="2">
              <a:lnSpc>
                <a:spcPct val="120000"/>
              </a:lnSpc>
            </a:pPr>
            <a:r>
              <a:rPr lang="en-US" sz="7000" dirty="0" smtClean="0">
                <a:latin typeface="Times New Roman" pitchFamily="18" charset="0"/>
                <a:cs typeface="Times New Roman" pitchFamily="18" charset="0"/>
              </a:rPr>
              <a:t>It has a good OM found </a:t>
            </a:r>
            <a:r>
              <a:rPr lang="en-US" sz="7000" dirty="0">
                <a:latin typeface="Times New Roman" pitchFamily="18" charset="0"/>
                <a:cs typeface="Times New Roman" pitchFamily="18" charset="0"/>
              </a:rPr>
              <a:t>in soil improves </a:t>
            </a:r>
            <a:endParaRPr lang="en-US" sz="7000" dirty="0" smtClean="0">
              <a:latin typeface="Times New Roman" pitchFamily="18" charset="0"/>
              <a:cs typeface="Times New Roman" pitchFamily="18" charset="0"/>
            </a:endParaRPr>
          </a:p>
          <a:p>
            <a:pPr lvl="3">
              <a:lnSpc>
                <a:spcPct val="120000"/>
              </a:lnSpc>
            </a:pPr>
            <a:r>
              <a:rPr lang="en-US" sz="7000" dirty="0" smtClean="0">
                <a:latin typeface="Times New Roman" pitchFamily="18" charset="0"/>
                <a:cs typeface="Times New Roman" pitchFamily="18" charset="0"/>
              </a:rPr>
              <a:t>drainage</a:t>
            </a:r>
            <a:r>
              <a:rPr lang="en-US" sz="7000" dirty="0">
                <a:latin typeface="Times New Roman" pitchFamily="18" charset="0"/>
                <a:cs typeface="Times New Roman" pitchFamily="18" charset="0"/>
              </a:rPr>
              <a:t>, aeration, </a:t>
            </a:r>
            <a:r>
              <a:rPr lang="en-US" sz="7000" dirty="0" smtClean="0">
                <a:latin typeface="Times New Roman" pitchFamily="18" charset="0"/>
                <a:cs typeface="Times New Roman" pitchFamily="18" charset="0"/>
              </a:rPr>
              <a:t>nutrient &amp; water-holding capacities, provides </a:t>
            </a:r>
            <a:r>
              <a:rPr lang="en-US" sz="7000" dirty="0">
                <a:latin typeface="Times New Roman" pitchFamily="18" charset="0"/>
                <a:cs typeface="Times New Roman" pitchFamily="18" charset="0"/>
              </a:rPr>
              <a:t>nutrients to </a:t>
            </a:r>
            <a:r>
              <a:rPr lang="en-US" sz="7000" dirty="0" smtClean="0">
                <a:latin typeface="Times New Roman" pitchFamily="18" charset="0"/>
                <a:cs typeface="Times New Roman" pitchFamily="18" charset="0"/>
              </a:rPr>
              <a:t>plants, promote biological activity &amp; </a:t>
            </a:r>
            <a:r>
              <a:rPr lang="en-US" sz="7000" dirty="0">
                <a:latin typeface="Times New Roman" pitchFamily="18" charset="0"/>
                <a:cs typeface="Times New Roman" pitchFamily="18" charset="0"/>
              </a:rPr>
              <a:t>penetration of water and roots in to the soil</a:t>
            </a:r>
            <a:r>
              <a:rPr lang="en-US" sz="7000" dirty="0" smtClean="0">
                <a:latin typeface="Times New Roman" pitchFamily="18" charset="0"/>
                <a:cs typeface="Times New Roman" pitchFamily="18" charset="0"/>
              </a:rPr>
              <a:t>. </a:t>
            </a:r>
          </a:p>
          <a:p>
            <a:pPr lvl="2">
              <a:lnSpc>
                <a:spcPct val="120000"/>
              </a:lnSpc>
            </a:pPr>
            <a:r>
              <a:rPr lang="en-US" sz="7000" dirty="0" smtClean="0">
                <a:latin typeface="Times New Roman" pitchFamily="18" charset="0"/>
                <a:cs typeface="Times New Roman" pitchFamily="18" charset="0"/>
              </a:rPr>
              <a:t>However</a:t>
            </a:r>
            <a:r>
              <a:rPr lang="en-US" sz="7000" dirty="0">
                <a:latin typeface="Times New Roman" pitchFamily="18" charset="0"/>
                <a:cs typeface="Times New Roman" pitchFamily="18" charset="0"/>
              </a:rPr>
              <a:t>, the nutrients from </a:t>
            </a:r>
            <a:r>
              <a:rPr lang="en-US" sz="7000" dirty="0" smtClean="0">
                <a:latin typeface="Times New Roman" pitchFamily="18" charset="0"/>
                <a:cs typeface="Times New Roman" pitchFamily="18" charset="0"/>
              </a:rPr>
              <a:t>OM are </a:t>
            </a:r>
            <a:r>
              <a:rPr lang="en-US" sz="7000" dirty="0">
                <a:latin typeface="Times New Roman" pitchFamily="18" charset="0"/>
                <a:cs typeface="Times New Roman" pitchFamily="18" charset="0"/>
              </a:rPr>
              <a:t>released slowly over time; so it is used </a:t>
            </a:r>
            <a:r>
              <a:rPr lang="en-US" sz="7000" dirty="0" smtClean="0">
                <a:latin typeface="Times New Roman" pitchFamily="18" charset="0"/>
                <a:cs typeface="Times New Roman" pitchFamily="18" charset="0"/>
              </a:rPr>
              <a:t>to</a:t>
            </a:r>
          </a:p>
          <a:p>
            <a:pPr lvl="3">
              <a:lnSpc>
                <a:spcPct val="120000"/>
              </a:lnSpc>
            </a:pPr>
            <a:r>
              <a:rPr lang="en-US" sz="7000" dirty="0" smtClean="0">
                <a:latin typeface="Times New Roman" pitchFamily="18" charset="0"/>
                <a:cs typeface="Times New Roman" pitchFamily="18" charset="0"/>
              </a:rPr>
              <a:t> </a:t>
            </a:r>
            <a:r>
              <a:rPr lang="en-US" sz="7000" dirty="0">
                <a:latin typeface="Times New Roman" pitchFamily="18" charset="0"/>
                <a:cs typeface="Times New Roman" pitchFamily="18" charset="0"/>
              </a:rPr>
              <a:t>maintain or to improve good yield over a long period of time, but not to correct deficiencies. </a:t>
            </a:r>
            <a:endParaRPr lang="en-US" sz="7000" dirty="0" smtClean="0">
              <a:latin typeface="Times New Roman" pitchFamily="18" charset="0"/>
              <a:cs typeface="Times New Roman" pitchFamily="18" charset="0"/>
            </a:endParaRPr>
          </a:p>
          <a:p>
            <a:pPr marL="914400" lvl="2" indent="0">
              <a:lnSpc>
                <a:spcPct val="120000"/>
              </a:lnSpc>
              <a:buNone/>
            </a:pPr>
            <a:endParaRPr lang="en-US" sz="4000" dirty="0" smtClean="0">
              <a:latin typeface="Times New Roman" pitchFamily="18" charset="0"/>
              <a:cs typeface="Times New Roman" pitchFamily="18" charset="0"/>
            </a:endParaRPr>
          </a:p>
          <a:p>
            <a:pPr marL="457200" lvl="1" indent="0">
              <a:buNone/>
            </a:pPr>
            <a:endParaRPr lang="en-US" dirty="0"/>
          </a:p>
          <a:p>
            <a:endParaRPr lang="en-US" dirty="0"/>
          </a:p>
        </p:txBody>
      </p:sp>
    </p:spTree>
    <p:extLst>
      <p:ext uri="{BB962C8B-B14F-4D97-AF65-F5344CB8AC3E}">
        <p14:creationId xmlns:p14="http://schemas.microsoft.com/office/powerpoint/2010/main" xmlns="" val="294441305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629400"/>
          </a:xfrm>
        </p:spPr>
        <p:txBody>
          <a:bodyPr>
            <a:noAutofit/>
          </a:bodyPr>
          <a:lstStyle/>
          <a:p>
            <a:pPr lvl="2"/>
            <a:r>
              <a:rPr lang="en-US" sz="2800" dirty="0">
                <a:latin typeface="Times New Roman" pitchFamily="18" charset="0"/>
                <a:cs typeface="Times New Roman" pitchFamily="18" charset="0"/>
              </a:rPr>
              <a:t>Soils with high OM are usually dark-colored are ideal for vegetable production while in low OM, </a:t>
            </a:r>
            <a:endParaRPr lang="en-US" sz="2800" dirty="0" smtClean="0">
              <a:latin typeface="Times New Roman" pitchFamily="18" charset="0"/>
              <a:cs typeface="Times New Roman" pitchFamily="18" charset="0"/>
            </a:endParaRPr>
          </a:p>
          <a:p>
            <a:pPr lvl="3"/>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becomes hard &amp; forms crusts during summer months. </a:t>
            </a:r>
            <a:endParaRPr lang="en-US" sz="2800" dirty="0" smtClean="0">
              <a:latin typeface="Times New Roman" pitchFamily="18" charset="0"/>
              <a:cs typeface="Times New Roman" pitchFamily="18" charset="0"/>
            </a:endParaRPr>
          </a:p>
          <a:p>
            <a:pPr lvl="2"/>
            <a:r>
              <a:rPr lang="en-US" sz="2800" dirty="0" smtClean="0">
                <a:latin typeface="Times New Roman" pitchFamily="18" charset="0"/>
                <a:cs typeface="Times New Roman" pitchFamily="18" charset="0"/>
              </a:rPr>
              <a:t>In </a:t>
            </a:r>
            <a:r>
              <a:rPr lang="en-US" sz="2800" dirty="0">
                <a:latin typeface="Times New Roman" pitchFamily="18" charset="0"/>
                <a:cs typeface="Times New Roman" pitchFamily="18" charset="0"/>
              </a:rPr>
              <a:t>vegetable crops production </a:t>
            </a:r>
            <a:r>
              <a:rPr lang="en-US" sz="2800" dirty="0" smtClean="0">
                <a:latin typeface="Times New Roman" pitchFamily="18" charset="0"/>
                <a:cs typeface="Times New Roman" pitchFamily="18" charset="0"/>
              </a:rPr>
              <a:t>NPK </a:t>
            </a:r>
            <a:r>
              <a:rPr lang="en-US" sz="2800" dirty="0">
                <a:latin typeface="Times New Roman" pitchFamily="18" charset="0"/>
                <a:cs typeface="Times New Roman" pitchFamily="18" charset="0"/>
              </a:rPr>
              <a:t>are the most commonly lacking </a:t>
            </a:r>
            <a:r>
              <a:rPr lang="en-US" sz="2800" dirty="0" smtClean="0">
                <a:latin typeface="Times New Roman" pitchFamily="18" charset="0"/>
                <a:cs typeface="Times New Roman" pitchFamily="18" charset="0"/>
              </a:rPr>
              <a:t>nutrients &amp; </a:t>
            </a:r>
          </a:p>
          <a:p>
            <a:pPr lvl="3"/>
            <a:r>
              <a:rPr lang="en-US" sz="2800" dirty="0" smtClean="0">
                <a:latin typeface="Times New Roman" pitchFamily="18" charset="0"/>
                <a:cs typeface="Times New Roman" pitchFamily="18" charset="0"/>
              </a:rPr>
              <a:t>are </a:t>
            </a:r>
            <a:r>
              <a:rPr lang="en-US" sz="2800" dirty="0">
                <a:latin typeface="Times New Roman" pitchFamily="18" charset="0"/>
                <a:cs typeface="Times New Roman" pitchFamily="18" charset="0"/>
              </a:rPr>
              <a:t>the most common components of commercial fertilizers. </a:t>
            </a:r>
          </a:p>
          <a:p>
            <a:pPr lvl="2"/>
            <a:r>
              <a:rPr lang="en-US" sz="2800" dirty="0">
                <a:latin typeface="Times New Roman" pitchFamily="18" charset="0"/>
                <a:cs typeface="Times New Roman" pitchFamily="18" charset="0"/>
              </a:rPr>
              <a:t>Generally vegetables require more K than other two essential elements, esp. root vegetables </a:t>
            </a:r>
            <a:r>
              <a:rPr lang="en-US" sz="2800" dirty="0" smtClean="0">
                <a:latin typeface="Times New Roman" pitchFamily="18" charset="0"/>
                <a:cs typeface="Times New Roman" pitchFamily="18" charset="0"/>
              </a:rPr>
              <a:t>&amp; </a:t>
            </a:r>
            <a:r>
              <a:rPr lang="en-US" sz="2800" dirty="0">
                <a:latin typeface="Times New Roman" pitchFamily="18" charset="0"/>
                <a:cs typeface="Times New Roman" pitchFamily="18" charset="0"/>
              </a:rPr>
              <a:t>stem vegetables. </a:t>
            </a:r>
            <a:endParaRPr lang="en-US" sz="2800" dirty="0" smtClean="0">
              <a:latin typeface="Times New Roman" pitchFamily="18" charset="0"/>
              <a:cs typeface="Times New Roman" pitchFamily="18" charset="0"/>
            </a:endParaRPr>
          </a:p>
          <a:p>
            <a:pPr lvl="2"/>
            <a:r>
              <a:rPr lang="en-US" sz="2800" dirty="0" smtClean="0">
                <a:latin typeface="Times New Roman" pitchFamily="18" charset="0"/>
                <a:cs typeface="Times New Roman" pitchFamily="18" charset="0"/>
              </a:rPr>
              <a:t>Most </a:t>
            </a:r>
            <a:r>
              <a:rPr lang="en-US" sz="2800" dirty="0">
                <a:latin typeface="Times New Roman" pitchFamily="18" charset="0"/>
                <a:cs typeface="Times New Roman" pitchFamily="18" charset="0"/>
              </a:rPr>
              <a:t>leaf vegetables absorb more N nutrient. </a:t>
            </a:r>
            <a:endParaRPr lang="en-US" sz="2800" dirty="0" smtClean="0">
              <a:latin typeface="Times New Roman" pitchFamily="18" charset="0"/>
              <a:cs typeface="Times New Roman" pitchFamily="18" charset="0"/>
            </a:endParaRPr>
          </a:p>
          <a:p>
            <a:pPr lvl="2"/>
            <a:r>
              <a:rPr lang="en-US" sz="2800" dirty="0" smtClean="0">
                <a:latin typeface="Times New Roman" pitchFamily="18" charset="0"/>
                <a:cs typeface="Times New Roman" pitchFamily="18" charset="0"/>
              </a:rPr>
              <a:t>Most </a:t>
            </a:r>
            <a:r>
              <a:rPr lang="en-US" sz="2800" dirty="0">
                <a:latin typeface="Times New Roman" pitchFamily="18" charset="0"/>
                <a:cs typeface="Times New Roman" pitchFamily="18" charset="0"/>
              </a:rPr>
              <a:t>vegetables require small amount of P except fruit vegetable</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230234676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705600"/>
          </a:xfrm>
        </p:spPr>
        <p:txBody>
          <a:bodyPr>
            <a:normAutofit/>
          </a:bodyPr>
          <a:lstStyle/>
          <a:p>
            <a:pPr lvl="2"/>
            <a:r>
              <a:rPr lang="en-US" sz="2800" dirty="0">
                <a:latin typeface="Times New Roman" pitchFamily="18" charset="0"/>
                <a:cs typeface="Times New Roman" pitchFamily="18" charset="0"/>
              </a:rPr>
              <a:t>Some species have special requirements to soil nutrients, </a:t>
            </a:r>
            <a:r>
              <a:rPr lang="en-US" sz="2800" dirty="0" err="1">
                <a:latin typeface="Times New Roman" pitchFamily="18" charset="0"/>
                <a:cs typeface="Times New Roman" pitchFamily="18" charset="0"/>
              </a:rPr>
              <a:t>eg</a:t>
            </a:r>
            <a:r>
              <a:rPr lang="en-US" sz="2800" dirty="0">
                <a:latin typeface="Times New Roman" pitchFamily="18" charset="0"/>
                <a:cs typeface="Times New Roman" pitchFamily="18" charset="0"/>
              </a:rPr>
              <a:t> Chinese cabbage, celery, lettuce &amp; tomato require more Ca. </a:t>
            </a:r>
            <a:endParaRPr lang="en-US" sz="2800" dirty="0" smtClean="0">
              <a:latin typeface="Times New Roman" pitchFamily="18" charset="0"/>
              <a:cs typeface="Times New Roman" pitchFamily="18" charset="0"/>
            </a:endParaRPr>
          </a:p>
          <a:p>
            <a:pPr lvl="2"/>
            <a:r>
              <a:rPr lang="en-US" sz="2800" dirty="0" smtClean="0">
                <a:latin typeface="Times New Roman" pitchFamily="18" charset="0"/>
                <a:cs typeface="Times New Roman" pitchFamily="18" charset="0"/>
              </a:rPr>
              <a:t>Excessive </a:t>
            </a:r>
            <a:r>
              <a:rPr lang="en-US" sz="2800" dirty="0">
                <a:latin typeface="Times New Roman" pitchFamily="18" charset="0"/>
                <a:cs typeface="Times New Roman" pitchFamily="18" charset="0"/>
              </a:rPr>
              <a:t>amounts can cause toxicity </a:t>
            </a:r>
            <a:r>
              <a:rPr lang="en-US" sz="2800" dirty="0" smtClean="0">
                <a:latin typeface="Times New Roman" pitchFamily="18" charset="0"/>
                <a:cs typeface="Times New Roman" pitchFamily="18" charset="0"/>
              </a:rPr>
              <a:t>&amp; insufficient </a:t>
            </a:r>
            <a:r>
              <a:rPr lang="en-US" sz="2800" dirty="0">
                <a:latin typeface="Times New Roman" pitchFamily="18" charset="0"/>
                <a:cs typeface="Times New Roman" pitchFamily="18" charset="0"/>
              </a:rPr>
              <a:t>amounts can cause poor or abnormal growth</a:t>
            </a:r>
          </a:p>
          <a:p>
            <a:pPr lvl="1"/>
            <a:endParaRPr lang="en-US" b="1" dirty="0" smtClean="0">
              <a:latin typeface="Times New Roman" pitchFamily="18" charset="0"/>
              <a:cs typeface="Times New Roman" pitchFamily="18" charset="0"/>
            </a:endParaRPr>
          </a:p>
          <a:p>
            <a:pPr lvl="1"/>
            <a:r>
              <a:rPr lang="en-US" b="1" dirty="0" smtClean="0">
                <a:latin typeface="Times New Roman" pitchFamily="18" charset="0"/>
                <a:cs typeface="Times New Roman" pitchFamily="18" charset="0"/>
              </a:rPr>
              <a:t>Good </a:t>
            </a:r>
            <a:r>
              <a:rPr lang="en-US" b="1" dirty="0">
                <a:latin typeface="Times New Roman" pitchFamily="18" charset="0"/>
                <a:cs typeface="Times New Roman" pitchFamily="18" charset="0"/>
              </a:rPr>
              <a:t>soil texture (particle size distribution)-</a:t>
            </a:r>
          </a:p>
          <a:p>
            <a:pPr lvl="2"/>
            <a:r>
              <a:rPr lang="en-US" sz="2800" dirty="0">
                <a:latin typeface="Times New Roman" pitchFamily="18" charset="0"/>
                <a:cs typeface="Times New Roman" pitchFamily="18" charset="0"/>
              </a:rPr>
              <a:t>Soil texture affects plant growth through influencing the nutrient availability, water &amp; air holding capacity</a:t>
            </a:r>
          </a:p>
          <a:p>
            <a:pPr lvl="2"/>
            <a:endParaRPr lang="en-US" sz="2800" dirty="0" smtClean="0">
              <a:latin typeface="Times New Roman" pitchFamily="18" charset="0"/>
              <a:cs typeface="Times New Roman" pitchFamily="18" charset="0"/>
            </a:endParaRPr>
          </a:p>
          <a:p>
            <a:pPr lvl="2"/>
            <a:r>
              <a:rPr lang="en-US" sz="2800" dirty="0" smtClean="0">
                <a:latin typeface="Times New Roman" pitchFamily="18" charset="0"/>
                <a:cs typeface="Times New Roman" pitchFamily="18" charset="0"/>
              </a:rPr>
              <a:t>Vegetable </a:t>
            </a:r>
            <a:r>
              <a:rPr lang="en-US" sz="2800" dirty="0">
                <a:latin typeface="Times New Roman" pitchFamily="18" charset="0"/>
                <a:cs typeface="Times New Roman" pitchFamily="18" charset="0"/>
              </a:rPr>
              <a:t>crops require the well-drained fertile soil with medium clay loam, loamy sand and sandy loam soils for good for vegetables production</a:t>
            </a:r>
          </a:p>
          <a:p>
            <a:pPr marL="457200" lvl="1" indent="0">
              <a:buNone/>
            </a:pPr>
            <a:endParaRPr lang="en-US" sz="2500" b="1" dirty="0" smtClean="0">
              <a:latin typeface="Times New Roman" pitchFamily="18" charset="0"/>
              <a:cs typeface="Times New Roman" pitchFamily="18" charset="0"/>
            </a:endParaRPr>
          </a:p>
          <a:p>
            <a:pPr marL="1371600" lvl="3" indent="0">
              <a:buNone/>
            </a:pPr>
            <a:endParaRPr lang="en-US" dirty="0" smtClean="0"/>
          </a:p>
          <a:p>
            <a:pPr lvl="2"/>
            <a:endParaRPr lang="en-US" sz="2800" dirty="0"/>
          </a:p>
          <a:p>
            <a:pPr lvl="2"/>
            <a:endParaRPr lang="en-US" sz="2100" dirty="0">
              <a:latin typeface="Times New Roman" pitchFamily="18" charset="0"/>
              <a:cs typeface="Times New Roman" pitchFamily="18" charset="0"/>
            </a:endParaRPr>
          </a:p>
          <a:p>
            <a:pPr lvl="2"/>
            <a:endParaRPr lang="en-US" sz="2100" dirty="0">
              <a:latin typeface="Times New Roman" pitchFamily="18" charset="0"/>
              <a:cs typeface="Times New Roman" pitchFamily="18" charset="0"/>
            </a:endParaRPr>
          </a:p>
        </p:txBody>
      </p:sp>
    </p:spTree>
    <p:extLst>
      <p:ext uri="{BB962C8B-B14F-4D97-AF65-F5344CB8AC3E}">
        <p14:creationId xmlns:p14="http://schemas.microsoft.com/office/powerpoint/2010/main" xmlns="" val="190383373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915400" cy="6553200"/>
          </a:xfrm>
        </p:spPr>
        <p:txBody>
          <a:bodyPr/>
          <a:lstStyle/>
          <a:p>
            <a:pPr lvl="2"/>
            <a:r>
              <a:rPr lang="en-US" sz="3200" b="1" dirty="0">
                <a:latin typeface="Times New Roman" pitchFamily="18" charset="0"/>
                <a:cs typeface="Times New Roman" pitchFamily="18" charset="0"/>
              </a:rPr>
              <a:t>Soil textures are generally classified in to three groups: </a:t>
            </a:r>
          </a:p>
          <a:p>
            <a:pPr lvl="3">
              <a:buFont typeface="Wingdings" pitchFamily="2" charset="2"/>
              <a:buChar char="v"/>
            </a:pPr>
            <a:r>
              <a:rPr lang="en-US" sz="2800" b="1" dirty="0">
                <a:latin typeface="Times New Roman" pitchFamily="18" charset="0"/>
                <a:cs typeface="Times New Roman" pitchFamily="18" charset="0"/>
              </a:rPr>
              <a:t>Sandy soils- </a:t>
            </a:r>
            <a:endParaRPr lang="en-US" sz="2800" b="1" dirty="0" smtClean="0">
              <a:latin typeface="Times New Roman" pitchFamily="18" charset="0"/>
              <a:cs typeface="Times New Roman" pitchFamily="18" charset="0"/>
            </a:endParaRPr>
          </a:p>
          <a:p>
            <a:pPr lvl="4">
              <a:buFont typeface="Wingdings" pitchFamily="2" charset="2"/>
              <a:buChar char="v"/>
            </a:pPr>
            <a:r>
              <a:rPr lang="en-US" sz="2600" dirty="0" smtClean="0">
                <a:latin typeface="Times New Roman" pitchFamily="18" charset="0"/>
                <a:cs typeface="Times New Roman" pitchFamily="18" charset="0"/>
              </a:rPr>
              <a:t>have </a:t>
            </a:r>
            <a:r>
              <a:rPr lang="en-US" sz="2600" dirty="0">
                <a:latin typeface="Times New Roman" pitchFamily="18" charset="0"/>
                <a:cs typeface="Times New Roman" pitchFamily="18" charset="0"/>
              </a:rPr>
              <a:t>very low water holding capacity and low in plant nutrients but </a:t>
            </a:r>
            <a:endParaRPr lang="en-US" sz="2600" dirty="0" smtClean="0">
              <a:latin typeface="Times New Roman" pitchFamily="18" charset="0"/>
              <a:cs typeface="Times New Roman" pitchFamily="18" charset="0"/>
            </a:endParaRPr>
          </a:p>
          <a:p>
            <a:pPr lvl="5">
              <a:buFont typeface="Wingdings" pitchFamily="2" charset="2"/>
              <a:buChar char="v"/>
            </a:pPr>
            <a:r>
              <a:rPr lang="en-US" sz="2600" dirty="0" smtClean="0">
                <a:latin typeface="Times New Roman" pitchFamily="18" charset="0"/>
                <a:cs typeface="Times New Roman" pitchFamily="18" charset="0"/>
              </a:rPr>
              <a:t>it </a:t>
            </a:r>
            <a:r>
              <a:rPr lang="en-US" sz="2600" dirty="0">
                <a:latin typeface="Times New Roman" pitchFamily="18" charset="0"/>
                <a:cs typeface="Times New Roman" pitchFamily="18" charset="0"/>
              </a:rPr>
              <a:t>has good aeration of the soil. </a:t>
            </a:r>
            <a:endParaRPr lang="en-US" sz="2600" dirty="0" smtClean="0">
              <a:latin typeface="Times New Roman" pitchFamily="18" charset="0"/>
              <a:cs typeface="Times New Roman" pitchFamily="18" charset="0"/>
            </a:endParaRPr>
          </a:p>
          <a:p>
            <a:pPr lvl="4">
              <a:buFont typeface="Wingdings" pitchFamily="2" charset="2"/>
              <a:buChar char="v"/>
            </a:pPr>
            <a:r>
              <a:rPr lang="en-US" sz="2600" dirty="0" smtClean="0">
                <a:latin typeface="Times New Roman" pitchFamily="18" charset="0"/>
                <a:cs typeface="Times New Roman" pitchFamily="18" charset="0"/>
              </a:rPr>
              <a:t>Sandy </a:t>
            </a:r>
            <a:r>
              <a:rPr lang="en-US" sz="2600" dirty="0">
                <a:latin typeface="Times New Roman" pitchFamily="18" charset="0"/>
                <a:cs typeface="Times New Roman" pitchFamily="18" charset="0"/>
              </a:rPr>
              <a:t>soil are best suited for the root, bulb &amp; tuber crops provided rainfall is not a limiting factor or irrigation is available. </a:t>
            </a:r>
            <a:endParaRPr lang="en-US" sz="2600" dirty="0" smtClean="0">
              <a:latin typeface="Times New Roman" pitchFamily="18" charset="0"/>
              <a:cs typeface="Times New Roman" pitchFamily="18" charset="0"/>
            </a:endParaRPr>
          </a:p>
          <a:p>
            <a:pPr lvl="5">
              <a:buFont typeface="Wingdings" pitchFamily="2" charset="2"/>
              <a:buChar char="§"/>
            </a:pPr>
            <a:r>
              <a:rPr lang="en-US" sz="2600" dirty="0" smtClean="0">
                <a:latin typeface="Times New Roman" pitchFamily="18" charset="0"/>
                <a:cs typeface="Times New Roman" pitchFamily="18" charset="0"/>
              </a:rPr>
              <a:t>It </a:t>
            </a:r>
            <a:r>
              <a:rPr lang="en-US" sz="2600" dirty="0">
                <a:latin typeface="Times New Roman" pitchFamily="18" charset="0"/>
                <a:cs typeface="Times New Roman" pitchFamily="18" charset="0"/>
              </a:rPr>
              <a:t>allows fast development &amp;  easy harvesting of storage organs. But; not too sandy b/c it cannot hold much water &amp; nutrients &amp; therefore need frequent fertilization and irrigation.</a:t>
            </a:r>
          </a:p>
          <a:p>
            <a:endParaRPr lang="en-US" dirty="0"/>
          </a:p>
        </p:txBody>
      </p:sp>
    </p:spTree>
    <p:extLst>
      <p:ext uri="{BB962C8B-B14F-4D97-AF65-F5344CB8AC3E}">
        <p14:creationId xmlns:p14="http://schemas.microsoft.com/office/powerpoint/2010/main" xmlns="" val="385341552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991600" cy="6553200"/>
          </a:xfrm>
        </p:spPr>
        <p:txBody>
          <a:bodyPr>
            <a:normAutofit/>
          </a:bodyPr>
          <a:lstStyle/>
          <a:p>
            <a:pPr lvl="3">
              <a:buFont typeface="Wingdings" pitchFamily="2" charset="2"/>
              <a:buChar char="v"/>
            </a:pPr>
            <a:r>
              <a:rPr lang="en-US" sz="3200" b="1" dirty="0" smtClean="0">
                <a:latin typeface="Times New Roman" pitchFamily="18" charset="0"/>
                <a:cs typeface="Times New Roman" pitchFamily="18" charset="0"/>
              </a:rPr>
              <a:t>Clay soils- </a:t>
            </a:r>
          </a:p>
          <a:p>
            <a:pPr lvl="4">
              <a:buFont typeface="Wingdings" pitchFamily="2" charset="2"/>
              <a:buChar char="§"/>
            </a:pPr>
            <a:r>
              <a:rPr lang="en-US" sz="2800" dirty="0" smtClean="0">
                <a:latin typeface="Times New Roman" pitchFamily="18" charset="0"/>
                <a:cs typeface="Times New Roman" pitchFamily="18" charset="0"/>
              </a:rPr>
              <a:t>Are difficult to work when dry  &amp; </a:t>
            </a:r>
          </a:p>
          <a:p>
            <a:pPr lvl="4">
              <a:buFont typeface="Wingdings" pitchFamily="2" charset="2"/>
              <a:buChar char="§"/>
            </a:pPr>
            <a:r>
              <a:rPr lang="en-US" sz="2800" b="1" dirty="0" smtClean="0">
                <a:latin typeface="Times New Roman" pitchFamily="18" charset="0"/>
                <a:cs typeface="Times New Roman" pitchFamily="18" charset="0"/>
              </a:rPr>
              <a:t>Causes </a:t>
            </a:r>
            <a:r>
              <a:rPr lang="en-US" sz="2800" dirty="0" smtClean="0">
                <a:latin typeface="Times New Roman" pitchFamily="18" charset="0"/>
                <a:cs typeface="Times New Roman" pitchFamily="18" charset="0"/>
              </a:rPr>
              <a:t>water logging conditions due to it drain slowly or poorly but</a:t>
            </a:r>
          </a:p>
          <a:p>
            <a:pPr lvl="5">
              <a:buFont typeface="Wingdings" pitchFamily="2" charset="2"/>
              <a:buChar char="ü"/>
            </a:pPr>
            <a:r>
              <a:rPr lang="en-US" sz="2800" dirty="0" smtClean="0">
                <a:latin typeface="Times New Roman" pitchFamily="18" charset="0"/>
                <a:cs typeface="Times New Roman" pitchFamily="18" charset="0"/>
              </a:rPr>
              <a:t>Have very good water and </a:t>
            </a:r>
          </a:p>
          <a:p>
            <a:pPr lvl="5">
              <a:buFont typeface="Wingdings" pitchFamily="2" charset="2"/>
              <a:buChar char="ü"/>
            </a:pPr>
            <a:r>
              <a:rPr lang="en-US" sz="2800" dirty="0" smtClean="0">
                <a:latin typeface="Times New Roman" pitchFamily="18" charset="0"/>
                <a:cs typeface="Times New Roman" pitchFamily="18" charset="0"/>
              </a:rPr>
              <a:t>Nutrient-holding capacities (generally fertile). </a:t>
            </a:r>
          </a:p>
          <a:p>
            <a:pPr lvl="4">
              <a:buFont typeface="Wingdings" pitchFamily="2" charset="2"/>
              <a:buChar char="§"/>
            </a:pPr>
            <a:r>
              <a:rPr lang="en-US" sz="2800" dirty="0" smtClean="0">
                <a:latin typeface="Times New Roman" pitchFamily="18" charset="0"/>
                <a:cs typeface="Times New Roman" pitchFamily="18" charset="0"/>
              </a:rPr>
              <a:t>Root penetration is more difficult than in loamy soils.</a:t>
            </a:r>
          </a:p>
          <a:p>
            <a:pPr lvl="3">
              <a:buFont typeface="Wingdings" pitchFamily="2" charset="2"/>
              <a:buChar char="v"/>
            </a:pPr>
            <a:endParaRPr lang="en-US" sz="2500" dirty="0" smtClean="0">
              <a:latin typeface="Times New Roman" pitchFamily="18" charset="0"/>
              <a:cs typeface="Times New Roman" pitchFamily="18" charset="0"/>
            </a:endParaRPr>
          </a:p>
          <a:p>
            <a:pPr marL="457200" lvl="1" indent="0">
              <a:buNone/>
            </a:pPr>
            <a:endParaRPr lang="en-US" b="1" dirty="0" smtClean="0"/>
          </a:p>
          <a:p>
            <a:pPr lvl="1"/>
            <a:endParaRPr lang="en-US" dirty="0"/>
          </a:p>
        </p:txBody>
      </p:sp>
    </p:spTree>
    <p:extLst>
      <p:ext uri="{BB962C8B-B14F-4D97-AF65-F5344CB8AC3E}">
        <p14:creationId xmlns:p14="http://schemas.microsoft.com/office/powerpoint/2010/main" xmlns="" val="274916937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991600" cy="6553200"/>
          </a:xfrm>
        </p:spPr>
        <p:txBody>
          <a:bodyPr>
            <a:normAutofit/>
          </a:bodyPr>
          <a:lstStyle/>
          <a:p>
            <a:pPr lvl="3">
              <a:buFont typeface="Wingdings" pitchFamily="2" charset="2"/>
              <a:buChar char="v"/>
            </a:pPr>
            <a:r>
              <a:rPr lang="en-US" sz="3200" b="1" dirty="0">
                <a:latin typeface="Times New Roman" pitchFamily="18" charset="0"/>
                <a:cs typeface="Times New Roman" pitchFamily="18" charset="0"/>
              </a:rPr>
              <a:t>Loamy soils- </a:t>
            </a:r>
          </a:p>
          <a:p>
            <a:pPr lvl="4">
              <a:buFont typeface="Wingdings" pitchFamily="2" charset="2"/>
              <a:buChar char="Ø"/>
            </a:pPr>
            <a:r>
              <a:rPr lang="en-US" sz="2800" dirty="0">
                <a:latin typeface="Times New Roman" pitchFamily="18" charset="0"/>
                <a:cs typeface="Times New Roman" pitchFamily="18" charset="0"/>
              </a:rPr>
              <a:t>They have good mixture of sand and clay. </a:t>
            </a:r>
            <a:endParaRPr lang="en-US" sz="2800" dirty="0" smtClean="0">
              <a:latin typeface="Times New Roman" pitchFamily="18" charset="0"/>
              <a:cs typeface="Times New Roman" pitchFamily="18" charset="0"/>
            </a:endParaRPr>
          </a:p>
          <a:p>
            <a:pPr lvl="4">
              <a:buFont typeface="Wingdings" pitchFamily="2" charset="2"/>
              <a:buChar char="Ø"/>
            </a:pPr>
            <a:r>
              <a:rPr lang="en-US" sz="2800" b="1" dirty="0" smtClean="0">
                <a:latin typeface="Times New Roman" pitchFamily="18" charset="0"/>
                <a:cs typeface="Times New Roman" pitchFamily="18" charset="0"/>
              </a:rPr>
              <a:t>Loamy </a:t>
            </a:r>
            <a:r>
              <a:rPr lang="en-US" sz="2800" b="1" dirty="0">
                <a:latin typeface="Times New Roman" pitchFamily="18" charset="0"/>
                <a:cs typeface="Times New Roman" pitchFamily="18" charset="0"/>
              </a:rPr>
              <a:t>soils are ideal for vegetable production </a:t>
            </a:r>
            <a:r>
              <a:rPr lang="en-US" sz="2800" dirty="0">
                <a:latin typeface="Times New Roman" pitchFamily="18" charset="0"/>
                <a:cs typeface="Times New Roman" pitchFamily="18" charset="0"/>
              </a:rPr>
              <a:t>because </a:t>
            </a:r>
            <a:endParaRPr lang="en-US" sz="2800" dirty="0" smtClean="0">
              <a:latin typeface="Times New Roman" pitchFamily="18" charset="0"/>
              <a:cs typeface="Times New Roman" pitchFamily="18" charset="0"/>
            </a:endParaRPr>
          </a:p>
          <a:p>
            <a:pPr lvl="5">
              <a:buFont typeface="Wingdings" pitchFamily="2" charset="2"/>
              <a:buChar char="§"/>
            </a:pPr>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have good </a:t>
            </a:r>
            <a:r>
              <a:rPr lang="en-US" sz="2800" dirty="0" smtClean="0">
                <a:latin typeface="Times New Roman" pitchFamily="18" charset="0"/>
                <a:cs typeface="Times New Roman" pitchFamily="18" charset="0"/>
              </a:rPr>
              <a:t>nutrient &amp; water holding </a:t>
            </a:r>
            <a:r>
              <a:rPr lang="en-US" sz="2800" dirty="0">
                <a:latin typeface="Times New Roman" pitchFamily="18" charset="0"/>
                <a:cs typeface="Times New Roman" pitchFamily="18" charset="0"/>
              </a:rPr>
              <a:t>capacities and provide good aeration. </a:t>
            </a:r>
            <a:endParaRPr lang="en-US" sz="2800" dirty="0" smtClean="0">
              <a:latin typeface="Times New Roman" pitchFamily="18" charset="0"/>
              <a:cs typeface="Times New Roman" pitchFamily="18" charset="0"/>
            </a:endParaRPr>
          </a:p>
          <a:p>
            <a:pPr lvl="4">
              <a:buFont typeface="Wingdings" pitchFamily="2" charset="2"/>
              <a:buChar char="Ø"/>
            </a:pPr>
            <a:r>
              <a:rPr lang="en-US" sz="2800" b="1" dirty="0" smtClean="0">
                <a:latin typeface="Times New Roman" pitchFamily="18" charset="0"/>
                <a:cs typeface="Times New Roman" pitchFamily="18" charset="0"/>
              </a:rPr>
              <a:t>Medium </a:t>
            </a:r>
            <a:r>
              <a:rPr lang="en-US" sz="2800" b="1" dirty="0">
                <a:latin typeface="Times New Roman" pitchFamily="18" charset="0"/>
                <a:cs typeface="Times New Roman" pitchFamily="18" charset="0"/>
              </a:rPr>
              <a:t>clay are </a:t>
            </a:r>
            <a:r>
              <a:rPr lang="en-US" sz="2800" dirty="0">
                <a:latin typeface="Times New Roman" pitchFamily="18" charset="0"/>
                <a:cs typeface="Times New Roman" pitchFamily="18" charset="0"/>
              </a:rPr>
              <a:t>the ideal soils for most vegetables; however these have to be properly used &amp; well supplied with both nutrients and organic reserves in order to retain their fertility</a:t>
            </a:r>
          </a:p>
          <a:p>
            <a:pPr marL="1371600" lvl="3" indent="0">
              <a:buNone/>
            </a:pPr>
            <a:endParaRPr lang="en-US" sz="2500" dirty="0" smtClean="0">
              <a:latin typeface="Times New Roman" pitchFamily="18" charset="0"/>
              <a:cs typeface="Times New Roman" pitchFamily="18" charset="0"/>
            </a:endParaRPr>
          </a:p>
          <a:p>
            <a:pPr marL="457200" lvl="1" indent="0">
              <a:buNone/>
            </a:pPr>
            <a:endParaRPr lang="en-US" b="1" dirty="0" smtClean="0"/>
          </a:p>
          <a:p>
            <a:pPr lvl="1"/>
            <a:endParaRPr lang="en-US" dirty="0"/>
          </a:p>
        </p:txBody>
      </p:sp>
    </p:spTree>
    <p:extLst>
      <p:ext uri="{BB962C8B-B14F-4D97-AF65-F5344CB8AC3E}">
        <p14:creationId xmlns:p14="http://schemas.microsoft.com/office/powerpoint/2010/main" xmlns="" val="47051282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629400"/>
          </a:xfrm>
        </p:spPr>
        <p:txBody>
          <a:bodyPr>
            <a:normAutofit/>
          </a:bodyPr>
          <a:lstStyle/>
          <a:p>
            <a:pPr lvl="1"/>
            <a:r>
              <a:rPr lang="en-US" sz="2700" b="1" dirty="0">
                <a:latin typeface="Times New Roman" pitchFamily="18" charset="0"/>
                <a:cs typeface="Times New Roman" pitchFamily="18" charset="0"/>
              </a:rPr>
              <a:t>Good ventilation: </a:t>
            </a:r>
            <a:endParaRPr lang="en-US" sz="2700" b="1" dirty="0" smtClean="0">
              <a:latin typeface="Times New Roman" pitchFamily="18" charset="0"/>
              <a:cs typeface="Times New Roman" pitchFamily="18" charset="0"/>
            </a:endParaRPr>
          </a:p>
          <a:p>
            <a:pPr lvl="2"/>
            <a:r>
              <a:rPr lang="en-US" sz="2600" dirty="0" smtClean="0">
                <a:latin typeface="Times New Roman" pitchFamily="18" charset="0"/>
                <a:cs typeface="Times New Roman" pitchFamily="18" charset="0"/>
              </a:rPr>
              <a:t>Well </a:t>
            </a:r>
            <a:r>
              <a:rPr lang="en-US" sz="2600" dirty="0">
                <a:latin typeface="Times New Roman" pitchFamily="18" charset="0"/>
                <a:cs typeface="Times New Roman" pitchFamily="18" charset="0"/>
              </a:rPr>
              <a:t>drained soil is required for vegetable production </a:t>
            </a:r>
          </a:p>
          <a:p>
            <a:pPr marL="1657350" lvl="4" indent="-342900"/>
            <a:r>
              <a:rPr lang="en-US" sz="2600" dirty="0">
                <a:latin typeface="Times New Roman" pitchFamily="18" charset="0"/>
                <a:cs typeface="Times New Roman" pitchFamily="18" charset="0"/>
              </a:rPr>
              <a:t>Oxygen is necessary for the growth of roots of vegetable crops. So vegetables need the soils have good ventilation. </a:t>
            </a:r>
          </a:p>
          <a:p>
            <a:pPr marL="1200150" lvl="3" indent="-342900"/>
            <a:r>
              <a:rPr lang="en-US" sz="2600" dirty="0">
                <a:latin typeface="Times New Roman" pitchFamily="18" charset="0"/>
                <a:cs typeface="Times New Roman" pitchFamily="18" charset="0"/>
              </a:rPr>
              <a:t>Loamy soils can provide good aeration , nutrient &amp; water- holding capacities</a:t>
            </a:r>
          </a:p>
          <a:p>
            <a:pPr marL="1200150" lvl="3" indent="-342900"/>
            <a:r>
              <a:rPr lang="en-US" sz="2600" dirty="0">
                <a:latin typeface="Times New Roman" pitchFamily="18" charset="0"/>
                <a:cs typeface="Times New Roman" pitchFamily="18" charset="0"/>
              </a:rPr>
              <a:t>Difference or demand in soil types exists because of different root systems of vegetables. </a:t>
            </a:r>
          </a:p>
          <a:p>
            <a:pPr marL="1657350" lvl="4" indent="-342900"/>
            <a:r>
              <a:rPr lang="en-US" sz="2600" dirty="0">
                <a:latin typeface="Times New Roman" pitchFamily="18" charset="0"/>
                <a:cs typeface="Times New Roman" pitchFamily="18" charset="0"/>
              </a:rPr>
              <a:t>For example, sandy loam with loose structure and good ventilation is favorable for cultivation of gourd vegetables, tuber groups and root vegetables, while clay loam is suitable for production of leaf vegetables. </a:t>
            </a:r>
          </a:p>
          <a:p>
            <a:pPr marL="1314450" lvl="4" indent="0">
              <a:buNone/>
            </a:pPr>
            <a:r>
              <a:rPr lang="en-US" sz="2700" dirty="0" smtClean="0">
                <a:latin typeface="Times New Roman" pitchFamily="18" charset="0"/>
                <a:cs typeface="Times New Roman" pitchFamily="18" charset="0"/>
              </a:rPr>
              <a:t> </a:t>
            </a:r>
            <a:endParaRPr lang="en-US" sz="2700" dirty="0">
              <a:latin typeface="Times New Roman" pitchFamily="18" charset="0"/>
              <a:cs typeface="Times New Roman" pitchFamily="18" charset="0"/>
            </a:endParaRPr>
          </a:p>
          <a:p>
            <a:pPr marL="457200" lvl="1" indent="0">
              <a:buNone/>
            </a:pPr>
            <a:endParaRPr lang="en-US" dirty="0"/>
          </a:p>
        </p:txBody>
      </p:sp>
    </p:spTree>
    <p:extLst>
      <p:ext uri="{BB962C8B-B14F-4D97-AF65-F5344CB8AC3E}">
        <p14:creationId xmlns:p14="http://schemas.microsoft.com/office/powerpoint/2010/main" xmlns="" val="287085065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553200"/>
          </a:xfrm>
        </p:spPr>
        <p:txBody>
          <a:bodyPr/>
          <a:lstStyle/>
          <a:p>
            <a:pPr lvl="1"/>
            <a:r>
              <a:rPr lang="en-US" b="1" dirty="0">
                <a:latin typeface="Times New Roman" pitchFamily="18" charset="0"/>
                <a:cs typeface="Times New Roman" pitchFamily="18" charset="0"/>
              </a:rPr>
              <a:t>Good soil pH</a:t>
            </a:r>
            <a:r>
              <a:rPr lang="en-US" dirty="0">
                <a:latin typeface="Times New Roman" pitchFamily="18" charset="0"/>
                <a:cs typeface="Times New Roman" pitchFamily="18" charset="0"/>
              </a:rPr>
              <a:t> – </a:t>
            </a:r>
          </a:p>
          <a:p>
            <a:pPr lvl="2"/>
            <a:r>
              <a:rPr lang="en-US" sz="2700" dirty="0">
                <a:latin typeface="Times New Roman" pitchFamily="18" charset="0"/>
                <a:cs typeface="Times New Roman" pitchFamily="18" charset="0"/>
              </a:rPr>
              <a:t>Most vegetables favor neutral or slight acid soil.  </a:t>
            </a:r>
            <a:endParaRPr lang="en-US" sz="2700" dirty="0" smtClean="0">
              <a:latin typeface="Times New Roman" pitchFamily="18" charset="0"/>
              <a:cs typeface="Times New Roman" pitchFamily="18" charset="0"/>
            </a:endParaRPr>
          </a:p>
          <a:p>
            <a:pPr lvl="2"/>
            <a:r>
              <a:rPr lang="en-US" sz="2700" dirty="0" smtClean="0">
                <a:latin typeface="Times New Roman" pitchFamily="18" charset="0"/>
                <a:cs typeface="Times New Roman" pitchFamily="18" charset="0"/>
              </a:rPr>
              <a:t>In </a:t>
            </a:r>
            <a:r>
              <a:rPr lang="en-US" sz="2700" dirty="0">
                <a:latin typeface="Times New Roman" pitchFamily="18" charset="0"/>
                <a:cs typeface="Times New Roman" pitchFamily="18" charset="0"/>
              </a:rPr>
              <a:t>general suitable pH values for soils intensively cropped  is in the range 5.5 – 7.5 </a:t>
            </a:r>
            <a:endParaRPr lang="en-US" sz="2700" dirty="0" smtClean="0">
              <a:latin typeface="Times New Roman" pitchFamily="18" charset="0"/>
              <a:cs typeface="Times New Roman" pitchFamily="18" charset="0"/>
            </a:endParaRPr>
          </a:p>
          <a:p>
            <a:pPr lvl="3"/>
            <a:r>
              <a:rPr lang="en-US" sz="2700" dirty="0" smtClean="0">
                <a:latin typeface="Times New Roman" pitchFamily="18" charset="0"/>
                <a:cs typeface="Times New Roman" pitchFamily="18" charset="0"/>
              </a:rPr>
              <a:t>although </a:t>
            </a:r>
            <a:r>
              <a:rPr lang="en-US" sz="2700" dirty="0">
                <a:latin typeface="Times New Roman" pitchFamily="18" charset="0"/>
                <a:cs typeface="Times New Roman" pitchFamily="18" charset="0"/>
              </a:rPr>
              <a:t>some crops may require slightly less or more pH conditions. </a:t>
            </a:r>
          </a:p>
          <a:p>
            <a:pPr lvl="2"/>
            <a:r>
              <a:rPr lang="en-US" sz="2700" dirty="0">
                <a:latin typeface="Times New Roman" pitchFamily="18" charset="0"/>
                <a:cs typeface="Times New Roman" pitchFamily="18" charset="0"/>
              </a:rPr>
              <a:t>Soil pH affects Nutrient availability &amp; toxicity. </a:t>
            </a:r>
            <a:endParaRPr lang="en-US" sz="2700" dirty="0" smtClean="0">
              <a:latin typeface="Times New Roman" pitchFamily="18" charset="0"/>
              <a:cs typeface="Times New Roman" pitchFamily="18" charset="0"/>
            </a:endParaRPr>
          </a:p>
          <a:p>
            <a:pPr lvl="2"/>
            <a:r>
              <a:rPr lang="en-US" sz="2700" dirty="0" smtClean="0">
                <a:latin typeface="Times New Roman" pitchFamily="18" charset="0"/>
                <a:cs typeface="Times New Roman" pitchFamily="18" charset="0"/>
              </a:rPr>
              <a:t>A </a:t>
            </a:r>
            <a:r>
              <a:rPr lang="en-US" sz="2700" dirty="0">
                <a:latin typeface="Times New Roman" pitchFamily="18" charset="0"/>
                <a:cs typeface="Times New Roman" pitchFamily="18" charset="0"/>
              </a:rPr>
              <a:t>few vegetables can tolerate acid or/and alkaline soil condition. </a:t>
            </a:r>
          </a:p>
          <a:p>
            <a:endParaRPr lang="en-US" dirty="0"/>
          </a:p>
        </p:txBody>
      </p:sp>
    </p:spTree>
    <p:extLst>
      <p:ext uri="{BB962C8B-B14F-4D97-AF65-F5344CB8AC3E}">
        <p14:creationId xmlns:p14="http://schemas.microsoft.com/office/powerpoint/2010/main" xmlns="" val="2226752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477000"/>
          </a:xfrm>
        </p:spPr>
        <p:txBody>
          <a:bodyPr>
            <a:normAutofit/>
          </a:bodyPr>
          <a:lstStyle/>
          <a:p>
            <a:r>
              <a:rPr lang="en-US" sz="2800" dirty="0">
                <a:latin typeface="Times New Roman" pitchFamily="18" charset="0"/>
                <a:cs typeface="Times New Roman" pitchFamily="18" charset="0"/>
              </a:rPr>
              <a:t>However, modifying the environment artificially can be </a:t>
            </a:r>
            <a:r>
              <a:rPr lang="en-US" sz="2800" b="1" dirty="0">
                <a:latin typeface="Times New Roman" pitchFamily="18" charset="0"/>
                <a:cs typeface="Times New Roman" pitchFamily="18" charset="0"/>
              </a:rPr>
              <a:t>very expensive; </a:t>
            </a:r>
            <a:endParaRPr lang="en-US" sz="2800" b="1"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so </a:t>
            </a:r>
            <a:r>
              <a:rPr lang="en-US" dirty="0">
                <a:latin typeface="Times New Roman" pitchFamily="18" charset="0"/>
                <a:cs typeface="Times New Roman" pitchFamily="18" charset="0"/>
              </a:rPr>
              <a:t>it is done only when it is highly profitable or for experimental purposes.</a:t>
            </a:r>
          </a:p>
          <a:p>
            <a:endParaRPr lang="en-US" sz="2500" dirty="0">
              <a:latin typeface="Times New Roman" pitchFamily="18" charset="0"/>
              <a:cs typeface="Times New Roman" pitchFamily="18" charset="0"/>
            </a:endParaRPr>
          </a:p>
          <a:p>
            <a:r>
              <a:rPr lang="en-US" sz="2800" i="1" dirty="0">
                <a:latin typeface="Times New Roman" pitchFamily="18" charset="0"/>
                <a:cs typeface="Times New Roman" pitchFamily="18" charset="0"/>
              </a:rPr>
              <a:t>The </a:t>
            </a:r>
            <a:r>
              <a:rPr lang="en-US" sz="2800" b="1" i="1" dirty="0">
                <a:latin typeface="Times New Roman" pitchFamily="18" charset="0"/>
                <a:cs typeface="Times New Roman" pitchFamily="18" charset="0"/>
              </a:rPr>
              <a:t>most important climatic factors those affecting vegetable productions are: -</a:t>
            </a:r>
          </a:p>
          <a:p>
            <a:pPr lvl="4"/>
            <a:r>
              <a:rPr lang="en-US" sz="2600" b="1" i="1" dirty="0">
                <a:latin typeface="Times New Roman" pitchFamily="18" charset="0"/>
                <a:cs typeface="Times New Roman" pitchFamily="18" charset="0"/>
              </a:rPr>
              <a:t>Temperature, </a:t>
            </a:r>
            <a:endParaRPr lang="en-US" sz="2600" b="1" i="1" dirty="0" smtClean="0">
              <a:latin typeface="Times New Roman" pitchFamily="18" charset="0"/>
              <a:cs typeface="Times New Roman" pitchFamily="18" charset="0"/>
            </a:endParaRPr>
          </a:p>
          <a:p>
            <a:pPr lvl="4"/>
            <a:r>
              <a:rPr lang="en-US" sz="2600" b="1" i="1" dirty="0" smtClean="0">
                <a:latin typeface="Times New Roman" pitchFamily="18" charset="0"/>
                <a:cs typeface="Times New Roman" pitchFamily="18" charset="0"/>
              </a:rPr>
              <a:t>Rainfall/Water</a:t>
            </a:r>
            <a:r>
              <a:rPr lang="en-US" sz="2600" b="1" i="1" dirty="0">
                <a:latin typeface="Times New Roman" pitchFamily="18" charset="0"/>
                <a:cs typeface="Times New Roman" pitchFamily="18" charset="0"/>
              </a:rPr>
              <a:t>, </a:t>
            </a:r>
            <a:endParaRPr lang="en-US" sz="2600" b="1" i="1" dirty="0" smtClean="0">
              <a:latin typeface="Times New Roman" pitchFamily="18" charset="0"/>
              <a:cs typeface="Times New Roman" pitchFamily="18" charset="0"/>
            </a:endParaRPr>
          </a:p>
          <a:p>
            <a:pPr lvl="4"/>
            <a:r>
              <a:rPr lang="en-US" sz="2600" b="1" i="1" dirty="0" smtClean="0">
                <a:latin typeface="Times New Roman" pitchFamily="18" charset="0"/>
                <a:cs typeface="Times New Roman" pitchFamily="18" charset="0"/>
              </a:rPr>
              <a:t>Humidity</a:t>
            </a:r>
            <a:r>
              <a:rPr lang="en-US" sz="2600" b="1" i="1" dirty="0">
                <a:latin typeface="Times New Roman" pitchFamily="18" charset="0"/>
                <a:cs typeface="Times New Roman" pitchFamily="18" charset="0"/>
              </a:rPr>
              <a:t>, </a:t>
            </a:r>
            <a:endParaRPr lang="en-US" sz="2600" b="1" i="1" dirty="0" smtClean="0">
              <a:latin typeface="Times New Roman" pitchFamily="18" charset="0"/>
              <a:cs typeface="Times New Roman" pitchFamily="18" charset="0"/>
            </a:endParaRPr>
          </a:p>
          <a:p>
            <a:pPr lvl="4"/>
            <a:r>
              <a:rPr lang="en-US" sz="2600" b="1" i="1" dirty="0" smtClean="0">
                <a:latin typeface="Times New Roman" pitchFamily="18" charset="0"/>
                <a:cs typeface="Times New Roman" pitchFamily="18" charset="0"/>
              </a:rPr>
              <a:t>Light </a:t>
            </a:r>
            <a:r>
              <a:rPr lang="en-US" sz="2600" b="1" i="1" dirty="0">
                <a:latin typeface="Times New Roman" pitchFamily="18" charset="0"/>
                <a:cs typeface="Times New Roman" pitchFamily="18" charset="0"/>
              </a:rPr>
              <a:t>&amp; </a:t>
            </a:r>
            <a:endParaRPr lang="en-US" sz="2600" b="1" i="1" dirty="0" smtClean="0">
              <a:latin typeface="Times New Roman" pitchFamily="18" charset="0"/>
              <a:cs typeface="Times New Roman" pitchFamily="18" charset="0"/>
            </a:endParaRPr>
          </a:p>
          <a:p>
            <a:pPr lvl="4"/>
            <a:r>
              <a:rPr lang="en-US" sz="2600" b="1" i="1" dirty="0" smtClean="0">
                <a:latin typeface="Times New Roman" pitchFamily="18" charset="0"/>
                <a:cs typeface="Times New Roman" pitchFamily="18" charset="0"/>
              </a:rPr>
              <a:t>Wind</a:t>
            </a:r>
            <a:endParaRPr lang="en-US" sz="2600" i="1" dirty="0">
              <a:latin typeface="Times New Roman" pitchFamily="18" charset="0"/>
              <a:cs typeface="Times New Roman" pitchFamily="18" charset="0"/>
            </a:endParaRPr>
          </a:p>
          <a:p>
            <a:pPr marL="0" indent="0">
              <a:buNone/>
            </a:pPr>
            <a:endParaRPr lang="en-US" sz="25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3039533316"/>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705600"/>
          </a:xfrm>
        </p:spPr>
        <p:txBody>
          <a:bodyPr>
            <a:normAutofit/>
          </a:bodyPr>
          <a:lstStyle/>
          <a:p>
            <a:pPr lvl="2"/>
            <a:r>
              <a:rPr lang="en-US" sz="3600"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pH range for optimum growth of certain vegetables </a:t>
            </a:r>
            <a:r>
              <a:rPr lang="en-US" sz="3600" dirty="0" smtClean="0">
                <a:latin typeface="Times New Roman" pitchFamily="18" charset="0"/>
                <a:cs typeface="Times New Roman" pitchFamily="18" charset="0"/>
              </a:rPr>
              <a:t>is:-  </a:t>
            </a:r>
            <a:endParaRPr lang="en-US" sz="3600" dirty="0">
              <a:latin typeface="Times New Roman" pitchFamily="18" charset="0"/>
              <a:cs typeface="Times New Roman" pitchFamily="18" charset="0"/>
            </a:endParaRPr>
          </a:p>
          <a:p>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xmlns="" val="3480920527"/>
              </p:ext>
            </p:extLst>
          </p:nvPr>
        </p:nvGraphicFramePr>
        <p:xfrm>
          <a:off x="152400" y="1371600"/>
          <a:ext cx="8759825" cy="7391400"/>
        </p:xfrm>
        <a:graphic>
          <a:graphicData uri="http://schemas.openxmlformats.org/presentationml/2006/ole">
            <p:oleObj spid="_x0000_s1290" name="Document" r:id="rId3" imgW="8092081" imgH="3393720" progId="Word.Document.12">
              <p:embed/>
            </p:oleObj>
          </a:graphicData>
        </a:graphic>
      </p:graphicFrame>
    </p:spTree>
    <p:extLst>
      <p:ext uri="{BB962C8B-B14F-4D97-AF65-F5344CB8AC3E}">
        <p14:creationId xmlns:p14="http://schemas.microsoft.com/office/powerpoint/2010/main" xmlns="" val="208385980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4800" b="1" dirty="0" smtClean="0">
                <a:latin typeface="Times New Roman" pitchFamily="18" charset="0"/>
                <a:cs typeface="Times New Roman" pitchFamily="18" charset="0"/>
              </a:rPr>
              <a:t>2.2.5. Finance</a:t>
            </a:r>
            <a:endParaRPr lang="en-US" sz="48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990600"/>
            <a:ext cx="8686800" cy="5867400"/>
          </a:xfrm>
        </p:spPr>
        <p:txBody>
          <a:bodyPr>
            <a:normAutofit/>
          </a:bodyPr>
          <a:lstStyle/>
          <a:p>
            <a:r>
              <a:rPr lang="en-US" sz="2700" dirty="0" smtClean="0">
                <a:latin typeface="Times New Roman" pitchFamily="18" charset="0"/>
                <a:cs typeface="Times New Roman" pitchFamily="18" charset="0"/>
              </a:rPr>
              <a:t>Finance are </a:t>
            </a:r>
            <a:r>
              <a:rPr lang="en-US" sz="2700" dirty="0">
                <a:latin typeface="Times New Roman" pitchFamily="18" charset="0"/>
                <a:cs typeface="Times New Roman" pitchFamily="18" charset="0"/>
              </a:rPr>
              <a:t>required for the establishment &amp; operation of any business. </a:t>
            </a:r>
            <a:endParaRPr lang="en-US" sz="2700" dirty="0" smtClean="0">
              <a:latin typeface="Times New Roman" pitchFamily="18" charset="0"/>
              <a:cs typeface="Times New Roman" pitchFamily="18" charset="0"/>
            </a:endParaRPr>
          </a:p>
          <a:p>
            <a:pPr marL="0" indent="0">
              <a:buNone/>
            </a:pPr>
            <a:endParaRPr lang="en-US" sz="2700" dirty="0">
              <a:latin typeface="Times New Roman" pitchFamily="18" charset="0"/>
              <a:cs typeface="Times New Roman" pitchFamily="18" charset="0"/>
            </a:endParaRPr>
          </a:p>
          <a:p>
            <a:r>
              <a:rPr lang="en-US" sz="2700" dirty="0" smtClean="0">
                <a:latin typeface="Times New Roman" pitchFamily="18" charset="0"/>
                <a:cs typeface="Times New Roman" pitchFamily="18" charset="0"/>
              </a:rPr>
              <a:t>Funds </a:t>
            </a:r>
            <a:r>
              <a:rPr lang="en-US" sz="2700" dirty="0">
                <a:latin typeface="Times New Roman" pitchFamily="18" charset="0"/>
                <a:cs typeface="Times New Roman" pitchFamily="18" charset="0"/>
              </a:rPr>
              <a:t>will be </a:t>
            </a:r>
            <a:r>
              <a:rPr lang="en-US" sz="2700" dirty="0" smtClean="0">
                <a:latin typeface="Times New Roman" pitchFamily="18" charset="0"/>
                <a:cs typeface="Times New Roman" pitchFamily="18" charset="0"/>
              </a:rPr>
              <a:t>used for capital </a:t>
            </a:r>
            <a:r>
              <a:rPr lang="en-US" sz="2700" dirty="0">
                <a:latin typeface="Times New Roman" pitchFamily="18" charset="0"/>
                <a:cs typeface="Times New Roman" pitchFamily="18" charset="0"/>
              </a:rPr>
              <a:t>investment (land, structures, some utilities &amp; some equipment) &amp; </a:t>
            </a:r>
            <a:r>
              <a:rPr lang="en-US" sz="2700" dirty="0" smtClean="0">
                <a:latin typeface="Times New Roman" pitchFamily="18" charset="0"/>
                <a:cs typeface="Times New Roman" pitchFamily="18" charset="0"/>
              </a:rPr>
              <a:t>for </a:t>
            </a:r>
            <a:r>
              <a:rPr lang="en-US" sz="2700" dirty="0">
                <a:latin typeface="Times New Roman" pitchFamily="18" charset="0"/>
                <a:cs typeface="Times New Roman" pitchFamily="18" charset="0"/>
              </a:rPr>
              <a:t>operation of business (payroll, fuel, interest, taxes, </a:t>
            </a:r>
            <a:r>
              <a:rPr lang="en-US" sz="2700" dirty="0" smtClean="0">
                <a:latin typeface="Times New Roman" pitchFamily="18" charset="0"/>
                <a:cs typeface="Times New Roman" pitchFamily="18" charset="0"/>
              </a:rPr>
              <a:t>purchases, transportation &amp; </a:t>
            </a:r>
            <a:r>
              <a:rPr lang="en-US" sz="2700" dirty="0">
                <a:latin typeface="Times New Roman" pitchFamily="18" charset="0"/>
                <a:cs typeface="Times New Roman" pitchFamily="18" charset="0"/>
              </a:rPr>
              <a:t>marketing </a:t>
            </a:r>
            <a:r>
              <a:rPr lang="en-US" sz="2700" dirty="0" smtClean="0">
                <a:latin typeface="Times New Roman" pitchFamily="18" charset="0"/>
                <a:cs typeface="Times New Roman" pitchFamily="18" charset="0"/>
              </a:rPr>
              <a:t>costs etc..).</a:t>
            </a:r>
            <a:endParaRPr lang="en-US" sz="2700" dirty="0">
              <a:latin typeface="Times New Roman" pitchFamily="18" charset="0"/>
              <a:cs typeface="Times New Roman" pitchFamily="18" charset="0"/>
            </a:endParaRPr>
          </a:p>
          <a:p>
            <a:endParaRPr lang="en-US" sz="2700" dirty="0" smtClean="0">
              <a:latin typeface="Times New Roman" pitchFamily="18" charset="0"/>
              <a:cs typeface="Times New Roman" pitchFamily="18" charset="0"/>
            </a:endParaRPr>
          </a:p>
          <a:p>
            <a:r>
              <a:rPr lang="en-US" sz="2700" dirty="0" smtClean="0">
                <a:latin typeface="Times New Roman" pitchFamily="18" charset="0"/>
                <a:cs typeface="Times New Roman" pitchFamily="18" charset="0"/>
              </a:rPr>
              <a:t>Generally production of vegetable are very labor intensive. </a:t>
            </a:r>
          </a:p>
          <a:p>
            <a:pPr marL="0" indent="0">
              <a:buNone/>
            </a:pPr>
            <a:endParaRPr lang="en-US" sz="2700" dirty="0" smtClean="0">
              <a:latin typeface="Times New Roman" pitchFamily="18" charset="0"/>
              <a:cs typeface="Times New Roman" pitchFamily="18" charset="0"/>
            </a:endParaRPr>
          </a:p>
          <a:p>
            <a:r>
              <a:rPr lang="en-US" sz="3300" b="1" i="1" dirty="0" smtClean="0">
                <a:effectLst>
                  <a:outerShdw blurRad="38100" dist="38100" dir="2700000" algn="tl">
                    <a:srgbClr val="000000">
                      <a:alpha val="43137"/>
                    </a:srgbClr>
                  </a:outerShdw>
                </a:effectLst>
                <a:latin typeface="Times New Roman" pitchFamily="18" charset="0"/>
                <a:cs typeface="Times New Roman" pitchFamily="18" charset="0"/>
              </a:rPr>
              <a:t>Many </a:t>
            </a:r>
            <a:r>
              <a:rPr lang="en-US" sz="3300" b="1" i="1" dirty="0">
                <a:effectLst>
                  <a:outerShdw blurRad="38100" dist="38100" dir="2700000" algn="tl">
                    <a:srgbClr val="000000">
                      <a:alpha val="43137"/>
                    </a:srgbClr>
                  </a:outerShdw>
                </a:effectLst>
                <a:latin typeface="Times New Roman" pitchFamily="18" charset="0"/>
                <a:cs typeface="Times New Roman" pitchFamily="18" charset="0"/>
              </a:rPr>
              <a:t>enterprises fail in gardening, because they are not well (adequately) financed</a:t>
            </a:r>
            <a:r>
              <a:rPr lang="en-US" sz="3300" b="1" dirty="0" smtClean="0">
                <a:latin typeface="Times New Roman" pitchFamily="18" charset="0"/>
                <a:cs typeface="Times New Roman" pitchFamily="18" charset="0"/>
              </a:rPr>
              <a:t>.</a:t>
            </a:r>
            <a:endParaRPr lang="en-US" sz="33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94893820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pPr lvl="1" algn="ctr" rtl="0">
              <a:spcBef>
                <a:spcPct val="0"/>
              </a:spcBef>
            </a:pPr>
            <a:r>
              <a:rPr lang="en-US" sz="5300" b="1" dirty="0" smtClean="0">
                <a:latin typeface="Times New Roman" pitchFamily="18" charset="0"/>
                <a:cs typeface="Times New Roman" pitchFamily="18" charset="0"/>
              </a:rPr>
              <a:t>2.3. Biotic factors (quiz)</a:t>
            </a:r>
            <a:r>
              <a:rPr lang="en-US" sz="1400" dirty="0"/>
              <a:t/>
            </a:r>
            <a:br>
              <a:rPr lang="en-US" sz="1400" dirty="0"/>
            </a:br>
            <a:endParaRPr lang="en-US" dirty="0"/>
          </a:p>
        </p:txBody>
      </p:sp>
      <p:sp>
        <p:nvSpPr>
          <p:cNvPr id="3" name="Content Placeholder 2"/>
          <p:cNvSpPr>
            <a:spLocks noGrp="1"/>
          </p:cNvSpPr>
          <p:nvPr>
            <p:ph idx="1"/>
          </p:nvPr>
        </p:nvSpPr>
        <p:spPr>
          <a:xfrm>
            <a:off x="228600" y="990600"/>
            <a:ext cx="8686800" cy="5943600"/>
          </a:xfrm>
        </p:spPr>
        <p:txBody>
          <a:bodyPr>
            <a:normAutofit/>
          </a:bodyPr>
          <a:lstStyle/>
          <a:p>
            <a:r>
              <a:rPr lang="en-US" sz="3600" dirty="0" smtClean="0">
                <a:latin typeface="Times New Roman" pitchFamily="18" charset="0"/>
                <a:cs typeface="Times New Roman" pitchFamily="18" charset="0"/>
              </a:rPr>
              <a:t>Among the </a:t>
            </a:r>
            <a:r>
              <a:rPr lang="en-US" sz="3600" dirty="0">
                <a:latin typeface="Times New Roman" pitchFamily="18" charset="0"/>
                <a:cs typeface="Times New Roman" pitchFamily="18" charset="0"/>
              </a:rPr>
              <a:t>biological factors influencing vegetable crop production in both quantity </a:t>
            </a:r>
            <a:r>
              <a:rPr lang="en-US" sz="3600" dirty="0" smtClean="0">
                <a:latin typeface="Times New Roman" pitchFamily="18" charset="0"/>
                <a:cs typeface="Times New Roman" pitchFamily="18" charset="0"/>
              </a:rPr>
              <a:t>and quality are:</a:t>
            </a:r>
          </a:p>
          <a:p>
            <a:pPr lvl="1"/>
            <a:r>
              <a:rPr lang="en-US" sz="3200" i="1" dirty="0" smtClean="0">
                <a:latin typeface="Times New Roman" pitchFamily="18" charset="0"/>
                <a:cs typeface="Times New Roman" pitchFamily="18" charset="0"/>
              </a:rPr>
              <a:t> Crop nature, </a:t>
            </a:r>
          </a:p>
          <a:p>
            <a:pPr lvl="1"/>
            <a:r>
              <a:rPr lang="en-US" sz="3200" i="1" dirty="0" smtClean="0">
                <a:latin typeface="Times New Roman" pitchFamily="18" charset="0"/>
                <a:cs typeface="Times New Roman" pitchFamily="18" charset="0"/>
              </a:rPr>
              <a:t>Diseases,</a:t>
            </a:r>
          </a:p>
          <a:p>
            <a:pPr lvl="1"/>
            <a:r>
              <a:rPr lang="en-US" sz="3200" i="1" dirty="0" smtClean="0">
                <a:latin typeface="Times New Roman" pitchFamily="18" charset="0"/>
                <a:cs typeface="Times New Roman" pitchFamily="18" charset="0"/>
              </a:rPr>
              <a:t> Insects, </a:t>
            </a:r>
          </a:p>
          <a:p>
            <a:pPr lvl="1"/>
            <a:r>
              <a:rPr lang="en-US" sz="3200" i="1" dirty="0" smtClean="0">
                <a:latin typeface="Times New Roman" pitchFamily="18" charset="0"/>
                <a:cs typeface="Times New Roman" pitchFamily="18" charset="0"/>
              </a:rPr>
              <a:t>Weeds &amp; </a:t>
            </a:r>
          </a:p>
          <a:p>
            <a:pPr lvl="1"/>
            <a:r>
              <a:rPr lang="en-US" sz="3200" i="1" dirty="0" smtClean="0">
                <a:latin typeface="Times New Roman" pitchFamily="18" charset="0"/>
                <a:cs typeface="Times New Roman" pitchFamily="18" charset="0"/>
              </a:rPr>
              <a:t>Social and personal behaviors of humankind are the common once. </a:t>
            </a:r>
          </a:p>
          <a:p>
            <a:endParaRPr lang="en-US" dirty="0"/>
          </a:p>
        </p:txBody>
      </p:sp>
    </p:spTree>
    <p:extLst>
      <p:ext uri="{BB962C8B-B14F-4D97-AF65-F5344CB8AC3E}">
        <p14:creationId xmlns:p14="http://schemas.microsoft.com/office/powerpoint/2010/main" xmlns="" val="188005386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10600" cy="6553200"/>
          </a:xfrm>
        </p:spPr>
        <p:txBody>
          <a:bodyPr>
            <a:normAutofit/>
          </a:bodyPr>
          <a:lstStyle/>
          <a:p>
            <a:pPr marL="914400" lvl="2" indent="0">
              <a:buNone/>
            </a:pPr>
            <a:r>
              <a:rPr lang="en-US" sz="3200" b="1" dirty="0">
                <a:latin typeface="Times New Roman" pitchFamily="18" charset="0"/>
                <a:cs typeface="Times New Roman" pitchFamily="18" charset="0"/>
              </a:rPr>
              <a:t>2.3.1. Crop factors</a:t>
            </a:r>
            <a:endParaRPr lang="en-US" sz="3200" dirty="0">
              <a:latin typeface="Times New Roman" pitchFamily="18" charset="0"/>
              <a:cs typeface="Times New Roman" pitchFamily="18" charset="0"/>
            </a:endParaRPr>
          </a:p>
          <a:p>
            <a:r>
              <a:rPr lang="en-US" sz="2800" dirty="0">
                <a:latin typeface="Times New Roman" pitchFamily="18" charset="0"/>
                <a:cs typeface="Times New Roman" pitchFamily="18" charset="0"/>
              </a:rPr>
              <a:t>Crop factor mostly refers to adaptability to the areas in this context.  </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For successful vegetable production in particular place and time</a:t>
            </a:r>
          </a:p>
          <a:p>
            <a:pPr lvl="1"/>
            <a:r>
              <a:rPr lang="en-US" dirty="0">
                <a:latin typeface="Times New Roman" pitchFamily="18" charset="0"/>
                <a:cs typeface="Times New Roman" pitchFamily="18" charset="0"/>
              </a:rPr>
              <a:t>there should be </a:t>
            </a:r>
            <a:endParaRPr lang="en-US" dirty="0" smtClean="0">
              <a:latin typeface="Times New Roman" pitchFamily="18" charset="0"/>
              <a:cs typeface="Times New Roman" pitchFamily="18" charset="0"/>
            </a:endParaRPr>
          </a:p>
          <a:p>
            <a:pPr lvl="2"/>
            <a:r>
              <a:rPr lang="en-US" sz="2800" i="1" dirty="0" smtClean="0">
                <a:latin typeface="Times New Roman" pitchFamily="18" charset="0"/>
                <a:cs typeface="Times New Roman" pitchFamily="18" charset="0"/>
              </a:rPr>
              <a:t>well-adapted,</a:t>
            </a:r>
          </a:p>
          <a:p>
            <a:pPr lvl="2"/>
            <a:r>
              <a:rPr lang="en-US" sz="2800" i="1" dirty="0" smtClean="0">
                <a:latin typeface="Times New Roman" pitchFamily="18" charset="0"/>
                <a:cs typeface="Times New Roman" pitchFamily="18" charset="0"/>
              </a:rPr>
              <a:t>disease </a:t>
            </a:r>
            <a:r>
              <a:rPr lang="en-US" sz="2800" i="1" dirty="0">
                <a:latin typeface="Times New Roman" pitchFamily="18" charset="0"/>
                <a:cs typeface="Times New Roman" pitchFamily="18" charset="0"/>
              </a:rPr>
              <a:t>and insect pest resistance</a:t>
            </a:r>
            <a:r>
              <a:rPr lang="en-US" sz="2800" i="1" dirty="0" smtClean="0">
                <a:latin typeface="Times New Roman" pitchFamily="18" charset="0"/>
                <a:cs typeface="Times New Roman" pitchFamily="18" charset="0"/>
              </a:rPr>
              <a:t>,</a:t>
            </a:r>
          </a:p>
          <a:p>
            <a:pPr lvl="2"/>
            <a:r>
              <a:rPr lang="en-US" sz="2800" i="1" dirty="0" smtClean="0">
                <a:latin typeface="Times New Roman" pitchFamily="18" charset="0"/>
                <a:cs typeface="Times New Roman" pitchFamily="18" charset="0"/>
              </a:rPr>
              <a:t>high </a:t>
            </a:r>
            <a:r>
              <a:rPr lang="en-US" sz="2800" i="1" dirty="0">
                <a:latin typeface="Times New Roman" pitchFamily="18" charset="0"/>
                <a:cs typeface="Times New Roman" pitchFamily="18" charset="0"/>
              </a:rPr>
              <a:t>yielding &amp; high quality varieties of crops</a:t>
            </a:r>
            <a:endParaRPr lang="en-US" sz="2800" b="1" i="1" dirty="0" smtClean="0">
              <a:latin typeface="Times New Roman" pitchFamily="18" charset="0"/>
              <a:cs typeface="Times New Roman" pitchFamily="18" charset="0"/>
            </a:endParaRPr>
          </a:p>
          <a:p>
            <a:pPr marL="914400" lvl="2" indent="0">
              <a:buNone/>
            </a:pPr>
            <a:r>
              <a:rPr lang="en-US" sz="2500" dirty="0" smtClean="0">
                <a:latin typeface="Times New Roman" pitchFamily="18" charset="0"/>
                <a:cs typeface="Times New Roman" pitchFamily="18" charset="0"/>
              </a:rPr>
              <a:t>.</a:t>
            </a:r>
            <a:endParaRPr lang="en-US" sz="25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318226407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553200"/>
          </a:xfrm>
        </p:spPr>
        <p:txBody>
          <a:bodyPr>
            <a:normAutofit/>
          </a:bodyPr>
          <a:lstStyle/>
          <a:p>
            <a:pPr marL="914400" lvl="2" indent="0">
              <a:buNone/>
            </a:pPr>
            <a:r>
              <a:rPr lang="en-US" sz="3300" b="1" dirty="0" smtClean="0">
                <a:latin typeface="Times New Roman" pitchFamily="18" charset="0"/>
                <a:cs typeface="Times New Roman" pitchFamily="18" charset="0"/>
              </a:rPr>
              <a:t>2.3.2. Crop </a:t>
            </a:r>
            <a:r>
              <a:rPr lang="en-US" sz="3300" b="1" dirty="0">
                <a:latin typeface="Times New Roman" pitchFamily="18" charset="0"/>
                <a:cs typeface="Times New Roman" pitchFamily="18" charset="0"/>
              </a:rPr>
              <a:t>protection</a:t>
            </a:r>
            <a:endParaRPr lang="en-US" sz="3300" dirty="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presence of </a:t>
            </a:r>
            <a:r>
              <a:rPr lang="en-US" sz="2800" dirty="0" smtClean="0">
                <a:latin typeface="Times New Roman" pitchFamily="18" charset="0"/>
                <a:cs typeface="Times New Roman" pitchFamily="18" charset="0"/>
              </a:rPr>
              <a:t>disease</a:t>
            </a:r>
            <a:r>
              <a:rPr lang="en-US" sz="2800" dirty="0">
                <a:latin typeface="Times New Roman" pitchFamily="18" charset="0"/>
                <a:cs typeface="Times New Roman" pitchFamily="18" charset="0"/>
              </a:rPr>
              <a:t>, insects </a:t>
            </a:r>
            <a:r>
              <a:rPr lang="en-US" sz="2800" dirty="0" smtClean="0">
                <a:latin typeface="Times New Roman" pitchFamily="18" charset="0"/>
                <a:cs typeface="Times New Roman" pitchFamily="18" charset="0"/>
              </a:rPr>
              <a:t>&amp;weeds will </a:t>
            </a:r>
            <a:r>
              <a:rPr lang="en-US" sz="2800" dirty="0">
                <a:latin typeface="Times New Roman" pitchFamily="18" charset="0"/>
                <a:cs typeface="Times New Roman" pitchFamily="18" charset="0"/>
              </a:rPr>
              <a:t>limit vegetable crop production </a:t>
            </a:r>
            <a:r>
              <a:rPr lang="en-US" sz="2800" dirty="0" smtClean="0">
                <a:latin typeface="Times New Roman" pitchFamily="18" charset="0"/>
                <a:cs typeface="Times New Roman" pitchFamily="18" charset="0"/>
              </a:rPr>
              <a:t> in </a:t>
            </a:r>
          </a:p>
          <a:p>
            <a:pPr lvl="1"/>
            <a:r>
              <a:rPr lang="en-US" dirty="0" smtClean="0">
                <a:latin typeface="Times New Roman" pitchFamily="18" charset="0"/>
                <a:cs typeface="Times New Roman" pitchFamily="18" charset="0"/>
              </a:rPr>
              <a:t>amount &amp; quality and </a:t>
            </a:r>
            <a:r>
              <a:rPr lang="en-US" dirty="0">
                <a:latin typeface="Times New Roman" pitchFamily="18" charset="0"/>
                <a:cs typeface="Times New Roman" pitchFamily="18" charset="0"/>
              </a:rPr>
              <a:t>its adaptation. </a:t>
            </a:r>
            <a:endParaRPr lang="en-US" dirty="0" smtClean="0">
              <a:latin typeface="Times New Roman" pitchFamily="18" charset="0"/>
              <a:cs typeface="Times New Roman" pitchFamily="18" charset="0"/>
            </a:endParaRPr>
          </a:p>
          <a:p>
            <a:pPr lvl="1"/>
            <a:endParaRPr lang="en-US" dirty="0" smtClean="0">
              <a:latin typeface="Times New Roman" pitchFamily="18" charset="0"/>
              <a:cs typeface="Times New Roman" pitchFamily="18" charset="0"/>
            </a:endParaRPr>
          </a:p>
          <a:p>
            <a:pPr lvl="2"/>
            <a:r>
              <a:rPr lang="en-US" sz="2800" dirty="0" smtClean="0">
                <a:latin typeface="Times New Roman" pitchFamily="18" charset="0"/>
                <a:cs typeface="Times New Roman" pitchFamily="18" charset="0"/>
              </a:rPr>
              <a:t>Therefore</a:t>
            </a:r>
            <a:r>
              <a:rPr lang="en-US" sz="2800" dirty="0">
                <a:latin typeface="Times New Roman" pitchFamily="18" charset="0"/>
                <a:cs typeface="Times New Roman" pitchFamily="18" charset="0"/>
              </a:rPr>
              <a:t>, an effective protection approach must consider to the interrelationship of the crucial factors in the biological environment of the crop.</a:t>
            </a:r>
          </a:p>
          <a:p>
            <a:pPr marL="0" indent="0">
              <a:buNone/>
            </a:pPr>
            <a:r>
              <a:rPr lang="en-US" sz="2700" b="1" dirty="0">
                <a:latin typeface="Times New Roman" pitchFamily="18" charset="0"/>
                <a:cs typeface="Times New Roman" pitchFamily="18" charset="0"/>
              </a:rPr>
              <a:t>       </a:t>
            </a:r>
            <a:endParaRPr lang="en-US" sz="2700" b="1" dirty="0" smtClean="0">
              <a:latin typeface="Times New Roman" pitchFamily="18" charset="0"/>
              <a:cs typeface="Times New Roman" pitchFamily="18" charset="0"/>
            </a:endParaRPr>
          </a:p>
          <a:p>
            <a:pPr marL="0" indent="0">
              <a:buNone/>
            </a:pPr>
            <a:r>
              <a:rPr lang="en-US" sz="2900" b="1" dirty="0" smtClean="0">
                <a:latin typeface="Times New Roman" pitchFamily="18" charset="0"/>
                <a:cs typeface="Times New Roman" pitchFamily="18" charset="0"/>
              </a:rPr>
              <a:t>        </a:t>
            </a:r>
            <a:endParaRPr lang="en-US" dirty="0"/>
          </a:p>
        </p:txBody>
      </p:sp>
    </p:spTree>
    <p:extLst>
      <p:ext uri="{BB962C8B-B14F-4D97-AF65-F5344CB8AC3E}">
        <p14:creationId xmlns:p14="http://schemas.microsoft.com/office/powerpoint/2010/main" xmlns="" val="28548141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553200"/>
          </a:xfrm>
        </p:spPr>
        <p:txBody>
          <a:bodyPr>
            <a:normAutofit/>
          </a:bodyPr>
          <a:lstStyle/>
          <a:p>
            <a:pPr marL="0" indent="0">
              <a:buNone/>
            </a:pPr>
            <a:r>
              <a:rPr lang="en-US" sz="2700" b="1" dirty="0" smtClean="0">
                <a:latin typeface="Times New Roman" pitchFamily="18" charset="0"/>
                <a:cs typeface="Times New Roman" pitchFamily="18" charset="0"/>
              </a:rPr>
              <a:t>       </a:t>
            </a:r>
            <a:r>
              <a:rPr lang="en-US" sz="3600" b="1" dirty="0">
                <a:latin typeface="Times New Roman" pitchFamily="18" charset="0"/>
                <a:cs typeface="Times New Roman" pitchFamily="18" charset="0"/>
              </a:rPr>
              <a:t>2.3.3. Social and personal factors</a:t>
            </a:r>
            <a:endParaRPr lang="en-US" sz="3600" dirty="0">
              <a:latin typeface="Times New Roman" pitchFamily="18" charset="0"/>
              <a:cs typeface="Times New Roman" pitchFamily="18" charset="0"/>
            </a:endParaRPr>
          </a:p>
          <a:p>
            <a:endParaRPr lang="en-US" b="1" i="1" u="sng" dirty="0" smtClean="0">
              <a:latin typeface="Times New Roman" pitchFamily="18" charset="0"/>
              <a:cs typeface="Times New Roman" pitchFamily="18" charset="0"/>
            </a:endParaRPr>
          </a:p>
          <a:p>
            <a:r>
              <a:rPr lang="en-US" b="1" i="1" u="sng" dirty="0" smtClean="0">
                <a:latin typeface="Times New Roman" pitchFamily="18" charset="0"/>
                <a:cs typeface="Times New Roman" pitchFamily="18" charset="0"/>
              </a:rPr>
              <a:t>Social </a:t>
            </a:r>
            <a:r>
              <a:rPr lang="en-US" b="1" i="1" u="sng" dirty="0">
                <a:latin typeface="Times New Roman" pitchFamily="18" charset="0"/>
                <a:cs typeface="Times New Roman" pitchFamily="18" charset="0"/>
              </a:rPr>
              <a:t>Factor</a:t>
            </a:r>
            <a:r>
              <a:rPr lang="en-US" i="1" u="sng" dirty="0">
                <a:latin typeface="Times New Roman" pitchFamily="18" charset="0"/>
                <a:cs typeface="Times New Roman" pitchFamily="18" charset="0"/>
              </a:rPr>
              <a:t>-</a:t>
            </a:r>
          </a:p>
          <a:p>
            <a:pPr lvl="1"/>
            <a:r>
              <a:rPr lang="en-US" sz="2700" dirty="0">
                <a:latin typeface="Times New Roman" pitchFamily="18" charset="0"/>
                <a:cs typeface="Times New Roman" pitchFamily="18" charset="0"/>
              </a:rPr>
              <a:t> Success in vegetable production is determined by social factors such as </a:t>
            </a:r>
            <a:endParaRPr lang="en-US" sz="2700" dirty="0" smtClean="0">
              <a:latin typeface="Times New Roman" pitchFamily="18" charset="0"/>
              <a:cs typeface="Times New Roman" pitchFamily="18" charset="0"/>
            </a:endParaRPr>
          </a:p>
          <a:p>
            <a:pPr lvl="2"/>
            <a:r>
              <a:rPr lang="en-US" sz="2700" dirty="0" smtClean="0">
                <a:latin typeface="Times New Roman" pitchFamily="18" charset="0"/>
                <a:cs typeface="Times New Roman" pitchFamily="18" charset="0"/>
              </a:rPr>
              <a:t>demand</a:t>
            </a:r>
            <a:r>
              <a:rPr lang="en-US" sz="2700" dirty="0">
                <a:latin typeface="Times New Roman" pitchFamily="18" charset="0"/>
                <a:cs typeface="Times New Roman" pitchFamily="18" charset="0"/>
              </a:rPr>
              <a:t>, </a:t>
            </a:r>
            <a:endParaRPr lang="en-US" sz="2700" dirty="0" smtClean="0">
              <a:latin typeface="Times New Roman" pitchFamily="18" charset="0"/>
              <a:cs typeface="Times New Roman" pitchFamily="18" charset="0"/>
            </a:endParaRPr>
          </a:p>
          <a:p>
            <a:pPr lvl="2"/>
            <a:r>
              <a:rPr lang="en-US" sz="2700" dirty="0" smtClean="0">
                <a:latin typeface="Times New Roman" pitchFamily="18" charset="0"/>
                <a:cs typeface="Times New Roman" pitchFamily="18" charset="0"/>
              </a:rPr>
              <a:t>facilities </a:t>
            </a:r>
            <a:r>
              <a:rPr lang="en-US" sz="2700" dirty="0">
                <a:latin typeface="Times New Roman" pitchFamily="18" charset="0"/>
                <a:cs typeface="Times New Roman" pitchFamily="18" charset="0"/>
              </a:rPr>
              <a:t>(Access to credit &amp; other financial facilities, transportation &amp; storage facilities), </a:t>
            </a:r>
            <a:endParaRPr lang="en-US" sz="2700" dirty="0" smtClean="0">
              <a:latin typeface="Times New Roman" pitchFamily="18" charset="0"/>
              <a:cs typeface="Times New Roman" pitchFamily="18" charset="0"/>
            </a:endParaRPr>
          </a:p>
          <a:p>
            <a:pPr lvl="2"/>
            <a:r>
              <a:rPr lang="en-US" sz="2700" dirty="0" smtClean="0">
                <a:latin typeface="Times New Roman" pitchFamily="18" charset="0"/>
                <a:cs typeface="Times New Roman" pitchFamily="18" charset="0"/>
              </a:rPr>
              <a:t>labor </a:t>
            </a:r>
            <a:r>
              <a:rPr lang="en-US" sz="2700" dirty="0">
                <a:latin typeface="Times New Roman" pitchFamily="18" charset="0"/>
                <a:cs typeface="Times New Roman" pitchFamily="18" charset="0"/>
              </a:rPr>
              <a:t>(since the success of many gardening ventures depend upon timely operations such as planting, weeding, harvesting etc.)</a:t>
            </a:r>
          </a:p>
          <a:p>
            <a:pPr marL="0" indent="0">
              <a:buNone/>
            </a:pPr>
            <a:endParaRPr lang="en-US" sz="2700" b="1" dirty="0" smtClean="0">
              <a:latin typeface="Times New Roman" pitchFamily="18" charset="0"/>
              <a:cs typeface="Times New Roman" pitchFamily="18" charset="0"/>
            </a:endParaRPr>
          </a:p>
          <a:p>
            <a:pPr marL="0" indent="0">
              <a:buNone/>
            </a:pPr>
            <a:r>
              <a:rPr lang="en-US" sz="2900" b="1" dirty="0" smtClean="0">
                <a:latin typeface="Times New Roman" pitchFamily="18" charset="0"/>
                <a:cs typeface="Times New Roman" pitchFamily="18" charset="0"/>
              </a:rPr>
              <a:t>        </a:t>
            </a:r>
            <a:endParaRPr lang="en-US" dirty="0"/>
          </a:p>
        </p:txBody>
      </p:sp>
    </p:spTree>
    <p:extLst>
      <p:ext uri="{BB962C8B-B14F-4D97-AF65-F5344CB8AC3E}">
        <p14:creationId xmlns:p14="http://schemas.microsoft.com/office/powerpoint/2010/main" xmlns="" val="334004309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686800" cy="6553200"/>
          </a:xfrm>
        </p:spPr>
        <p:txBody>
          <a:bodyPr>
            <a:normAutofit/>
          </a:bodyPr>
          <a:lstStyle/>
          <a:p>
            <a:pPr marL="0" indent="0">
              <a:buNone/>
            </a:pPr>
            <a:r>
              <a:rPr lang="en-US" sz="2800" b="1" i="1" u="sng" dirty="0" smtClean="0">
                <a:latin typeface="Times New Roman" pitchFamily="18" charset="0"/>
                <a:cs typeface="Times New Roman" pitchFamily="18" charset="0"/>
              </a:rPr>
              <a:t>Personal </a:t>
            </a:r>
            <a:r>
              <a:rPr lang="en-US" sz="2800" b="1" i="1" u="sng" dirty="0">
                <a:latin typeface="Times New Roman" pitchFamily="18" charset="0"/>
                <a:cs typeface="Times New Roman" pitchFamily="18" charset="0"/>
              </a:rPr>
              <a:t>factors- </a:t>
            </a:r>
            <a:endParaRPr lang="en-US" sz="2800" b="1" i="1" u="sng" dirty="0" smtClean="0">
              <a:latin typeface="Times New Roman" pitchFamily="18" charset="0"/>
              <a:cs typeface="Times New Roman" pitchFamily="18" charset="0"/>
            </a:endParaRPr>
          </a:p>
          <a:p>
            <a:pPr lvl="1"/>
            <a:r>
              <a:rPr lang="en-US" sz="2700" dirty="0" smtClean="0">
                <a:latin typeface="Times New Roman" pitchFamily="18" charset="0"/>
                <a:cs typeface="Times New Roman" pitchFamily="18" charset="0"/>
              </a:rPr>
              <a:t>Vegetable </a:t>
            </a:r>
            <a:r>
              <a:rPr lang="en-US" sz="2700" dirty="0">
                <a:latin typeface="Times New Roman" pitchFamily="18" charset="0"/>
                <a:cs typeface="Times New Roman" pitchFamily="18" charset="0"/>
              </a:rPr>
              <a:t>production depends to a considerable extent on the </a:t>
            </a:r>
            <a:r>
              <a:rPr lang="en-US" sz="2700" dirty="0" smtClean="0">
                <a:latin typeface="Times New Roman" pitchFamily="18" charset="0"/>
                <a:cs typeface="Times New Roman" pitchFamily="18" charset="0"/>
              </a:rPr>
              <a:t>aptitude/skill </a:t>
            </a:r>
            <a:r>
              <a:rPr lang="en-US" sz="2700" dirty="0">
                <a:latin typeface="Times New Roman" pitchFamily="18" charset="0"/>
                <a:cs typeface="Times New Roman" pitchFamily="18" charset="0"/>
              </a:rPr>
              <a:t>of the </a:t>
            </a:r>
            <a:r>
              <a:rPr lang="en-US" sz="2700" b="1" dirty="0">
                <a:latin typeface="Times New Roman" pitchFamily="18" charset="0"/>
                <a:cs typeface="Times New Roman" pitchFamily="18" charset="0"/>
              </a:rPr>
              <a:t>individual producer. </a:t>
            </a:r>
            <a:endParaRPr lang="en-US" sz="2700" dirty="0" smtClean="0">
              <a:latin typeface="Times New Roman" pitchFamily="18" charset="0"/>
              <a:cs typeface="Times New Roman" pitchFamily="18" charset="0"/>
            </a:endParaRPr>
          </a:p>
          <a:p>
            <a:pPr lvl="1"/>
            <a:r>
              <a:rPr lang="en-US" sz="2700" dirty="0" smtClean="0">
                <a:latin typeface="Times New Roman" pitchFamily="18" charset="0"/>
                <a:cs typeface="Times New Roman" pitchFamily="18" charset="0"/>
              </a:rPr>
              <a:t>Given </a:t>
            </a:r>
            <a:r>
              <a:rPr lang="en-US" sz="2700" dirty="0">
                <a:latin typeface="Times New Roman" pitchFamily="18" charset="0"/>
                <a:cs typeface="Times New Roman" pitchFamily="18" charset="0"/>
              </a:rPr>
              <a:t>the </a:t>
            </a:r>
            <a:r>
              <a:rPr lang="en-US" sz="2700" b="1" dirty="0">
                <a:latin typeface="Times New Roman" pitchFamily="18" charset="0"/>
                <a:cs typeface="Times New Roman" pitchFamily="18" charset="0"/>
              </a:rPr>
              <a:t>same environmental </a:t>
            </a:r>
            <a:r>
              <a:rPr lang="en-US" sz="2700" dirty="0">
                <a:latin typeface="Times New Roman" pitchFamily="18" charset="0"/>
                <a:cs typeface="Times New Roman" pitchFamily="18" charset="0"/>
              </a:rPr>
              <a:t>factors </a:t>
            </a:r>
            <a:r>
              <a:rPr lang="en-US" sz="2700" dirty="0" smtClean="0">
                <a:latin typeface="Times New Roman" pitchFamily="18" charset="0"/>
                <a:cs typeface="Times New Roman" pitchFamily="18" charset="0"/>
              </a:rPr>
              <a:t>&amp; the </a:t>
            </a:r>
            <a:r>
              <a:rPr lang="en-US" sz="2700" dirty="0">
                <a:latin typeface="Times New Roman" pitchFamily="18" charset="0"/>
                <a:cs typeface="Times New Roman" pitchFamily="18" charset="0"/>
              </a:rPr>
              <a:t>same amounts of </a:t>
            </a:r>
            <a:r>
              <a:rPr lang="en-US" sz="2700" dirty="0" smtClean="0">
                <a:latin typeface="Times New Roman" pitchFamily="18" charset="0"/>
                <a:cs typeface="Times New Roman" pitchFamily="18" charset="0"/>
              </a:rPr>
              <a:t>investment</a:t>
            </a:r>
            <a:endParaRPr lang="en-US" sz="2700" dirty="0">
              <a:latin typeface="Times New Roman" pitchFamily="18" charset="0"/>
              <a:cs typeface="Times New Roman" pitchFamily="18" charset="0"/>
            </a:endParaRPr>
          </a:p>
          <a:p>
            <a:pPr lvl="2"/>
            <a:r>
              <a:rPr lang="en-US" sz="2700" b="1" dirty="0" smtClean="0">
                <a:latin typeface="Times New Roman" pitchFamily="18" charset="0"/>
                <a:cs typeface="Times New Roman" pitchFamily="18" charset="0"/>
              </a:rPr>
              <a:t>different </a:t>
            </a:r>
            <a:r>
              <a:rPr lang="en-US" sz="2700" b="1" dirty="0">
                <a:latin typeface="Times New Roman" pitchFamily="18" charset="0"/>
                <a:cs typeface="Times New Roman" pitchFamily="18" charset="0"/>
              </a:rPr>
              <a:t>farms will not necessarily obtained the same yield and realize the same profit</a:t>
            </a:r>
            <a:r>
              <a:rPr lang="en-US" sz="2700" dirty="0">
                <a:latin typeface="Times New Roman" pitchFamily="18" charset="0"/>
                <a:cs typeface="Times New Roman" pitchFamily="18" charset="0"/>
              </a:rPr>
              <a:t>. </a:t>
            </a:r>
            <a:endParaRPr lang="en-US" sz="2700" dirty="0" smtClean="0">
              <a:latin typeface="Times New Roman" pitchFamily="18" charset="0"/>
              <a:cs typeface="Times New Roman" pitchFamily="18" charset="0"/>
            </a:endParaRPr>
          </a:p>
          <a:p>
            <a:pPr lvl="1"/>
            <a:r>
              <a:rPr lang="en-US" sz="2700" dirty="0" smtClean="0">
                <a:latin typeface="Times New Roman" pitchFamily="18" charset="0"/>
                <a:cs typeface="Times New Roman" pitchFamily="18" charset="0"/>
              </a:rPr>
              <a:t>Few </a:t>
            </a:r>
            <a:r>
              <a:rPr lang="en-US" sz="2700" dirty="0">
                <a:latin typeface="Times New Roman" pitchFamily="18" charset="0"/>
                <a:cs typeface="Times New Roman" pitchFamily="18" charset="0"/>
              </a:rPr>
              <a:t>adapt themselves to grow it while others slow to adjust themselves to such a farming some of some personal character. </a:t>
            </a:r>
            <a:endParaRPr lang="en-US" sz="2700" dirty="0" smtClean="0">
              <a:latin typeface="Times New Roman" pitchFamily="18" charset="0"/>
              <a:cs typeface="Times New Roman" pitchFamily="18" charset="0"/>
            </a:endParaRPr>
          </a:p>
          <a:p>
            <a:pPr lvl="1"/>
            <a:r>
              <a:rPr lang="en-US" sz="2700" dirty="0" smtClean="0">
                <a:latin typeface="Times New Roman" pitchFamily="18" charset="0"/>
                <a:cs typeface="Times New Roman" pitchFamily="18" charset="0"/>
              </a:rPr>
              <a:t>Many </a:t>
            </a:r>
            <a:r>
              <a:rPr lang="en-US" sz="2700" dirty="0">
                <a:latin typeface="Times New Roman" pitchFamily="18" charset="0"/>
                <a:cs typeface="Times New Roman" pitchFamily="18" charset="0"/>
              </a:rPr>
              <a:t>farmers do not like to produce vegetable products, preferring to grow a crop that has a wider planting </a:t>
            </a:r>
            <a:r>
              <a:rPr lang="en-US" sz="2700" dirty="0" smtClean="0">
                <a:latin typeface="Times New Roman" pitchFamily="18" charset="0"/>
                <a:cs typeface="Times New Roman" pitchFamily="18" charset="0"/>
              </a:rPr>
              <a:t>&amp; harvesting </a:t>
            </a:r>
            <a:r>
              <a:rPr lang="en-US" sz="2700" dirty="0">
                <a:latin typeface="Times New Roman" pitchFamily="18" charset="0"/>
                <a:cs typeface="Times New Roman" pitchFamily="18" charset="0"/>
              </a:rPr>
              <a:t>range.</a:t>
            </a:r>
          </a:p>
          <a:p>
            <a:endParaRPr lang="en-US" dirty="0"/>
          </a:p>
        </p:txBody>
      </p:sp>
    </p:spTree>
    <p:extLst>
      <p:ext uri="{BB962C8B-B14F-4D97-AF65-F5344CB8AC3E}">
        <p14:creationId xmlns:p14="http://schemas.microsoft.com/office/powerpoint/2010/main" xmlns="" val="200934591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7467600" cy="4525963"/>
          </a:xfrm>
        </p:spPr>
        <p:txBody>
          <a:bodyPr>
            <a:normAutofit fontScale="92500" lnSpcReduction="10000"/>
          </a:bodyPr>
          <a:lstStyle/>
          <a:p>
            <a:pPr algn="just">
              <a:buNone/>
            </a:pPr>
            <a:r>
              <a:rPr lang="en-US" sz="16600" smtClean="0"/>
              <a:t>          END</a:t>
            </a:r>
            <a:endParaRPr lang="en-US" sz="16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600" b="1" dirty="0" smtClean="0">
                <a:latin typeface="Times New Roman" pitchFamily="18" charset="0"/>
                <a:cs typeface="Times New Roman" pitchFamily="18" charset="0"/>
              </a:rPr>
              <a:t>A. Temperature</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1066800"/>
            <a:ext cx="8839200" cy="5791200"/>
          </a:xfrm>
        </p:spPr>
        <p:txBody>
          <a:bodyPr>
            <a:noAutofit/>
          </a:bodyPr>
          <a:lstStyle/>
          <a:p>
            <a:r>
              <a:rPr lang="en-US" sz="2500" dirty="0">
                <a:latin typeface="Times New Roman" pitchFamily="18" charset="0"/>
                <a:cs typeface="Times New Roman" pitchFamily="18" charset="0"/>
              </a:rPr>
              <a:t>Temperature is one of the </a:t>
            </a:r>
            <a:r>
              <a:rPr lang="en-US" b="1" dirty="0">
                <a:latin typeface="Times New Roman" pitchFamily="18" charset="0"/>
                <a:cs typeface="Times New Roman" pitchFamily="18" charset="0"/>
              </a:rPr>
              <a:t>most important environmental </a:t>
            </a:r>
            <a:r>
              <a:rPr lang="en-US" dirty="0">
                <a:latin typeface="Times New Roman" pitchFamily="18" charset="0"/>
                <a:cs typeface="Times New Roman" pitchFamily="18" charset="0"/>
              </a:rPr>
              <a:t>factors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that </a:t>
            </a:r>
            <a:r>
              <a:rPr lang="en-US" dirty="0">
                <a:latin typeface="Times New Roman" pitchFamily="18" charset="0"/>
                <a:cs typeface="Times New Roman" pitchFamily="18" charset="0"/>
              </a:rPr>
              <a:t>influence the growth of </a:t>
            </a:r>
            <a:r>
              <a:rPr lang="en-US" dirty="0" smtClean="0">
                <a:latin typeface="Times New Roman" pitchFamily="18" charset="0"/>
                <a:cs typeface="Times New Roman" pitchFamily="18" charset="0"/>
              </a:rPr>
              <a:t>vegetables and </a:t>
            </a:r>
          </a:p>
          <a:p>
            <a:pPr lvl="1"/>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can </a:t>
            </a:r>
            <a:r>
              <a:rPr lang="en-US" b="1" dirty="0">
                <a:latin typeface="Times New Roman" pitchFamily="18" charset="0"/>
                <a:cs typeface="Times New Roman" pitchFamily="18" charset="0"/>
              </a:rPr>
              <a:t>limits the distribution of both </a:t>
            </a:r>
            <a:r>
              <a:rPr lang="en-US" b="1" dirty="0" smtClean="0">
                <a:latin typeface="Times New Roman" pitchFamily="18" charset="0"/>
                <a:cs typeface="Times New Roman" pitchFamily="18" charset="0"/>
              </a:rPr>
              <a:t>plant and </a:t>
            </a:r>
            <a:r>
              <a:rPr lang="en-US" b="1" dirty="0">
                <a:latin typeface="Times New Roman" pitchFamily="18" charset="0"/>
                <a:cs typeface="Times New Roman" pitchFamily="18" charset="0"/>
              </a:rPr>
              <a:t>animal life</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lvl="1"/>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a:t>
            </a:r>
            <a:r>
              <a:rPr lang="en-US" baseline="30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C </a:t>
            </a:r>
            <a:r>
              <a:rPr lang="en-US" dirty="0">
                <a:latin typeface="Times New Roman" pitchFamily="18" charset="0"/>
                <a:cs typeface="Times New Roman" pitchFamily="18" charset="0"/>
              </a:rPr>
              <a:t>is usually the most important factor to consider in </a:t>
            </a:r>
            <a:r>
              <a:rPr lang="en-US" sz="4000" b="1" dirty="0">
                <a:latin typeface="Times New Roman" pitchFamily="18" charset="0"/>
                <a:cs typeface="Times New Roman" pitchFamily="18" charset="0"/>
              </a:rPr>
              <a:t>deciding</a:t>
            </a:r>
            <a:r>
              <a:rPr lang="en-US" sz="3600" b="1" dirty="0">
                <a:latin typeface="Times New Roman" pitchFamily="18" charset="0"/>
                <a:cs typeface="Times New Roman" pitchFamily="18" charset="0"/>
              </a:rPr>
              <a:t> </a:t>
            </a:r>
            <a:r>
              <a:rPr lang="en-US" b="1" dirty="0">
                <a:latin typeface="Times New Roman" pitchFamily="18" charset="0"/>
                <a:cs typeface="Times New Roman" pitchFamily="18" charset="0"/>
              </a:rPr>
              <a:t>what crops to grow in a place. </a:t>
            </a:r>
            <a:endParaRPr lang="en-US" b="1" dirty="0" smtClean="0">
              <a:latin typeface="Times New Roman" pitchFamily="18" charset="0"/>
              <a:cs typeface="Times New Roman" pitchFamily="18" charset="0"/>
            </a:endParaRPr>
          </a:p>
          <a:p>
            <a:endParaRPr lang="en-US" sz="2500" dirty="0" smtClean="0">
              <a:latin typeface="Times New Roman" pitchFamily="18" charset="0"/>
              <a:cs typeface="Times New Roman" pitchFamily="18" charset="0"/>
            </a:endParaRPr>
          </a:p>
          <a:p>
            <a:pPr marL="0" indent="0">
              <a:buNone/>
            </a:pPr>
            <a:endParaRPr lang="en-US" sz="2500" dirty="0">
              <a:latin typeface="Times New Roman" pitchFamily="18" charset="0"/>
              <a:cs typeface="Times New Roman" pitchFamily="18" charset="0"/>
            </a:endParaRPr>
          </a:p>
        </p:txBody>
      </p:sp>
    </p:spTree>
    <p:extLst>
      <p:ext uri="{BB962C8B-B14F-4D97-AF65-F5344CB8AC3E}">
        <p14:creationId xmlns:p14="http://schemas.microsoft.com/office/powerpoint/2010/main" xmlns="" val="3909778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1798</TotalTime>
  <Words>6029</Words>
  <Application>Microsoft Office PowerPoint</Application>
  <PresentationFormat>On-screen Show (4:3)</PresentationFormat>
  <Paragraphs>599</Paragraphs>
  <Slides>87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87</vt:i4>
      </vt:variant>
    </vt:vector>
  </HeadingPairs>
  <TitlesOfParts>
    <vt:vector size="89" baseType="lpstr">
      <vt:lpstr>Office Theme</vt:lpstr>
      <vt:lpstr>Document</vt:lpstr>
      <vt:lpstr> Chapter 2. Environmental Factors Influencing Vegetable Crops Production   </vt:lpstr>
      <vt:lpstr>2.1. Introduction </vt:lpstr>
      <vt:lpstr>Slide 3</vt:lpstr>
      <vt:lpstr>Slide 4</vt:lpstr>
      <vt:lpstr>2.2. Abiotic factor affecting vegetable production </vt:lpstr>
      <vt:lpstr>Slide 6</vt:lpstr>
      <vt:lpstr>Slide 7</vt:lpstr>
      <vt:lpstr>Slide 8</vt:lpstr>
      <vt:lpstr>A. Temperature</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B. Water</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C. Humidity </vt:lpstr>
      <vt:lpstr>Slide 47</vt:lpstr>
      <vt:lpstr>D. Light </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E. Wind (quiz)</vt:lpstr>
      <vt:lpstr>Slide 62</vt:lpstr>
      <vt:lpstr>Slide 63</vt:lpstr>
      <vt:lpstr>Slide 64</vt:lpstr>
      <vt:lpstr>2.2.2. Altitude or Elevation (quiz)</vt:lpstr>
      <vt:lpstr>Slide 66</vt:lpstr>
      <vt:lpstr>2.2.3.  Topography/Slope &amp; Aspects of the land (guiz)</vt:lpstr>
      <vt:lpstr>Slide 68</vt:lpstr>
      <vt:lpstr>Slide 69</vt:lpstr>
      <vt:lpstr>2.2.4. Edaphic/soil factors </vt:lpstr>
      <vt:lpstr>Slide 71</vt:lpstr>
      <vt:lpstr>Slide 72</vt:lpstr>
      <vt:lpstr>Slide 73</vt:lpstr>
      <vt:lpstr>Slide 74</vt:lpstr>
      <vt:lpstr>Slide 75</vt:lpstr>
      <vt:lpstr>Slide 76</vt:lpstr>
      <vt:lpstr>Slide 77</vt:lpstr>
      <vt:lpstr>Slide 78</vt:lpstr>
      <vt:lpstr>Slide 79</vt:lpstr>
      <vt:lpstr>Slide 80</vt:lpstr>
      <vt:lpstr>2.2.5. Finance</vt:lpstr>
      <vt:lpstr>2.3. Biotic factors (quiz) </vt:lpstr>
      <vt:lpstr>Slide 83</vt:lpstr>
      <vt:lpstr>Slide 84</vt:lpstr>
      <vt:lpstr>Slide 85</vt:lpstr>
      <vt:lpstr>Slide 86</vt:lpstr>
      <vt:lpstr>Slide 87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proposal   On Garlic Variety Development /Garlic Regional Variety Trail</dc:title>
  <dc:creator>DBU</dc:creator>
  <cp:lastModifiedBy>user</cp:lastModifiedBy>
  <cp:revision>531</cp:revision>
  <dcterms:created xsi:type="dcterms:W3CDTF">2019-12-20T05:16:53Z</dcterms:created>
  <dcterms:modified xsi:type="dcterms:W3CDTF">2020-05-14T13:36:28Z</dcterms:modified>
</cp:coreProperties>
</file>