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89" r:id="rId3"/>
    <p:sldId id="336" r:id="rId4"/>
    <p:sldId id="290" r:id="rId5"/>
    <p:sldId id="269" r:id="rId6"/>
    <p:sldId id="337" r:id="rId7"/>
    <p:sldId id="333" r:id="rId8"/>
    <p:sldId id="291" r:id="rId9"/>
    <p:sldId id="292" r:id="rId10"/>
    <p:sldId id="293" r:id="rId11"/>
    <p:sldId id="338" r:id="rId12"/>
    <p:sldId id="295" r:id="rId13"/>
    <p:sldId id="294" r:id="rId14"/>
    <p:sldId id="296" r:id="rId15"/>
    <p:sldId id="339" r:id="rId16"/>
    <p:sldId id="299" r:id="rId17"/>
    <p:sldId id="340" r:id="rId18"/>
    <p:sldId id="342" r:id="rId19"/>
    <p:sldId id="297" r:id="rId20"/>
    <p:sldId id="300" r:id="rId21"/>
    <p:sldId id="335" r:id="rId22"/>
    <p:sldId id="343" r:id="rId23"/>
    <p:sldId id="334" r:id="rId24"/>
    <p:sldId id="298" r:id="rId25"/>
    <p:sldId id="344" r:id="rId26"/>
    <p:sldId id="302" r:id="rId27"/>
    <p:sldId id="314" r:id="rId28"/>
    <p:sldId id="315" r:id="rId29"/>
    <p:sldId id="313" r:id="rId30"/>
    <p:sldId id="350" r:id="rId31"/>
    <p:sldId id="303" r:id="rId32"/>
    <p:sldId id="345" r:id="rId33"/>
    <p:sldId id="316" r:id="rId34"/>
    <p:sldId id="346" r:id="rId35"/>
    <p:sldId id="317" r:id="rId36"/>
    <p:sldId id="309" r:id="rId37"/>
    <p:sldId id="310" r:id="rId38"/>
    <p:sldId id="347" r:id="rId39"/>
    <p:sldId id="311" r:id="rId40"/>
    <p:sldId id="307" r:id="rId41"/>
    <p:sldId id="322" r:id="rId42"/>
    <p:sldId id="323" r:id="rId43"/>
    <p:sldId id="332" r:id="rId44"/>
    <p:sldId id="328" r:id="rId45"/>
    <p:sldId id="329" r:id="rId46"/>
    <p:sldId id="330" r:id="rId47"/>
    <p:sldId id="326" r:id="rId48"/>
    <p:sldId id="325" r:id="rId49"/>
    <p:sldId id="318" r:id="rId50"/>
    <p:sldId id="319" r:id="rId51"/>
    <p:sldId id="320" r:id="rId52"/>
    <p:sldId id="308" r:id="rId53"/>
    <p:sldId id="348" r:id="rId54"/>
    <p:sldId id="349" r:id="rId5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55" d="100"/>
          <a:sy n="55" d="100"/>
        </p:scale>
        <p:origin x="-1386" y="-45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F82DCB7-B2E9-4BA6-A682-C9DC16A40E5C}" type="datetimeFigureOut">
              <a:rPr lang="en-US" smtClean="0"/>
              <a:pPr/>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16909A-DD8A-4176-95B9-9AA3CAD637AB}" type="slidenum">
              <a:rPr lang="en-US" smtClean="0"/>
              <a:pPr/>
              <a:t>‹#›</a:t>
            </a:fld>
            <a:endParaRPr lang="en-US"/>
          </a:p>
        </p:txBody>
      </p:sp>
    </p:spTree>
    <p:extLst>
      <p:ext uri="{BB962C8B-B14F-4D97-AF65-F5344CB8AC3E}">
        <p14:creationId xmlns="" xmlns:p14="http://schemas.microsoft.com/office/powerpoint/2010/main" val="940552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82DCB7-B2E9-4BA6-A682-C9DC16A40E5C}" type="datetimeFigureOut">
              <a:rPr lang="en-US" smtClean="0"/>
              <a:pPr/>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16909A-DD8A-4176-95B9-9AA3CAD637AB}" type="slidenum">
              <a:rPr lang="en-US" smtClean="0"/>
              <a:pPr/>
              <a:t>‹#›</a:t>
            </a:fld>
            <a:endParaRPr lang="en-US"/>
          </a:p>
        </p:txBody>
      </p:sp>
    </p:spTree>
    <p:extLst>
      <p:ext uri="{BB962C8B-B14F-4D97-AF65-F5344CB8AC3E}">
        <p14:creationId xmlns="" xmlns:p14="http://schemas.microsoft.com/office/powerpoint/2010/main" val="808367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82DCB7-B2E9-4BA6-A682-C9DC16A40E5C}" type="datetimeFigureOut">
              <a:rPr lang="en-US" smtClean="0"/>
              <a:pPr/>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16909A-DD8A-4176-95B9-9AA3CAD637AB}" type="slidenum">
              <a:rPr lang="en-US" smtClean="0"/>
              <a:pPr/>
              <a:t>‹#›</a:t>
            </a:fld>
            <a:endParaRPr lang="en-US"/>
          </a:p>
        </p:txBody>
      </p:sp>
    </p:spTree>
    <p:extLst>
      <p:ext uri="{BB962C8B-B14F-4D97-AF65-F5344CB8AC3E}">
        <p14:creationId xmlns="" xmlns:p14="http://schemas.microsoft.com/office/powerpoint/2010/main" val="3472704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82DCB7-B2E9-4BA6-A682-C9DC16A40E5C}" type="datetimeFigureOut">
              <a:rPr lang="en-US" smtClean="0"/>
              <a:pPr/>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16909A-DD8A-4176-95B9-9AA3CAD637AB}" type="slidenum">
              <a:rPr lang="en-US" smtClean="0"/>
              <a:pPr/>
              <a:t>‹#›</a:t>
            </a:fld>
            <a:endParaRPr lang="en-US"/>
          </a:p>
        </p:txBody>
      </p:sp>
    </p:spTree>
    <p:extLst>
      <p:ext uri="{BB962C8B-B14F-4D97-AF65-F5344CB8AC3E}">
        <p14:creationId xmlns="" xmlns:p14="http://schemas.microsoft.com/office/powerpoint/2010/main" val="3601007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F82DCB7-B2E9-4BA6-A682-C9DC16A40E5C}" type="datetimeFigureOut">
              <a:rPr lang="en-US" smtClean="0"/>
              <a:pPr/>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16909A-DD8A-4176-95B9-9AA3CAD637AB}" type="slidenum">
              <a:rPr lang="en-US" smtClean="0"/>
              <a:pPr/>
              <a:t>‹#›</a:t>
            </a:fld>
            <a:endParaRPr lang="en-US"/>
          </a:p>
        </p:txBody>
      </p:sp>
    </p:spTree>
    <p:extLst>
      <p:ext uri="{BB962C8B-B14F-4D97-AF65-F5344CB8AC3E}">
        <p14:creationId xmlns="" xmlns:p14="http://schemas.microsoft.com/office/powerpoint/2010/main" val="1205579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F82DCB7-B2E9-4BA6-A682-C9DC16A40E5C}" type="datetimeFigureOut">
              <a:rPr lang="en-US" smtClean="0"/>
              <a:pPr/>
              <a:t>5/14/2020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16909A-DD8A-4176-95B9-9AA3CAD637AB}" type="slidenum">
              <a:rPr lang="en-US" smtClean="0"/>
              <a:pPr/>
              <a:t>‹#›</a:t>
            </a:fld>
            <a:endParaRPr lang="en-US"/>
          </a:p>
        </p:txBody>
      </p:sp>
    </p:spTree>
    <p:extLst>
      <p:ext uri="{BB962C8B-B14F-4D97-AF65-F5344CB8AC3E}">
        <p14:creationId xmlns="" xmlns:p14="http://schemas.microsoft.com/office/powerpoint/2010/main" val="2779482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F82DCB7-B2E9-4BA6-A682-C9DC16A40E5C}" type="datetimeFigureOut">
              <a:rPr lang="en-US" smtClean="0"/>
              <a:pPr/>
              <a:t>5/14/2020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16909A-DD8A-4176-95B9-9AA3CAD637AB}" type="slidenum">
              <a:rPr lang="en-US" smtClean="0"/>
              <a:pPr/>
              <a:t>‹#›</a:t>
            </a:fld>
            <a:endParaRPr lang="en-US"/>
          </a:p>
        </p:txBody>
      </p:sp>
    </p:spTree>
    <p:extLst>
      <p:ext uri="{BB962C8B-B14F-4D97-AF65-F5344CB8AC3E}">
        <p14:creationId xmlns="" xmlns:p14="http://schemas.microsoft.com/office/powerpoint/2010/main" val="3483015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F82DCB7-B2E9-4BA6-A682-C9DC16A40E5C}" type="datetimeFigureOut">
              <a:rPr lang="en-US" smtClean="0"/>
              <a:pPr/>
              <a:t>5/14/2020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16909A-DD8A-4176-95B9-9AA3CAD637AB}" type="slidenum">
              <a:rPr lang="en-US" smtClean="0"/>
              <a:pPr/>
              <a:t>‹#›</a:t>
            </a:fld>
            <a:endParaRPr lang="en-US"/>
          </a:p>
        </p:txBody>
      </p:sp>
    </p:spTree>
    <p:extLst>
      <p:ext uri="{BB962C8B-B14F-4D97-AF65-F5344CB8AC3E}">
        <p14:creationId xmlns="" xmlns:p14="http://schemas.microsoft.com/office/powerpoint/2010/main" val="1890978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82DCB7-B2E9-4BA6-A682-C9DC16A40E5C}" type="datetimeFigureOut">
              <a:rPr lang="en-US" smtClean="0"/>
              <a:pPr/>
              <a:t>5/14/2020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16909A-DD8A-4176-95B9-9AA3CAD637AB}" type="slidenum">
              <a:rPr lang="en-US" smtClean="0"/>
              <a:pPr/>
              <a:t>‹#›</a:t>
            </a:fld>
            <a:endParaRPr lang="en-US"/>
          </a:p>
        </p:txBody>
      </p:sp>
    </p:spTree>
    <p:extLst>
      <p:ext uri="{BB962C8B-B14F-4D97-AF65-F5344CB8AC3E}">
        <p14:creationId xmlns="" xmlns:p14="http://schemas.microsoft.com/office/powerpoint/2010/main" val="3301778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82DCB7-B2E9-4BA6-A682-C9DC16A40E5C}" type="datetimeFigureOut">
              <a:rPr lang="en-US" smtClean="0"/>
              <a:pPr/>
              <a:t>5/14/2020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16909A-DD8A-4176-95B9-9AA3CAD637AB}" type="slidenum">
              <a:rPr lang="en-US" smtClean="0"/>
              <a:pPr/>
              <a:t>‹#›</a:t>
            </a:fld>
            <a:endParaRPr lang="en-US"/>
          </a:p>
        </p:txBody>
      </p:sp>
    </p:spTree>
    <p:extLst>
      <p:ext uri="{BB962C8B-B14F-4D97-AF65-F5344CB8AC3E}">
        <p14:creationId xmlns="" xmlns:p14="http://schemas.microsoft.com/office/powerpoint/2010/main" val="3803992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82DCB7-B2E9-4BA6-A682-C9DC16A40E5C}" type="datetimeFigureOut">
              <a:rPr lang="en-US" smtClean="0"/>
              <a:pPr/>
              <a:t>5/14/2020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16909A-DD8A-4176-95B9-9AA3CAD637AB}" type="slidenum">
              <a:rPr lang="en-US" smtClean="0"/>
              <a:pPr/>
              <a:t>‹#›</a:t>
            </a:fld>
            <a:endParaRPr lang="en-US"/>
          </a:p>
        </p:txBody>
      </p:sp>
    </p:spTree>
    <p:extLst>
      <p:ext uri="{BB962C8B-B14F-4D97-AF65-F5344CB8AC3E}">
        <p14:creationId xmlns="" xmlns:p14="http://schemas.microsoft.com/office/powerpoint/2010/main" val="1599758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82DCB7-B2E9-4BA6-A682-C9DC16A40E5C}" type="datetimeFigureOut">
              <a:rPr lang="en-US" smtClean="0"/>
              <a:pPr/>
              <a:t>5/14/2020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16909A-DD8A-4176-95B9-9AA3CAD637AB}" type="slidenum">
              <a:rPr lang="en-US" smtClean="0"/>
              <a:pPr/>
              <a:t>‹#›</a:t>
            </a:fld>
            <a:endParaRPr lang="en-US"/>
          </a:p>
        </p:txBody>
      </p:sp>
    </p:spTree>
    <p:extLst>
      <p:ext uri="{BB962C8B-B14F-4D97-AF65-F5344CB8AC3E}">
        <p14:creationId xmlns="" xmlns:p14="http://schemas.microsoft.com/office/powerpoint/2010/main" val="35987162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900" b="1" dirty="0"/>
              <a:t>CHAPTER 1. INTRODUCTION</a:t>
            </a:r>
            <a:r>
              <a:rPr lang="en-US" sz="3600" dirty="0"/>
              <a:t/>
            </a:r>
            <a:br>
              <a:rPr lang="en-US" sz="3600" dirty="0"/>
            </a:br>
            <a:endParaRPr lang="en-US" dirty="0"/>
          </a:p>
        </p:txBody>
      </p:sp>
      <p:sp>
        <p:nvSpPr>
          <p:cNvPr id="3" name="Content Placeholder 2"/>
          <p:cNvSpPr>
            <a:spLocks noGrp="1"/>
          </p:cNvSpPr>
          <p:nvPr>
            <p:ph idx="1"/>
          </p:nvPr>
        </p:nvSpPr>
        <p:spPr>
          <a:xfrm>
            <a:off x="304800" y="1371600"/>
            <a:ext cx="8610600" cy="5334000"/>
          </a:xfrm>
        </p:spPr>
        <p:txBody>
          <a:bodyPr>
            <a:normAutofit/>
          </a:bodyPr>
          <a:lstStyle/>
          <a:p>
            <a:pPr marL="0" indent="0">
              <a:buNone/>
            </a:pPr>
            <a:r>
              <a:rPr lang="en-US" sz="2800" b="1" dirty="0" smtClean="0">
                <a:latin typeface="Times New Roman" pitchFamily="18" charset="0"/>
                <a:cs typeface="Times New Roman" pitchFamily="18" charset="0"/>
              </a:rPr>
              <a:t>Chapter </a:t>
            </a:r>
            <a:r>
              <a:rPr lang="en-US" sz="2800" b="1" dirty="0">
                <a:latin typeface="Times New Roman" pitchFamily="18" charset="0"/>
                <a:cs typeface="Times New Roman" pitchFamily="18" charset="0"/>
              </a:rPr>
              <a:t>Objectives </a:t>
            </a:r>
          </a:p>
          <a:p>
            <a:r>
              <a:rPr lang="en-US" sz="2800" dirty="0">
                <a:latin typeface="Times New Roman" pitchFamily="18" charset="0"/>
                <a:cs typeface="Times New Roman" pitchFamily="18" charset="0"/>
              </a:rPr>
              <a:t>At the end of the unit, students should be able to:-</a:t>
            </a:r>
          </a:p>
          <a:p>
            <a:pPr lvl="1"/>
            <a:r>
              <a:rPr lang="en-US" sz="2500" i="1" dirty="0">
                <a:latin typeface="Simplified Arabic" pitchFamily="18" charset="-78"/>
                <a:cs typeface="Simplified Arabic" pitchFamily="18" charset="-78"/>
              </a:rPr>
              <a:t>Define the term horticulture</a:t>
            </a:r>
          </a:p>
          <a:p>
            <a:pPr lvl="1"/>
            <a:r>
              <a:rPr lang="en-US" sz="2500" i="1" dirty="0">
                <a:latin typeface="Simplified Arabic" pitchFamily="18" charset="-78"/>
                <a:cs typeface="Simplified Arabic" pitchFamily="18" charset="-78"/>
              </a:rPr>
              <a:t>Identify divisions of horticulture </a:t>
            </a:r>
          </a:p>
          <a:p>
            <a:pPr lvl="1"/>
            <a:r>
              <a:rPr lang="en-US" sz="2500" i="1" dirty="0">
                <a:latin typeface="Simplified Arabic" pitchFamily="18" charset="-78"/>
                <a:cs typeface="Simplified Arabic" pitchFamily="18" charset="-78"/>
              </a:rPr>
              <a:t>Define the term vegetable </a:t>
            </a:r>
          </a:p>
          <a:p>
            <a:pPr lvl="1"/>
            <a:r>
              <a:rPr lang="en-US" sz="2500" i="1" dirty="0">
                <a:latin typeface="Simplified Arabic" pitchFamily="18" charset="-78"/>
                <a:cs typeface="Simplified Arabic" pitchFamily="18" charset="-78"/>
              </a:rPr>
              <a:t>Familiarized with characteristics of vegetable production </a:t>
            </a:r>
          </a:p>
          <a:p>
            <a:pPr lvl="1"/>
            <a:r>
              <a:rPr lang="en-US" sz="2500" i="1" dirty="0">
                <a:latin typeface="Simplified Arabic" pitchFamily="18" charset="-78"/>
                <a:cs typeface="Simplified Arabic" pitchFamily="18" charset="-78"/>
              </a:rPr>
              <a:t>State the contribution of vegetable crops for human being</a:t>
            </a:r>
          </a:p>
          <a:p>
            <a:pPr lvl="1"/>
            <a:r>
              <a:rPr lang="en-US" sz="2500" i="1" dirty="0">
                <a:latin typeface="Simplified Arabic" pitchFamily="18" charset="-78"/>
                <a:cs typeface="Simplified Arabic" pitchFamily="18" charset="-78"/>
              </a:rPr>
              <a:t>Identify the </a:t>
            </a:r>
            <a:r>
              <a:rPr lang="en-US" sz="2500" i="1" dirty="0" smtClean="0">
                <a:latin typeface="Simplified Arabic" pitchFamily="18" charset="-78"/>
                <a:cs typeface="Simplified Arabic" pitchFamily="18" charset="-78"/>
              </a:rPr>
              <a:t>potential and </a:t>
            </a:r>
            <a:r>
              <a:rPr lang="en-US" sz="2500" i="1" dirty="0">
                <a:latin typeface="Simplified Arabic" pitchFamily="18" charset="-78"/>
                <a:cs typeface="Simplified Arabic" pitchFamily="18" charset="-78"/>
              </a:rPr>
              <a:t>constraints of vegetable crops production in Ethiopia  </a:t>
            </a:r>
          </a:p>
          <a:p>
            <a:endParaRPr lang="en-US" sz="2400" dirty="0">
              <a:latin typeface="Times New Roman" pitchFamily="18" charset="0"/>
              <a:cs typeface="Times New Roman" pitchFamily="18" charset="0"/>
            </a:endParaRPr>
          </a:p>
        </p:txBody>
      </p:sp>
    </p:spTree>
    <p:extLst>
      <p:ext uri="{BB962C8B-B14F-4D97-AF65-F5344CB8AC3E}">
        <p14:creationId xmlns="" xmlns:p14="http://schemas.microsoft.com/office/powerpoint/2010/main" val="35338720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pPr lvl="1" algn="ctr" rtl="0">
              <a:spcBef>
                <a:spcPct val="0"/>
              </a:spcBef>
            </a:pPr>
            <a:r>
              <a:rPr lang="en-US" sz="2800" b="1" i="1" u="sng" dirty="0" smtClean="0">
                <a:latin typeface="Times New Roman" pitchFamily="18" charset="0"/>
                <a:cs typeface="Times New Roman" pitchFamily="18" charset="0"/>
              </a:rPr>
              <a:t>1.2. Definition &amp; Characteristics of Vegetables</a:t>
            </a:r>
            <a:r>
              <a:rPr lang="en-US" sz="1400" dirty="0"/>
              <a:t/>
            </a:r>
            <a:br>
              <a:rPr lang="en-US" sz="1400" dirty="0"/>
            </a:br>
            <a:endParaRPr lang="en-US" dirty="0"/>
          </a:p>
        </p:txBody>
      </p:sp>
      <p:sp>
        <p:nvSpPr>
          <p:cNvPr id="3" name="Content Placeholder 2"/>
          <p:cNvSpPr>
            <a:spLocks noGrp="1"/>
          </p:cNvSpPr>
          <p:nvPr>
            <p:ph idx="1"/>
          </p:nvPr>
        </p:nvSpPr>
        <p:spPr>
          <a:xfrm>
            <a:off x="228600" y="990600"/>
            <a:ext cx="8763000" cy="6705600"/>
          </a:xfrm>
        </p:spPr>
        <p:txBody>
          <a:bodyPr>
            <a:normAutofit/>
          </a:bodyPr>
          <a:lstStyle/>
          <a:p>
            <a:pPr marL="0" indent="0">
              <a:buNone/>
            </a:pPr>
            <a:r>
              <a:rPr lang="en-US" sz="2600" b="1" i="1" u="sng" dirty="0" smtClean="0">
                <a:latin typeface="Times New Roman" pitchFamily="18" charset="0"/>
                <a:cs typeface="Times New Roman" pitchFamily="18" charset="0"/>
              </a:rPr>
              <a:t>Definition of vegetables</a:t>
            </a:r>
          </a:p>
          <a:p>
            <a:pPr>
              <a:buFont typeface="Wingdings" pitchFamily="2" charset="2"/>
              <a:buChar char="q"/>
            </a:pPr>
            <a:r>
              <a:rPr lang="en-US" sz="2700" b="1" dirty="0" smtClean="0">
                <a:latin typeface="Times New Roman" pitchFamily="18" charset="0"/>
                <a:cs typeface="Times New Roman" pitchFamily="18" charset="0"/>
              </a:rPr>
              <a:t>Vegetables </a:t>
            </a:r>
            <a:r>
              <a:rPr lang="en-US" sz="2700" b="1" dirty="0">
                <a:latin typeface="Times New Roman" pitchFamily="18" charset="0"/>
                <a:cs typeface="Times New Roman" pitchFamily="18" charset="0"/>
              </a:rPr>
              <a:t>are a complex group of a wide variety of different types of plants. </a:t>
            </a:r>
            <a:endParaRPr lang="en-US" sz="2700" b="1" dirty="0" smtClean="0">
              <a:latin typeface="Times New Roman" pitchFamily="18" charset="0"/>
              <a:cs typeface="Times New Roman" pitchFamily="18" charset="0"/>
            </a:endParaRPr>
          </a:p>
          <a:p>
            <a:pPr lvl="1">
              <a:buFont typeface="Wingdings" pitchFamily="2" charset="2"/>
              <a:buChar char="Ø"/>
            </a:pPr>
            <a:r>
              <a:rPr lang="en-US" sz="2700" dirty="0" smtClean="0">
                <a:latin typeface="Times New Roman" pitchFamily="18" charset="0"/>
                <a:cs typeface="Times New Roman" pitchFamily="18" charset="0"/>
              </a:rPr>
              <a:t>Some </a:t>
            </a:r>
            <a:r>
              <a:rPr lang="en-US" sz="2700" dirty="0">
                <a:latin typeface="Times New Roman" pitchFamily="18" charset="0"/>
                <a:cs typeface="Times New Roman" pitchFamily="18" charset="0"/>
              </a:rPr>
              <a:t>species grow </a:t>
            </a:r>
            <a:endParaRPr lang="en-US" sz="2700" dirty="0" smtClean="0">
              <a:latin typeface="Times New Roman" pitchFamily="18" charset="0"/>
              <a:cs typeface="Times New Roman" pitchFamily="18" charset="0"/>
            </a:endParaRPr>
          </a:p>
          <a:p>
            <a:pPr lvl="2">
              <a:buFont typeface="Wingdings" pitchFamily="2" charset="2"/>
              <a:buChar char="Ø"/>
            </a:pPr>
            <a:r>
              <a:rPr lang="en-US" sz="2700" dirty="0" smtClean="0">
                <a:latin typeface="Times New Roman" pitchFamily="18" charset="0"/>
                <a:cs typeface="Times New Roman" pitchFamily="18" charset="0"/>
              </a:rPr>
              <a:t>from </a:t>
            </a:r>
            <a:r>
              <a:rPr lang="en-US" sz="2700" dirty="0">
                <a:latin typeface="Times New Roman" pitchFamily="18" charset="0"/>
                <a:cs typeface="Times New Roman" pitchFamily="18" charset="0"/>
              </a:rPr>
              <a:t>year to year; other grows and dies within one or two years. </a:t>
            </a:r>
          </a:p>
          <a:p>
            <a:pPr lvl="1">
              <a:buFont typeface="Wingdings" pitchFamily="2" charset="2"/>
              <a:buChar char="Ø"/>
            </a:pPr>
            <a:endParaRPr lang="en-US" sz="2700" dirty="0" smtClean="0">
              <a:latin typeface="Times New Roman" pitchFamily="18" charset="0"/>
              <a:cs typeface="Times New Roman" pitchFamily="18" charset="0"/>
            </a:endParaRPr>
          </a:p>
          <a:p>
            <a:pPr lvl="1">
              <a:buFont typeface="Wingdings" pitchFamily="2" charset="2"/>
              <a:buChar char="Ø"/>
            </a:pPr>
            <a:r>
              <a:rPr lang="en-US" sz="2700" dirty="0" smtClean="0">
                <a:latin typeface="Times New Roman" pitchFamily="18" charset="0"/>
                <a:cs typeface="Times New Roman" pitchFamily="18" charset="0"/>
              </a:rPr>
              <a:t>They </a:t>
            </a:r>
            <a:r>
              <a:rPr lang="en-US" sz="2700" dirty="0">
                <a:latin typeface="Times New Roman" pitchFamily="18" charset="0"/>
                <a:cs typeface="Times New Roman" pitchFamily="18" charset="0"/>
              </a:rPr>
              <a:t>have diverse forms of propagation; </a:t>
            </a:r>
            <a:endParaRPr lang="en-US" sz="2700" dirty="0" smtClean="0">
              <a:latin typeface="Times New Roman" pitchFamily="18" charset="0"/>
              <a:cs typeface="Times New Roman" pitchFamily="18" charset="0"/>
            </a:endParaRPr>
          </a:p>
          <a:p>
            <a:pPr lvl="2">
              <a:buFont typeface="Wingdings" pitchFamily="2" charset="2"/>
              <a:buChar char="Ø"/>
            </a:pPr>
            <a:r>
              <a:rPr lang="en-US" sz="2700" dirty="0" smtClean="0">
                <a:latin typeface="Times New Roman" pitchFamily="18" charset="0"/>
                <a:cs typeface="Times New Roman" pitchFamily="18" charset="0"/>
              </a:rPr>
              <a:t>by </a:t>
            </a:r>
            <a:r>
              <a:rPr lang="en-US" sz="2700" dirty="0">
                <a:latin typeface="Times New Roman" pitchFamily="18" charset="0"/>
                <a:cs typeface="Times New Roman" pitchFamily="18" charset="0"/>
              </a:rPr>
              <a:t>seeds or vegetative parts. </a:t>
            </a:r>
          </a:p>
          <a:p>
            <a:pPr lvl="1">
              <a:buFont typeface="Wingdings" pitchFamily="2" charset="2"/>
              <a:buChar char="Ø"/>
            </a:pPr>
            <a:endParaRPr lang="en-US" sz="2700" dirty="0" smtClean="0">
              <a:latin typeface="Times New Roman" pitchFamily="18" charset="0"/>
              <a:cs typeface="Times New Roman" pitchFamily="18" charset="0"/>
            </a:endParaRPr>
          </a:p>
          <a:p>
            <a:pPr lvl="1">
              <a:buFont typeface="Wingdings" pitchFamily="2" charset="2"/>
              <a:buChar char="Ø"/>
            </a:pPr>
            <a:r>
              <a:rPr lang="en-US" sz="2700" dirty="0" smtClean="0">
                <a:latin typeface="Times New Roman" pitchFamily="18" charset="0"/>
                <a:cs typeface="Times New Roman" pitchFamily="18" charset="0"/>
              </a:rPr>
              <a:t>They </a:t>
            </a:r>
            <a:r>
              <a:rPr lang="en-US" sz="2700" dirty="0">
                <a:latin typeface="Times New Roman" pitchFamily="18" charset="0"/>
                <a:cs typeface="Times New Roman" pitchFamily="18" charset="0"/>
              </a:rPr>
              <a:t>may be </a:t>
            </a:r>
            <a:r>
              <a:rPr lang="en-US" sz="2700" dirty="0" smtClean="0">
                <a:latin typeface="Times New Roman" pitchFamily="18" charset="0"/>
                <a:cs typeface="Times New Roman" pitchFamily="18" charset="0"/>
              </a:rPr>
              <a:t>herbaceous &amp; </a:t>
            </a:r>
            <a:r>
              <a:rPr lang="en-US" sz="2700" dirty="0" err="1" smtClean="0">
                <a:latin typeface="Times New Roman" pitchFamily="18" charset="0"/>
                <a:cs typeface="Times New Roman" pitchFamily="18" charset="0"/>
              </a:rPr>
              <a:t>Viny</a:t>
            </a:r>
            <a:r>
              <a:rPr lang="en-US" sz="2700" dirty="0" smtClean="0">
                <a:latin typeface="Times New Roman" pitchFamily="18" charset="0"/>
                <a:cs typeface="Times New Roman" pitchFamily="18" charset="0"/>
              </a:rPr>
              <a:t> </a:t>
            </a:r>
            <a:r>
              <a:rPr lang="en-US" sz="2700" dirty="0">
                <a:latin typeface="Times New Roman" pitchFamily="18" charset="0"/>
                <a:cs typeface="Times New Roman" pitchFamily="18" charset="0"/>
              </a:rPr>
              <a:t>in growth habit. </a:t>
            </a:r>
            <a:endParaRPr lang="en-US" sz="2700" dirty="0" smtClean="0">
              <a:latin typeface="Times New Roman" pitchFamily="18" charset="0"/>
              <a:cs typeface="Times New Roman" pitchFamily="18" charset="0"/>
            </a:endParaRPr>
          </a:p>
          <a:p>
            <a:pPr lvl="1">
              <a:buNone/>
            </a:pPr>
            <a:endParaRPr lang="en-US" sz="3200" dirty="0" smtClean="0">
              <a:latin typeface="Times New Roman" pitchFamily="18" charset="0"/>
              <a:cs typeface="Times New Roman" pitchFamily="18" charset="0"/>
            </a:endParaRPr>
          </a:p>
          <a:p>
            <a:endParaRPr lang="en-US" dirty="0"/>
          </a:p>
        </p:txBody>
      </p:sp>
    </p:spTree>
    <p:extLst>
      <p:ext uri="{BB962C8B-B14F-4D97-AF65-F5344CB8AC3E}">
        <p14:creationId xmlns="" xmlns:p14="http://schemas.microsoft.com/office/powerpoint/2010/main" val="38487793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228600"/>
            <a:ext cx="8915400" cy="6629400"/>
          </a:xfrm>
        </p:spPr>
        <p:txBody>
          <a:bodyPr>
            <a:noAutofit/>
          </a:bodyPr>
          <a:lstStyle/>
          <a:p>
            <a:pPr marL="742950" lvl="2" indent="-342900">
              <a:buFont typeface="Wingdings" pitchFamily="2" charset="2"/>
              <a:buChar char="Ø"/>
            </a:pPr>
            <a:r>
              <a:rPr lang="en-US" sz="2600" dirty="0" smtClean="0">
                <a:latin typeface="Times New Roman" pitchFamily="18" charset="0"/>
                <a:cs typeface="Times New Roman" pitchFamily="18" charset="0"/>
              </a:rPr>
              <a:t>They differ in growth requirements. </a:t>
            </a:r>
          </a:p>
          <a:p>
            <a:pPr marL="1200150" lvl="3" indent="-342900">
              <a:buFont typeface="Wingdings" pitchFamily="2" charset="2"/>
              <a:buChar char="Ø"/>
            </a:pPr>
            <a:r>
              <a:rPr lang="en-US" sz="2600" dirty="0" smtClean="0">
                <a:latin typeface="Times New Roman" pitchFamily="18" charset="0"/>
                <a:cs typeface="Times New Roman" pitchFamily="18" charset="0"/>
              </a:rPr>
              <a:t>Many vegetables can be grown under a wide range of conditions; </a:t>
            </a:r>
          </a:p>
          <a:p>
            <a:pPr marL="1200150" lvl="3" indent="-342900">
              <a:buFont typeface="Wingdings" pitchFamily="2" charset="2"/>
              <a:buChar char="Ø"/>
            </a:pPr>
            <a:r>
              <a:rPr lang="en-US" sz="2600" dirty="0" smtClean="0">
                <a:latin typeface="Times New Roman" pitchFamily="18" charset="0"/>
                <a:cs typeface="Times New Roman" pitchFamily="18" charset="0"/>
              </a:rPr>
              <a:t>While others have requirements that are more exacting for water, T</a:t>
            </a:r>
            <a:r>
              <a:rPr lang="en-US" sz="2600" baseline="30000" dirty="0" smtClean="0">
                <a:latin typeface="Times New Roman" pitchFamily="18" charset="0"/>
                <a:cs typeface="Times New Roman" pitchFamily="18" charset="0"/>
              </a:rPr>
              <a:t>O</a:t>
            </a:r>
            <a:r>
              <a:rPr lang="en-US" sz="2600" dirty="0" smtClean="0">
                <a:latin typeface="Times New Roman" pitchFamily="18" charset="0"/>
                <a:cs typeface="Times New Roman" pitchFamily="18" charset="0"/>
              </a:rPr>
              <a:t>C &amp; light. Thus in one place several species can be grown through the year, but there are others that can be grown only during certain times of the year.</a:t>
            </a:r>
          </a:p>
          <a:p>
            <a:pPr marL="742950" lvl="2" indent="-342900">
              <a:buFont typeface="Wingdings" pitchFamily="2" charset="2"/>
              <a:buChar char="Ø"/>
            </a:pPr>
            <a:endParaRPr lang="en-US" sz="2600" dirty="0" smtClean="0">
              <a:latin typeface="Times New Roman" pitchFamily="18" charset="0"/>
              <a:cs typeface="Times New Roman" pitchFamily="18" charset="0"/>
            </a:endParaRPr>
          </a:p>
          <a:p>
            <a:pPr marL="742950" lvl="2" indent="-342900">
              <a:buFont typeface="Wingdings" pitchFamily="2" charset="2"/>
              <a:buChar char="Ø"/>
            </a:pPr>
            <a:r>
              <a:rPr lang="en-US" sz="2600" dirty="0" smtClean="0">
                <a:latin typeface="Times New Roman" pitchFamily="18" charset="0"/>
                <a:cs typeface="Times New Roman" pitchFamily="18" charset="0"/>
              </a:rPr>
              <a:t>Irrigation is an absolute necessity for many species, but a few can be grown under rain fed conditions. </a:t>
            </a:r>
          </a:p>
          <a:p>
            <a:pPr marL="742950" lvl="2" indent="-342900">
              <a:buFont typeface="Wingdings" pitchFamily="2" charset="2"/>
              <a:buChar char="Ø"/>
            </a:pPr>
            <a:endParaRPr lang="en-US" sz="2600" dirty="0" smtClean="0">
              <a:latin typeface="Times New Roman" pitchFamily="18" charset="0"/>
              <a:cs typeface="Times New Roman" pitchFamily="18" charset="0"/>
            </a:endParaRPr>
          </a:p>
          <a:p>
            <a:pPr marL="742950" lvl="2" indent="-342900">
              <a:buFont typeface="Wingdings" pitchFamily="2" charset="2"/>
              <a:buChar char="Ø"/>
            </a:pPr>
            <a:r>
              <a:rPr lang="en-US" sz="2600" dirty="0" smtClean="0">
                <a:latin typeface="Times New Roman" pitchFamily="18" charset="0"/>
                <a:cs typeface="Times New Roman" pitchFamily="18" charset="0"/>
              </a:rPr>
              <a:t>Vegetables can grow in the wild or have to be cultivated.</a:t>
            </a:r>
          </a:p>
          <a:p>
            <a:pPr marL="1200150" lvl="3" indent="-342900">
              <a:buFont typeface="Wingdings" pitchFamily="2" charset="2"/>
              <a:buChar char="Ø"/>
            </a:pPr>
            <a:r>
              <a:rPr lang="en-US" sz="2600" dirty="0" smtClean="0">
                <a:latin typeface="Times New Roman" pitchFamily="18" charset="0"/>
                <a:cs typeface="Times New Roman" pitchFamily="18" charset="0"/>
              </a:rPr>
              <a:t>Distribution of species that are used as vegetables may be worldwide or limited to specific areas of certain regions</a:t>
            </a:r>
            <a:endParaRPr lang="en-US" sz="2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534400" cy="6172200"/>
          </a:xfrm>
        </p:spPr>
        <p:txBody>
          <a:bodyPr>
            <a:normAutofit/>
          </a:bodyPr>
          <a:lstStyle/>
          <a:p>
            <a:pPr lvl="1">
              <a:buFont typeface="Wingdings" pitchFamily="2" charset="2"/>
              <a:buChar char="Ø"/>
            </a:pPr>
            <a:r>
              <a:rPr lang="en-US" sz="2600" dirty="0" smtClean="0">
                <a:latin typeface="Times New Roman" pitchFamily="18" charset="0"/>
                <a:cs typeface="Times New Roman" pitchFamily="18" charset="0"/>
              </a:rPr>
              <a:t>They </a:t>
            </a:r>
            <a:r>
              <a:rPr lang="en-US" sz="2600" dirty="0">
                <a:latin typeface="Times New Roman" pitchFamily="18" charset="0"/>
                <a:cs typeface="Times New Roman" pitchFamily="18" charset="0"/>
              </a:rPr>
              <a:t>can be produced in fields of specialized production areas, outskirts of urban areas, villages, or in gardens around the home</a:t>
            </a:r>
            <a:r>
              <a:rPr lang="en-US" sz="2600" dirty="0" smtClean="0">
                <a:latin typeface="Times New Roman" pitchFamily="18" charset="0"/>
                <a:cs typeface="Times New Roman" pitchFamily="18" charset="0"/>
              </a:rPr>
              <a:t>.</a:t>
            </a:r>
          </a:p>
          <a:p>
            <a:pPr lvl="1">
              <a:buFont typeface="Wingdings" pitchFamily="2" charset="2"/>
              <a:buChar char="Ø"/>
            </a:pPr>
            <a:endParaRPr lang="en-US" sz="2600" dirty="0" smtClean="0">
              <a:latin typeface="Times New Roman" pitchFamily="18" charset="0"/>
              <a:cs typeface="Times New Roman" pitchFamily="18" charset="0"/>
            </a:endParaRPr>
          </a:p>
          <a:p>
            <a:pPr lvl="1">
              <a:buFont typeface="Wingdings" pitchFamily="2" charset="2"/>
              <a:buChar char="Ø"/>
            </a:pPr>
            <a:r>
              <a:rPr lang="en-US" sz="2600" dirty="0" smtClean="0">
                <a:latin typeface="Times New Roman" pitchFamily="18" charset="0"/>
                <a:cs typeface="Times New Roman" pitchFamily="18" charset="0"/>
              </a:rPr>
              <a:t>D/t </a:t>
            </a:r>
            <a:r>
              <a:rPr lang="en-US" sz="2600" dirty="0">
                <a:latin typeface="Times New Roman" pitchFamily="18" charset="0"/>
                <a:cs typeface="Times New Roman" pitchFamily="18" charset="0"/>
              </a:rPr>
              <a:t>parts of a plant may be used as a </a:t>
            </a:r>
            <a:r>
              <a:rPr lang="en-US" sz="2600" dirty="0" smtClean="0">
                <a:latin typeface="Times New Roman" pitchFamily="18" charset="0"/>
                <a:cs typeface="Times New Roman" pitchFamily="18" charset="0"/>
              </a:rPr>
              <a:t>vegetable </a:t>
            </a:r>
            <a:r>
              <a:rPr lang="en-US" sz="2600" dirty="0">
                <a:latin typeface="Times New Roman" pitchFamily="18" charset="0"/>
                <a:cs typeface="Times New Roman" pitchFamily="18" charset="0"/>
              </a:rPr>
              <a:t>depending on the localities </a:t>
            </a:r>
            <a:r>
              <a:rPr lang="en-US" sz="2600" dirty="0" smtClean="0">
                <a:latin typeface="Times New Roman" pitchFamily="18" charset="0"/>
                <a:cs typeface="Times New Roman" pitchFamily="18" charset="0"/>
              </a:rPr>
              <a:t>&amp; </a:t>
            </a:r>
            <a:r>
              <a:rPr lang="en-US" sz="2600" dirty="0">
                <a:latin typeface="Times New Roman" pitchFamily="18" charset="0"/>
                <a:cs typeface="Times New Roman" pitchFamily="18" charset="0"/>
              </a:rPr>
              <a:t>culture</a:t>
            </a:r>
            <a:r>
              <a:rPr lang="en-US" sz="2600" dirty="0" smtClean="0">
                <a:latin typeface="Times New Roman" pitchFamily="18" charset="0"/>
                <a:cs typeface="Times New Roman" pitchFamily="18" charset="0"/>
              </a:rPr>
              <a:t>.</a:t>
            </a:r>
          </a:p>
          <a:p>
            <a:pPr lvl="2">
              <a:buFont typeface="Wingdings" pitchFamily="2" charset="2"/>
              <a:buChar char="Ø"/>
            </a:pPr>
            <a:r>
              <a:rPr lang="en-US" sz="2600" dirty="0" smtClean="0">
                <a:latin typeface="Times New Roman" pitchFamily="18" charset="0"/>
                <a:cs typeface="Times New Roman" pitchFamily="18" charset="0"/>
              </a:rPr>
              <a:t> </a:t>
            </a:r>
            <a:r>
              <a:rPr lang="en-US" sz="2600" dirty="0">
                <a:latin typeface="Times New Roman" pitchFamily="18" charset="0"/>
                <a:cs typeface="Times New Roman" pitchFamily="18" charset="0"/>
              </a:rPr>
              <a:t>In general, developing countries utilize more parts of a particular plant as a vegetable than developed countries</a:t>
            </a:r>
            <a:r>
              <a:rPr lang="en-US" sz="2600" dirty="0" smtClean="0">
                <a:latin typeface="Times New Roman" pitchFamily="18" charset="0"/>
                <a:cs typeface="Times New Roman" pitchFamily="18" charset="0"/>
              </a:rPr>
              <a:t>.</a:t>
            </a:r>
          </a:p>
          <a:p>
            <a:pPr lvl="1">
              <a:buFont typeface="Wingdings" pitchFamily="2" charset="2"/>
              <a:buChar char="Ø"/>
            </a:pPr>
            <a:endParaRPr lang="en-US" sz="2600" dirty="0" smtClean="0">
              <a:latin typeface="Times New Roman" pitchFamily="18" charset="0"/>
              <a:cs typeface="Times New Roman" pitchFamily="18" charset="0"/>
            </a:endParaRPr>
          </a:p>
          <a:p>
            <a:pPr lvl="1">
              <a:buFont typeface="Wingdings" pitchFamily="2" charset="2"/>
              <a:buChar char="Ø"/>
            </a:pPr>
            <a:r>
              <a:rPr lang="en-US" sz="2600" dirty="0" smtClean="0">
                <a:latin typeface="Times New Roman" pitchFamily="18" charset="0"/>
                <a:cs typeface="Times New Roman" pitchFamily="18" charset="0"/>
              </a:rPr>
              <a:t>Most </a:t>
            </a:r>
            <a:r>
              <a:rPr lang="en-US" sz="2600" dirty="0">
                <a:latin typeface="Times New Roman" pitchFamily="18" charset="0"/>
                <a:cs typeface="Times New Roman" pitchFamily="18" charset="0"/>
              </a:rPr>
              <a:t>vegetables are high in water content, which makes them </a:t>
            </a:r>
            <a:r>
              <a:rPr lang="en-US" sz="2600" b="1" dirty="0">
                <a:latin typeface="Times New Roman" pitchFamily="18" charset="0"/>
                <a:cs typeface="Times New Roman" pitchFamily="18" charset="0"/>
              </a:rPr>
              <a:t>bulky </a:t>
            </a:r>
            <a:r>
              <a:rPr lang="en-US" sz="2600" b="1" dirty="0" smtClean="0">
                <a:latin typeface="Times New Roman" pitchFamily="18" charset="0"/>
                <a:cs typeface="Times New Roman" pitchFamily="18" charset="0"/>
              </a:rPr>
              <a:t>&amp; </a:t>
            </a:r>
            <a:r>
              <a:rPr lang="en-US" sz="2600" b="1" dirty="0">
                <a:latin typeface="Times New Roman" pitchFamily="18" charset="0"/>
                <a:cs typeface="Times New Roman" pitchFamily="18" charset="0"/>
              </a:rPr>
              <a:t>highly perishable</a:t>
            </a:r>
            <a:r>
              <a:rPr lang="en-US" sz="2600" dirty="0">
                <a:latin typeface="Times New Roman" pitchFamily="18" charset="0"/>
                <a:cs typeface="Times New Roman" pitchFamily="18" charset="0"/>
              </a:rPr>
              <a:t>, particularly, the leaf ones. </a:t>
            </a:r>
          </a:p>
          <a:p>
            <a:pPr marL="457200" lvl="1" indent="0">
              <a:buNone/>
            </a:pPr>
            <a:endParaRPr lang="en-US" sz="2500" dirty="0">
              <a:latin typeface="Times New Roman" pitchFamily="18" charset="0"/>
              <a:cs typeface="Times New Roman" pitchFamily="18" charset="0"/>
            </a:endParaRPr>
          </a:p>
          <a:p>
            <a:endParaRPr lang="en-US" sz="2500" dirty="0">
              <a:latin typeface="Times New Roman" pitchFamily="18" charset="0"/>
              <a:cs typeface="Times New Roman" pitchFamily="18" charset="0"/>
            </a:endParaRPr>
          </a:p>
        </p:txBody>
      </p:sp>
    </p:spTree>
    <p:extLst>
      <p:ext uri="{BB962C8B-B14F-4D97-AF65-F5344CB8AC3E}">
        <p14:creationId xmlns="" xmlns:p14="http://schemas.microsoft.com/office/powerpoint/2010/main" val="14963098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858000"/>
          </a:xfrm>
        </p:spPr>
        <p:txBody>
          <a:bodyPr>
            <a:normAutofit/>
          </a:bodyPr>
          <a:lstStyle/>
          <a:p>
            <a:pPr>
              <a:buFont typeface="Wingdings" pitchFamily="2" charset="2"/>
              <a:buChar char="v"/>
            </a:pPr>
            <a:r>
              <a:rPr lang="en-US" sz="2800" dirty="0">
                <a:latin typeface="Times New Roman" pitchFamily="18" charset="0"/>
                <a:cs typeface="Times New Roman" pitchFamily="18" charset="0"/>
              </a:rPr>
              <a:t>Because of their diverse </a:t>
            </a:r>
            <a:r>
              <a:rPr lang="en-US" sz="2800" dirty="0" smtClean="0">
                <a:latin typeface="Times New Roman" pitchFamily="18" charset="0"/>
                <a:cs typeface="Times New Roman" pitchFamily="18" charset="0"/>
              </a:rPr>
              <a:t>nature</a:t>
            </a:r>
          </a:p>
          <a:p>
            <a:pPr lvl="1">
              <a:buFont typeface="Wingdings" pitchFamily="2" charset="2"/>
              <a:buChar char="v"/>
            </a:pPr>
            <a:r>
              <a:rPr lang="en-US" sz="2500" dirty="0" smtClean="0">
                <a:latin typeface="Times New Roman" pitchFamily="18" charset="0"/>
                <a:cs typeface="Times New Roman" pitchFamily="18" charset="0"/>
              </a:rPr>
              <a:t> </a:t>
            </a:r>
            <a:r>
              <a:rPr lang="en-US" sz="2500" dirty="0">
                <a:latin typeface="Times New Roman" pitchFamily="18" charset="0"/>
                <a:cs typeface="Times New Roman" pitchFamily="18" charset="0"/>
              </a:rPr>
              <a:t>it is very difficult to come-up with a single, acceptable, all-encompassing definition of vegetables.  </a:t>
            </a:r>
            <a:endParaRPr lang="en-US" sz="2500" dirty="0" smtClean="0">
              <a:latin typeface="Times New Roman" pitchFamily="18" charset="0"/>
              <a:cs typeface="Times New Roman" pitchFamily="18" charset="0"/>
            </a:endParaRPr>
          </a:p>
          <a:p>
            <a:pPr lvl="1">
              <a:buFont typeface="Wingdings" pitchFamily="2" charset="2"/>
              <a:buChar char="v"/>
            </a:pPr>
            <a:r>
              <a:rPr lang="en-US" sz="2500" dirty="0" smtClean="0">
                <a:latin typeface="Times New Roman" pitchFamily="18" charset="0"/>
                <a:cs typeface="Times New Roman" pitchFamily="18" charset="0"/>
              </a:rPr>
              <a:t>Definitions </a:t>
            </a:r>
            <a:r>
              <a:rPr lang="en-US" sz="2500" dirty="0">
                <a:latin typeface="Times New Roman" pitchFamily="18" charset="0"/>
                <a:cs typeface="Times New Roman" pitchFamily="18" charset="0"/>
              </a:rPr>
              <a:t>of the word “</a:t>
            </a:r>
            <a:r>
              <a:rPr lang="en-US" sz="2500" b="1" dirty="0">
                <a:latin typeface="Times New Roman" pitchFamily="18" charset="0"/>
                <a:cs typeface="Times New Roman" pitchFamily="18" charset="0"/>
              </a:rPr>
              <a:t>vegetable</a:t>
            </a:r>
            <a:r>
              <a:rPr lang="en-US" sz="2500" dirty="0">
                <a:latin typeface="Times New Roman" pitchFamily="18" charset="0"/>
                <a:cs typeface="Times New Roman" pitchFamily="18" charset="0"/>
              </a:rPr>
              <a:t>” are generally based on their </a:t>
            </a:r>
            <a:r>
              <a:rPr lang="en-US" sz="2500" b="1" dirty="0">
                <a:latin typeface="Times New Roman" pitchFamily="18" charset="0"/>
                <a:cs typeface="Times New Roman" pitchFamily="18" charset="0"/>
              </a:rPr>
              <a:t>use</a:t>
            </a:r>
            <a:r>
              <a:rPr lang="en-US" sz="2500" dirty="0" smtClean="0">
                <a:latin typeface="Times New Roman" pitchFamily="18" charset="0"/>
                <a:cs typeface="Times New Roman" pitchFamily="18" charset="0"/>
              </a:rPr>
              <a:t>. </a:t>
            </a:r>
          </a:p>
          <a:p>
            <a:pPr>
              <a:buFont typeface="Wingdings" pitchFamily="2" charset="2"/>
              <a:buChar char="v"/>
            </a:pPr>
            <a:endParaRPr lang="en-US" sz="2500" dirty="0">
              <a:latin typeface="Times New Roman" pitchFamily="18" charset="0"/>
              <a:cs typeface="Times New Roman" pitchFamily="18" charset="0"/>
            </a:endParaRPr>
          </a:p>
          <a:p>
            <a:pPr>
              <a:buFont typeface="Wingdings" pitchFamily="2" charset="2"/>
              <a:buChar char="v"/>
            </a:pPr>
            <a:r>
              <a:rPr lang="en-US" sz="25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A </a:t>
            </a:r>
            <a:r>
              <a:rPr lang="en-US" sz="2800" b="1" dirty="0">
                <a:latin typeface="Times New Roman" pitchFamily="18" charset="0"/>
                <a:cs typeface="Times New Roman" pitchFamily="18" charset="0"/>
              </a:rPr>
              <a:t>vegetable </a:t>
            </a:r>
            <a:r>
              <a:rPr lang="en-US" sz="2800" dirty="0">
                <a:latin typeface="Times New Roman" pitchFamily="18" charset="0"/>
                <a:cs typeface="Times New Roman" pitchFamily="18" charset="0"/>
              </a:rPr>
              <a:t>could thus be defined as</a:t>
            </a:r>
            <a:endParaRPr lang="en-US" sz="2500" dirty="0">
              <a:latin typeface="Times New Roman" pitchFamily="18" charset="0"/>
              <a:cs typeface="Times New Roman" pitchFamily="18" charset="0"/>
            </a:endParaRPr>
          </a:p>
          <a:p>
            <a:pPr lvl="1"/>
            <a:r>
              <a:rPr lang="en-US" b="1" i="1" dirty="0">
                <a:latin typeface="Times New Roman" pitchFamily="18" charset="0"/>
                <a:cs typeface="Times New Roman" pitchFamily="18" charset="0"/>
              </a:rPr>
              <a:t>An edible, usually a succulent plant or a portion of it eaten with staples as main course or as supplementary food in cooked or raw form</a:t>
            </a:r>
            <a:r>
              <a:rPr lang="en-US" i="1" dirty="0" smtClean="0">
                <a:latin typeface="Times New Roman" pitchFamily="18" charset="0"/>
                <a:cs typeface="Times New Roman" pitchFamily="18" charset="0"/>
              </a:rPr>
              <a:t>.</a:t>
            </a:r>
          </a:p>
          <a:p>
            <a:pPr lvl="2"/>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So, any annual, biennial </a:t>
            </a:r>
            <a:r>
              <a:rPr lang="en-US" sz="2800" dirty="0" smtClean="0">
                <a:latin typeface="Times New Roman" pitchFamily="18" charset="0"/>
                <a:cs typeface="Times New Roman" pitchFamily="18" charset="0"/>
              </a:rPr>
              <a:t>&amp; </a:t>
            </a:r>
            <a:r>
              <a:rPr lang="en-US" sz="2800" dirty="0">
                <a:latin typeface="Times New Roman" pitchFamily="18" charset="0"/>
                <a:cs typeface="Times New Roman" pitchFamily="18" charset="0"/>
              </a:rPr>
              <a:t>perennial herbaceous plants and, edible fungus, if their succulent organs, such as </a:t>
            </a:r>
            <a:r>
              <a:rPr lang="en-US" sz="2800" dirty="0" smtClean="0">
                <a:latin typeface="Times New Roman" pitchFamily="18" charset="0"/>
                <a:cs typeface="Times New Roman" pitchFamily="18" charset="0"/>
              </a:rPr>
              <a:t>leaves; it is considered as a vegetable </a:t>
            </a:r>
          </a:p>
          <a:p>
            <a:pPr>
              <a:lnSpc>
                <a:spcPct val="120000"/>
              </a:lnSpc>
            </a:pPr>
            <a:endParaRPr lang="en-US" sz="2700" dirty="0" smtClean="0">
              <a:latin typeface="Times New Roman" pitchFamily="18" charset="0"/>
              <a:cs typeface="Times New Roman" pitchFamily="18" charset="0"/>
            </a:endParaRPr>
          </a:p>
          <a:p>
            <a:endParaRPr lang="en-US" dirty="0"/>
          </a:p>
        </p:txBody>
      </p:sp>
    </p:spTree>
    <p:extLst>
      <p:ext uri="{BB962C8B-B14F-4D97-AF65-F5344CB8AC3E}">
        <p14:creationId xmlns="" xmlns:p14="http://schemas.microsoft.com/office/powerpoint/2010/main" val="32463168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10600" cy="6248400"/>
          </a:xfrm>
        </p:spPr>
        <p:txBody>
          <a:bodyPr>
            <a:noAutofit/>
          </a:bodyPr>
          <a:lstStyle/>
          <a:p>
            <a:pPr lvl="1"/>
            <a:r>
              <a:rPr lang="en-US" dirty="0" smtClean="0">
                <a:latin typeface="Times New Roman" pitchFamily="18" charset="0"/>
                <a:cs typeface="Times New Roman" pitchFamily="18" charset="0"/>
              </a:rPr>
              <a:t>The term vegetables is </a:t>
            </a:r>
            <a:r>
              <a:rPr lang="en-US" b="1" dirty="0" smtClean="0">
                <a:latin typeface="Times New Roman" pitchFamily="18" charset="0"/>
                <a:cs typeface="Times New Roman" pitchFamily="18" charset="0"/>
              </a:rPr>
              <a:t>usually used to designate </a:t>
            </a:r>
            <a:r>
              <a:rPr lang="en-US" dirty="0" smtClean="0">
                <a:latin typeface="Times New Roman" pitchFamily="18" charset="0"/>
                <a:cs typeface="Times New Roman" pitchFamily="18" charset="0"/>
              </a:rPr>
              <a:t>the tender edible</a:t>
            </a:r>
          </a:p>
          <a:p>
            <a:pPr lvl="2"/>
            <a:r>
              <a:rPr lang="en-US" sz="2700" dirty="0" smtClean="0">
                <a:latin typeface="Times New Roman" pitchFamily="18" charset="0"/>
                <a:cs typeface="Times New Roman" pitchFamily="18" charset="0"/>
              </a:rPr>
              <a:t>shoots, leaves, fruits and roots plants of plants that are eaten </a:t>
            </a:r>
          </a:p>
          <a:p>
            <a:pPr lvl="3"/>
            <a:r>
              <a:rPr lang="en-US" sz="2700" dirty="0" smtClean="0">
                <a:latin typeface="Times New Roman" pitchFamily="18" charset="0"/>
                <a:cs typeface="Times New Roman" pitchFamily="18" charset="0"/>
              </a:rPr>
              <a:t>whole or in part,</a:t>
            </a:r>
          </a:p>
          <a:p>
            <a:pPr lvl="3"/>
            <a:r>
              <a:rPr lang="en-US" sz="2700" dirty="0" smtClean="0">
                <a:latin typeface="Times New Roman" pitchFamily="18" charset="0"/>
                <a:cs typeface="Times New Roman" pitchFamily="18" charset="0"/>
              </a:rPr>
              <a:t> raw or cooked, as a supplement to starch foods meat. </a:t>
            </a:r>
          </a:p>
          <a:p>
            <a:pPr lvl="1"/>
            <a:endParaRPr lang="en-US" sz="2700" dirty="0" smtClean="0">
              <a:latin typeface="Times New Roman" pitchFamily="18" charset="0"/>
              <a:cs typeface="Times New Roman" pitchFamily="18" charset="0"/>
            </a:endParaRPr>
          </a:p>
          <a:p>
            <a:pPr lvl="1"/>
            <a:r>
              <a:rPr lang="en-US" sz="2700" dirty="0" smtClean="0">
                <a:latin typeface="Times New Roman" pitchFamily="18" charset="0"/>
                <a:cs typeface="Times New Roman" pitchFamily="18" charset="0"/>
              </a:rPr>
              <a:t>The term vegetable is </a:t>
            </a:r>
            <a:r>
              <a:rPr lang="en-US" dirty="0" smtClean="0">
                <a:latin typeface="Times New Roman" pitchFamily="18" charset="0"/>
                <a:cs typeface="Times New Roman" pitchFamily="18" charset="0"/>
              </a:rPr>
              <a:t>applicable to the herbaceous plants or parts which are used for culinary purposes. </a:t>
            </a:r>
            <a:endParaRPr lang="en-US" sz="2700" dirty="0" smtClean="0">
              <a:latin typeface="Times New Roman" pitchFamily="18" charset="0"/>
              <a:cs typeface="Times New Roman" pitchFamily="18" charset="0"/>
            </a:endParaRPr>
          </a:p>
          <a:p>
            <a:endParaRPr lang="en-US" sz="2500" dirty="0" smtClean="0">
              <a:latin typeface="Times New Roman" pitchFamily="18" charset="0"/>
              <a:cs typeface="Times New Roman" pitchFamily="18" charset="0"/>
            </a:endParaRPr>
          </a:p>
          <a:p>
            <a:pPr marL="0" indent="0">
              <a:buNone/>
            </a:pPr>
            <a:endParaRPr lang="en-US" sz="2500" b="1" dirty="0" smtClean="0">
              <a:latin typeface="Times New Roman" pitchFamily="18" charset="0"/>
              <a:cs typeface="Times New Roman" pitchFamily="18" charset="0"/>
            </a:endParaRPr>
          </a:p>
        </p:txBody>
      </p:sp>
    </p:spTree>
    <p:extLst>
      <p:ext uri="{BB962C8B-B14F-4D97-AF65-F5344CB8AC3E}">
        <p14:creationId xmlns="" xmlns:p14="http://schemas.microsoft.com/office/powerpoint/2010/main" val="35779244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55637"/>
            <a:ext cx="8382000" cy="5592763"/>
          </a:xfrm>
        </p:spPr>
        <p:txBody>
          <a:bodyPr/>
          <a:lstStyle/>
          <a:p>
            <a:r>
              <a:rPr lang="en-US" sz="3000" dirty="0" smtClean="0">
                <a:latin typeface="Times New Roman" pitchFamily="18" charset="0"/>
                <a:cs typeface="Times New Roman" pitchFamily="18" charset="0"/>
              </a:rPr>
              <a:t>Notes-</a:t>
            </a:r>
            <a:r>
              <a:rPr lang="en-US" dirty="0" smtClean="0">
                <a:latin typeface="Times New Roman" pitchFamily="18" charset="0"/>
                <a:cs typeface="Times New Roman" pitchFamily="18" charset="0"/>
              </a:rPr>
              <a:t>Vegetables are usually harvested when the plant is </a:t>
            </a:r>
            <a:r>
              <a:rPr lang="en-US" b="1" dirty="0" smtClean="0">
                <a:latin typeface="Times New Roman" pitchFamily="18" charset="0"/>
                <a:cs typeface="Times New Roman" pitchFamily="18" charset="0"/>
              </a:rPr>
              <a:t>fresh</a:t>
            </a:r>
            <a:r>
              <a:rPr lang="en-US" dirty="0" smtClean="0">
                <a:latin typeface="Times New Roman" pitchFamily="18" charset="0"/>
                <a:cs typeface="Times New Roman" pitchFamily="18" charset="0"/>
              </a:rPr>
              <a:t> &amp; high in moisture </a:t>
            </a:r>
            <a:r>
              <a:rPr lang="en-US" sz="3000" dirty="0" smtClean="0">
                <a:latin typeface="Times New Roman" pitchFamily="18" charset="0"/>
                <a:cs typeface="Times New Roman" pitchFamily="18" charset="0"/>
              </a:rPr>
              <a:t>&amp; </a:t>
            </a:r>
          </a:p>
          <a:p>
            <a:pPr lvl="1"/>
            <a:r>
              <a:rPr lang="en-US" sz="3000" dirty="0" smtClean="0">
                <a:latin typeface="Times New Roman" pitchFamily="18" charset="0"/>
                <a:cs typeface="Times New Roman" pitchFamily="18" charset="0"/>
              </a:rPr>
              <a:t>are thus distinguished from </a:t>
            </a:r>
            <a:r>
              <a:rPr lang="en-US" sz="3000" b="1" dirty="0" smtClean="0">
                <a:latin typeface="Times New Roman" pitchFamily="18" charset="0"/>
                <a:cs typeface="Times New Roman" pitchFamily="18" charset="0"/>
              </a:rPr>
              <a:t>field crops </a:t>
            </a:r>
            <a:r>
              <a:rPr lang="en-US" sz="3000" dirty="0" smtClean="0">
                <a:latin typeface="Times New Roman" pitchFamily="18" charset="0"/>
                <a:cs typeface="Times New Roman" pitchFamily="18" charset="0"/>
              </a:rPr>
              <a:t>which </a:t>
            </a:r>
          </a:p>
          <a:p>
            <a:pPr lvl="2"/>
            <a:r>
              <a:rPr lang="en-US" sz="3200" dirty="0" smtClean="0">
                <a:latin typeface="Times New Roman" pitchFamily="18" charset="0"/>
                <a:cs typeface="Times New Roman" pitchFamily="18" charset="0"/>
              </a:rPr>
              <a:t>are harvested at the mature stage for their grains, pulses, oilseeds or fiber.</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a:normAutofit/>
          </a:bodyPr>
          <a:lstStyle/>
          <a:p>
            <a:pPr marL="0" indent="0">
              <a:lnSpc>
                <a:spcPct val="120000"/>
              </a:lnSpc>
              <a:buNone/>
            </a:pPr>
            <a:r>
              <a:rPr lang="en-US" sz="4800" b="1" i="1" u="sng" dirty="0" smtClean="0">
                <a:latin typeface="Times New Roman" pitchFamily="18" charset="0"/>
                <a:cs typeface="Times New Roman" pitchFamily="18" charset="0"/>
              </a:rPr>
              <a:t>Characteristics of vegetable crops</a:t>
            </a:r>
            <a:endParaRPr lang="en-US" sz="4800" i="1" u="sng" dirty="0" smtClean="0">
              <a:latin typeface="Times New Roman" pitchFamily="18" charset="0"/>
              <a:cs typeface="Times New Roman" pitchFamily="18" charset="0"/>
            </a:endParaRPr>
          </a:p>
          <a:p>
            <a:pPr marL="0" lvl="0" indent="0">
              <a:lnSpc>
                <a:spcPct val="120000"/>
              </a:lnSpc>
              <a:buNone/>
            </a:pPr>
            <a:r>
              <a:rPr lang="en-US" b="1" u="sng" dirty="0" smtClean="0">
                <a:latin typeface="Times New Roman" pitchFamily="18" charset="0"/>
                <a:cs typeface="Times New Roman" pitchFamily="18" charset="0"/>
              </a:rPr>
              <a:t>1. Seasonality </a:t>
            </a:r>
            <a:endParaRPr lang="en-US" u="sng" dirty="0" smtClean="0">
              <a:latin typeface="Times New Roman" pitchFamily="18" charset="0"/>
              <a:cs typeface="Times New Roman" pitchFamily="18" charset="0"/>
            </a:endParaRPr>
          </a:p>
          <a:p>
            <a:pPr lvl="1">
              <a:lnSpc>
                <a:spcPct val="120000"/>
              </a:lnSpc>
            </a:pPr>
            <a:r>
              <a:rPr lang="en-US" sz="2700" dirty="0" smtClean="0">
                <a:latin typeface="Times New Roman" pitchFamily="18" charset="0"/>
                <a:cs typeface="Times New Roman" pitchFamily="18" charset="0"/>
              </a:rPr>
              <a:t>Most vegetables are seasonal. </a:t>
            </a:r>
          </a:p>
          <a:p>
            <a:pPr lvl="1">
              <a:lnSpc>
                <a:spcPct val="120000"/>
              </a:lnSpc>
            </a:pPr>
            <a:r>
              <a:rPr lang="en-US" sz="2700" dirty="0" smtClean="0">
                <a:latin typeface="Times New Roman" pitchFamily="18" charset="0"/>
                <a:cs typeface="Times New Roman" pitchFamily="18" charset="0"/>
              </a:rPr>
              <a:t>They grow best during certain seasons or in certain places. </a:t>
            </a:r>
          </a:p>
          <a:p>
            <a:pPr lvl="1">
              <a:lnSpc>
                <a:spcPct val="120000"/>
              </a:lnSpc>
            </a:pPr>
            <a:r>
              <a:rPr lang="en-US" sz="2700" dirty="0" smtClean="0">
                <a:latin typeface="Times New Roman" pitchFamily="18" charset="0"/>
                <a:cs typeface="Times New Roman" pitchFamily="18" charset="0"/>
              </a:rPr>
              <a:t>Several species of vegetables can be grown throughout the year but some others that can be grown only during certain times of the year. </a:t>
            </a:r>
          </a:p>
          <a:p>
            <a:pPr lvl="1">
              <a:lnSpc>
                <a:spcPct val="120000"/>
              </a:lnSpc>
            </a:pPr>
            <a:r>
              <a:rPr lang="en-US" sz="2700" dirty="0" smtClean="0">
                <a:latin typeface="Times New Roman" pitchFamily="18" charset="0"/>
                <a:cs typeface="Times New Roman" pitchFamily="18" charset="0"/>
              </a:rPr>
              <a:t>If irrigation is available, many species can be grown throughout the year.</a:t>
            </a:r>
          </a:p>
          <a:p>
            <a:pPr marL="0" lvl="0" indent="0">
              <a:lnSpc>
                <a:spcPct val="120000"/>
              </a:lnSpc>
              <a:buNone/>
            </a:pPr>
            <a:endParaRPr lang="en-US" sz="2700" b="1" dirty="0" smtClean="0">
              <a:latin typeface="Times New Roman" pitchFamily="18" charset="0"/>
              <a:cs typeface="Times New Roman" pitchFamily="18" charset="0"/>
            </a:endParaRPr>
          </a:p>
          <a:p>
            <a:pPr marL="0" lvl="0" indent="0">
              <a:buNone/>
            </a:pPr>
            <a:endParaRPr lang="en-US" sz="2500" b="1" dirty="0" smtClean="0">
              <a:latin typeface="Times New Roman" pitchFamily="18" charset="0"/>
              <a:cs typeface="Times New Roman" pitchFamily="18" charset="0"/>
            </a:endParaRPr>
          </a:p>
          <a:p>
            <a:endParaRPr lang="en-US" dirty="0"/>
          </a:p>
        </p:txBody>
      </p:sp>
    </p:spTree>
    <p:extLst>
      <p:ext uri="{BB962C8B-B14F-4D97-AF65-F5344CB8AC3E}">
        <p14:creationId xmlns="" xmlns:p14="http://schemas.microsoft.com/office/powerpoint/2010/main" val="1695204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553200"/>
          </a:xfrm>
        </p:spPr>
        <p:txBody>
          <a:bodyPr>
            <a:normAutofit/>
          </a:bodyPr>
          <a:lstStyle/>
          <a:p>
            <a:pPr marL="0" lvl="0" indent="0">
              <a:lnSpc>
                <a:spcPct val="120000"/>
              </a:lnSpc>
              <a:buNone/>
            </a:pPr>
            <a:r>
              <a:rPr lang="en-US" b="1" u="sng" dirty="0" smtClean="0">
                <a:latin typeface="Times New Roman" pitchFamily="18" charset="0"/>
                <a:cs typeface="Times New Roman" pitchFamily="18" charset="0"/>
              </a:rPr>
              <a:t>2. </a:t>
            </a:r>
            <a:r>
              <a:rPr lang="en-US" b="1" u="sng" dirty="0" err="1" smtClean="0">
                <a:latin typeface="Times New Roman" pitchFamily="18" charset="0"/>
                <a:cs typeface="Times New Roman" pitchFamily="18" charset="0"/>
              </a:rPr>
              <a:t>Perishability</a:t>
            </a:r>
            <a:r>
              <a:rPr lang="en-US" b="1" u="sng" dirty="0" smtClean="0">
                <a:latin typeface="Times New Roman" pitchFamily="18" charset="0"/>
                <a:cs typeface="Times New Roman" pitchFamily="18" charset="0"/>
              </a:rPr>
              <a:t> </a:t>
            </a:r>
            <a:endParaRPr lang="en-US" u="sng" dirty="0" smtClean="0">
              <a:latin typeface="Times New Roman" pitchFamily="18" charset="0"/>
              <a:cs typeface="Times New Roman" pitchFamily="18" charset="0"/>
            </a:endParaRPr>
          </a:p>
          <a:p>
            <a:pPr>
              <a:lnSpc>
                <a:spcPct val="120000"/>
              </a:lnSpc>
            </a:pPr>
            <a:r>
              <a:rPr lang="en-US" sz="2700" dirty="0" smtClean="0">
                <a:latin typeface="Times New Roman" pitchFamily="18" charset="0"/>
                <a:cs typeface="Times New Roman" pitchFamily="18" charset="0"/>
              </a:rPr>
              <a:t>Vegetables are usually harvested when the plant is fresh &amp; it contain high moisture (85-90%) </a:t>
            </a:r>
          </a:p>
          <a:p>
            <a:pPr lvl="1">
              <a:lnSpc>
                <a:spcPct val="120000"/>
              </a:lnSpc>
            </a:pPr>
            <a:r>
              <a:rPr lang="en-US" sz="2700" dirty="0" smtClean="0">
                <a:latin typeface="Times New Roman" pitchFamily="18" charset="0"/>
                <a:cs typeface="Times New Roman" pitchFamily="18" charset="0"/>
              </a:rPr>
              <a:t>which makes handling, transport &amp; storage, marketing a special problem particularly in tropics  &amp; are thus perishable crops </a:t>
            </a:r>
          </a:p>
          <a:p>
            <a:pPr lvl="1">
              <a:lnSpc>
                <a:spcPct val="120000"/>
              </a:lnSpc>
            </a:pPr>
            <a:r>
              <a:rPr lang="en-US" sz="2700" dirty="0" smtClean="0">
                <a:latin typeface="Times New Roman" pitchFamily="18" charset="0"/>
                <a:cs typeface="Times New Roman" pitchFamily="18" charset="0"/>
              </a:rPr>
              <a:t>although the shelf life of many root crops may extend over weeks. </a:t>
            </a:r>
          </a:p>
          <a:p>
            <a:pPr lvl="1">
              <a:lnSpc>
                <a:spcPct val="120000"/>
              </a:lnSpc>
            </a:pPr>
            <a:r>
              <a:rPr lang="en-US" sz="2700" dirty="0" smtClean="0">
                <a:latin typeface="Times New Roman" pitchFamily="18" charset="0"/>
                <a:cs typeface="Times New Roman" pitchFamily="18" charset="0"/>
              </a:rPr>
              <a:t>Deterioration is soon after harvest particularly the leafy salad crops.</a:t>
            </a:r>
            <a:r>
              <a:rPr lang="en-US" sz="2700" b="1" dirty="0" smtClean="0">
                <a:latin typeface="Times New Roman" pitchFamily="18" charset="0"/>
                <a:cs typeface="Times New Roman" pitchFamily="18" charset="0"/>
              </a:rPr>
              <a:t> </a:t>
            </a:r>
            <a:endParaRPr lang="en-US" sz="2700" dirty="0" smtClean="0">
              <a:latin typeface="Times New Roman" pitchFamily="18" charset="0"/>
              <a:cs typeface="Times New Roman" pitchFamily="18" charset="0"/>
            </a:endParaRPr>
          </a:p>
          <a:p>
            <a:pPr marL="342900" lvl="1" indent="-342900">
              <a:buFont typeface="Arial" pitchFamily="34" charset="0"/>
              <a:buChar char="•"/>
            </a:pPr>
            <a:r>
              <a:rPr lang="en-US" i="1" u="sng" dirty="0" smtClean="0">
                <a:latin typeface="Times New Roman" pitchFamily="18" charset="0"/>
                <a:cs typeface="Times New Roman" pitchFamily="18" charset="0"/>
              </a:rPr>
              <a:t>Thus they are distinguished from field crops, which are harvested at the mature dry stage. </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86800" cy="6096000"/>
          </a:xfrm>
        </p:spPr>
        <p:txBody>
          <a:bodyPr/>
          <a:lstStyle/>
          <a:p>
            <a:pPr marL="0" lvl="0" indent="0">
              <a:lnSpc>
                <a:spcPct val="120000"/>
              </a:lnSpc>
              <a:buNone/>
            </a:pPr>
            <a:r>
              <a:rPr lang="en-US" b="1" u="sng" dirty="0" smtClean="0">
                <a:latin typeface="Times New Roman" pitchFamily="18" charset="0"/>
                <a:cs typeface="Times New Roman" pitchFamily="18" charset="0"/>
              </a:rPr>
              <a:t>3. High capital requirements</a:t>
            </a:r>
            <a:endParaRPr lang="en-US" u="sng" dirty="0" smtClean="0">
              <a:latin typeface="Times New Roman" pitchFamily="18" charset="0"/>
              <a:cs typeface="Times New Roman" pitchFamily="18" charset="0"/>
            </a:endParaRPr>
          </a:p>
          <a:p>
            <a:pPr lvl="0">
              <a:lnSpc>
                <a:spcPct val="120000"/>
              </a:lnSpc>
            </a:pPr>
            <a:r>
              <a:rPr lang="en-US" sz="2700" dirty="0" smtClean="0">
                <a:latin typeface="Times New Roman" pitchFamily="18" charset="0"/>
                <a:cs typeface="Times New Roman" pitchFamily="18" charset="0"/>
              </a:rPr>
              <a:t>Vegetables are intensively cultivated crops. </a:t>
            </a:r>
          </a:p>
          <a:p>
            <a:pPr lvl="0">
              <a:lnSpc>
                <a:spcPct val="120000"/>
              </a:lnSpc>
            </a:pPr>
            <a:r>
              <a:rPr lang="en-US" sz="2700" dirty="0" smtClean="0">
                <a:latin typeface="Times New Roman" pitchFamily="18" charset="0"/>
                <a:cs typeface="Times New Roman" pitchFamily="18" charset="0"/>
              </a:rPr>
              <a:t>Vegetable cultivation require </a:t>
            </a:r>
          </a:p>
          <a:p>
            <a:pPr lvl="1">
              <a:lnSpc>
                <a:spcPct val="120000"/>
              </a:lnSpc>
            </a:pPr>
            <a:r>
              <a:rPr lang="en-US" sz="2700" dirty="0" smtClean="0">
                <a:latin typeface="Times New Roman" pitchFamily="18" charset="0"/>
                <a:cs typeface="Times New Roman" pitchFamily="18" charset="0"/>
              </a:rPr>
              <a:t>intensive cultural practices and </a:t>
            </a:r>
          </a:p>
          <a:p>
            <a:pPr lvl="1">
              <a:lnSpc>
                <a:spcPct val="120000"/>
              </a:lnSpc>
            </a:pPr>
            <a:r>
              <a:rPr lang="en-US" sz="2700" dirty="0" smtClean="0">
                <a:latin typeface="Times New Roman" pitchFamily="18" charset="0"/>
                <a:cs typeface="Times New Roman" pitchFamily="18" charset="0"/>
              </a:rPr>
              <a:t>high financial and labor inputs involved </a:t>
            </a:r>
          </a:p>
          <a:p>
            <a:pPr lvl="2">
              <a:lnSpc>
                <a:spcPct val="120000"/>
              </a:lnSpc>
            </a:pPr>
            <a:r>
              <a:rPr lang="en-US" sz="2700" dirty="0" smtClean="0">
                <a:latin typeface="Times New Roman" pitchFamily="18" charset="0"/>
                <a:cs typeface="Times New Roman" pitchFamily="18" charset="0"/>
              </a:rPr>
              <a:t>are therefore greater than those needed for most staple food such as rice or maize. </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629400"/>
          </a:xfrm>
        </p:spPr>
        <p:txBody>
          <a:bodyPr>
            <a:normAutofit/>
          </a:bodyPr>
          <a:lstStyle/>
          <a:p>
            <a:pPr marL="0" indent="0">
              <a:lnSpc>
                <a:spcPct val="120000"/>
              </a:lnSpc>
              <a:buNone/>
            </a:pPr>
            <a:r>
              <a:rPr lang="en-US" b="1" u="sng" dirty="0" smtClean="0">
                <a:latin typeface="Times New Roman" pitchFamily="18" charset="0"/>
                <a:cs typeface="Times New Roman" pitchFamily="18" charset="0"/>
              </a:rPr>
              <a:t>4. Susceptibility to damage </a:t>
            </a:r>
            <a:endParaRPr lang="en-US" u="sng" dirty="0" smtClean="0">
              <a:latin typeface="Times New Roman" pitchFamily="18" charset="0"/>
              <a:cs typeface="Times New Roman" pitchFamily="18" charset="0"/>
            </a:endParaRPr>
          </a:p>
          <a:p>
            <a:pPr lvl="0">
              <a:lnSpc>
                <a:spcPct val="120000"/>
              </a:lnSpc>
            </a:pPr>
            <a:r>
              <a:rPr lang="en-US" sz="2700" dirty="0" smtClean="0">
                <a:latin typeface="Times New Roman" pitchFamily="18" charset="0"/>
                <a:cs typeface="Times New Roman" pitchFamily="18" charset="0"/>
              </a:rPr>
              <a:t>Crops only be stored for relatively short period of time and utilized mainly when they are fresh. </a:t>
            </a:r>
          </a:p>
          <a:p>
            <a:pPr lvl="0">
              <a:lnSpc>
                <a:spcPct val="120000"/>
              </a:lnSpc>
            </a:pPr>
            <a:r>
              <a:rPr lang="en-US" sz="2700" dirty="0" smtClean="0">
                <a:latin typeface="Times New Roman" pitchFamily="18" charset="0"/>
                <a:cs typeface="Times New Roman" pitchFamily="18" charset="0"/>
              </a:rPr>
              <a:t>Vegetable crops may also suffer from wind damage when </a:t>
            </a:r>
          </a:p>
          <a:p>
            <a:pPr lvl="1">
              <a:lnSpc>
                <a:spcPct val="120000"/>
              </a:lnSpc>
            </a:pPr>
            <a:r>
              <a:rPr lang="en-US" sz="2700" dirty="0" smtClean="0">
                <a:latin typeface="Times New Roman" pitchFamily="18" charset="0"/>
                <a:cs typeface="Times New Roman" pitchFamily="18" charset="0"/>
              </a:rPr>
              <a:t>grown on exposed sites where some form of protection will be desirable. </a:t>
            </a:r>
          </a:p>
          <a:p>
            <a:pPr lvl="2">
              <a:lnSpc>
                <a:spcPct val="120000"/>
              </a:lnSpc>
            </a:pPr>
            <a:r>
              <a:rPr lang="en-US" sz="2700" dirty="0" smtClean="0">
                <a:latin typeface="Times New Roman" pitchFamily="18" charset="0"/>
                <a:cs typeface="Times New Roman" pitchFamily="18" charset="0"/>
              </a:rPr>
              <a:t>For example, runner beans are susceptible for such damage.</a:t>
            </a:r>
            <a:r>
              <a:rPr lang="en-US" sz="2700" b="1" dirty="0" smtClean="0">
                <a:latin typeface="Times New Roman" pitchFamily="18" charset="0"/>
                <a:cs typeface="Times New Roman" pitchFamily="18" charset="0"/>
              </a:rPr>
              <a:t> </a:t>
            </a:r>
          </a:p>
          <a:p>
            <a:pPr marL="0" lvl="0" indent="0">
              <a:lnSpc>
                <a:spcPct val="120000"/>
              </a:lnSpc>
              <a:buNone/>
            </a:pPr>
            <a:endParaRPr lang="en-US" sz="2900" b="1" dirty="0" smtClean="0">
              <a:latin typeface="Times New Roman" pitchFamily="18" charset="0"/>
              <a:cs typeface="Times New Roman" pitchFamily="18" charset="0"/>
            </a:endParaRPr>
          </a:p>
          <a:p>
            <a:pPr>
              <a:lnSpc>
                <a:spcPct val="120000"/>
              </a:lnSpc>
              <a:buNone/>
            </a:pPr>
            <a:endParaRPr lang="en-US" sz="2900" b="1" dirty="0">
              <a:latin typeface="Times New Roman" pitchFamily="18" charset="0"/>
              <a:cs typeface="Times New Roman" pitchFamily="18" charset="0"/>
            </a:endParaRPr>
          </a:p>
          <a:p>
            <a:pPr lvl="0"/>
            <a:endParaRPr lang="en-US" sz="2700" b="1" dirty="0">
              <a:latin typeface="Times New Roman" pitchFamily="18" charset="0"/>
              <a:cs typeface="Times New Roman" pitchFamily="18" charset="0"/>
            </a:endParaRPr>
          </a:p>
          <a:p>
            <a:pPr marL="0" indent="0">
              <a:buNone/>
            </a:pPr>
            <a:endParaRPr lang="en-US" sz="2800" dirty="0"/>
          </a:p>
          <a:p>
            <a:pPr marL="0" lvl="0" indent="0">
              <a:buNone/>
            </a:pPr>
            <a:endParaRPr lang="en-US" dirty="0" smtClean="0"/>
          </a:p>
          <a:p>
            <a:endParaRPr lang="en-US" dirty="0"/>
          </a:p>
        </p:txBody>
      </p:sp>
    </p:spTree>
    <p:extLst>
      <p:ext uri="{BB962C8B-B14F-4D97-AF65-F5344CB8AC3E}">
        <p14:creationId xmlns="" xmlns:p14="http://schemas.microsoft.com/office/powerpoint/2010/main" val="36833421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686800" cy="1143000"/>
          </a:xfrm>
        </p:spPr>
        <p:txBody>
          <a:bodyPr>
            <a:normAutofit/>
          </a:bodyPr>
          <a:lstStyle/>
          <a:p>
            <a:r>
              <a:rPr lang="en-US" sz="2800" b="1" i="1" u="sng" dirty="0" smtClean="0">
                <a:latin typeface="Times New Roman" pitchFamily="18" charset="0"/>
                <a:cs typeface="Times New Roman" pitchFamily="18" charset="0"/>
              </a:rPr>
              <a:t>1.1. </a:t>
            </a:r>
            <a:r>
              <a:rPr lang="en-US" sz="2800" b="1" i="1" u="sng" dirty="0">
                <a:latin typeface="Times New Roman" pitchFamily="18" charset="0"/>
                <a:cs typeface="Times New Roman" pitchFamily="18" charset="0"/>
              </a:rPr>
              <a:t> </a:t>
            </a:r>
            <a:r>
              <a:rPr lang="en-US" sz="2800" b="1" i="1" u="sng" dirty="0" smtClean="0">
                <a:latin typeface="Times New Roman" pitchFamily="18" charset="0"/>
                <a:cs typeface="Times New Roman" pitchFamily="18" charset="0"/>
              </a:rPr>
              <a:t> Definition Of Horticulture &amp; Its Major Divisions </a:t>
            </a:r>
            <a:r>
              <a:rPr lang="en-US" sz="2700" b="1" dirty="0"/>
              <a:t/>
            </a:r>
            <a:br>
              <a:rPr lang="en-US" sz="2700" b="1" dirty="0"/>
            </a:br>
            <a:endParaRPr lang="en-US" sz="2700" b="1" dirty="0"/>
          </a:p>
        </p:txBody>
      </p:sp>
      <p:sp>
        <p:nvSpPr>
          <p:cNvPr id="3" name="Content Placeholder 2"/>
          <p:cNvSpPr>
            <a:spLocks noGrp="1"/>
          </p:cNvSpPr>
          <p:nvPr>
            <p:ph idx="1"/>
          </p:nvPr>
        </p:nvSpPr>
        <p:spPr>
          <a:xfrm>
            <a:off x="76200" y="1295400"/>
            <a:ext cx="8915400" cy="5410200"/>
          </a:xfrm>
        </p:spPr>
        <p:txBody>
          <a:bodyPr>
            <a:normAutofit/>
          </a:bodyPr>
          <a:lstStyle/>
          <a:p>
            <a:r>
              <a:rPr lang="en-US" sz="2700" b="1" dirty="0" smtClean="0">
                <a:latin typeface="Times New Roman" pitchFamily="18" charset="0"/>
                <a:cs typeface="Times New Roman" pitchFamily="18" charset="0"/>
              </a:rPr>
              <a:t>Agriculture</a:t>
            </a:r>
            <a:r>
              <a:rPr lang="en-US" sz="2700" b="1" dirty="0">
                <a:latin typeface="Times New Roman" pitchFamily="18" charset="0"/>
                <a:cs typeface="Times New Roman" pitchFamily="18" charset="0"/>
              </a:rPr>
              <a:t>,</a:t>
            </a:r>
            <a:r>
              <a:rPr lang="en-US" sz="2700" dirty="0">
                <a:latin typeface="Times New Roman" pitchFamily="18" charset="0"/>
                <a:cs typeface="Times New Roman" pitchFamily="18" charset="0"/>
              </a:rPr>
              <a:t> is usually divided into </a:t>
            </a:r>
            <a:r>
              <a:rPr lang="en-US" sz="2700" b="1" dirty="0">
                <a:latin typeface="Times New Roman" pitchFamily="18" charset="0"/>
                <a:cs typeface="Times New Roman" pitchFamily="18" charset="0"/>
              </a:rPr>
              <a:t>two branches</a:t>
            </a:r>
            <a:r>
              <a:rPr lang="en-US" sz="2700" dirty="0">
                <a:latin typeface="Times New Roman" pitchFamily="18" charset="0"/>
                <a:cs typeface="Times New Roman" pitchFamily="18" charset="0"/>
              </a:rPr>
              <a:t>: </a:t>
            </a:r>
            <a:endParaRPr lang="en-US" sz="2700" dirty="0" smtClean="0">
              <a:latin typeface="Times New Roman" pitchFamily="18" charset="0"/>
              <a:cs typeface="Times New Roman" pitchFamily="18" charset="0"/>
            </a:endParaRPr>
          </a:p>
          <a:p>
            <a:pPr lvl="1"/>
            <a:r>
              <a:rPr lang="en-US" sz="2700" dirty="0" smtClean="0">
                <a:latin typeface="Times New Roman" pitchFamily="18" charset="0"/>
                <a:cs typeface="Times New Roman" pitchFamily="18" charset="0"/>
              </a:rPr>
              <a:t>Animal production. </a:t>
            </a:r>
          </a:p>
          <a:p>
            <a:pPr lvl="1"/>
            <a:r>
              <a:rPr lang="en-US" sz="2700" dirty="0" smtClean="0">
                <a:latin typeface="Times New Roman" pitchFamily="18" charset="0"/>
                <a:cs typeface="Times New Roman" pitchFamily="18" charset="0"/>
              </a:rPr>
              <a:t>Crop &amp; </a:t>
            </a:r>
          </a:p>
          <a:p>
            <a:pPr lvl="2"/>
            <a:r>
              <a:rPr lang="en-US" sz="2700" dirty="0" smtClean="0">
                <a:latin typeface="Times New Roman" pitchFamily="18" charset="0"/>
                <a:cs typeface="Times New Roman" pitchFamily="18" charset="0"/>
              </a:rPr>
              <a:t>Again; crop </a:t>
            </a:r>
            <a:r>
              <a:rPr lang="en-US" sz="2700" dirty="0">
                <a:latin typeface="Times New Roman" pitchFamily="18" charset="0"/>
                <a:cs typeface="Times New Roman" pitchFamily="18" charset="0"/>
              </a:rPr>
              <a:t>production is usually divided </a:t>
            </a:r>
            <a:r>
              <a:rPr lang="en-US" sz="2700" dirty="0" smtClean="0">
                <a:latin typeface="Times New Roman" pitchFamily="18" charset="0"/>
                <a:cs typeface="Times New Roman" pitchFamily="18" charset="0"/>
              </a:rPr>
              <a:t>into</a:t>
            </a:r>
          </a:p>
          <a:p>
            <a:pPr lvl="3"/>
            <a:r>
              <a:rPr lang="en-US" sz="2600" dirty="0" smtClean="0">
                <a:latin typeface="Times New Roman" pitchFamily="18" charset="0"/>
                <a:cs typeface="Times New Roman" pitchFamily="18" charset="0"/>
              </a:rPr>
              <a:t>Horticulture,</a:t>
            </a:r>
          </a:p>
          <a:p>
            <a:pPr lvl="3"/>
            <a:r>
              <a:rPr lang="en-US" sz="2600" dirty="0" smtClean="0">
                <a:latin typeface="Times New Roman" pitchFamily="18" charset="0"/>
                <a:cs typeface="Times New Roman" pitchFamily="18" charset="0"/>
              </a:rPr>
              <a:t> </a:t>
            </a:r>
            <a:r>
              <a:rPr lang="en-US" sz="2600" dirty="0">
                <a:latin typeface="Times New Roman" pitchFamily="18" charset="0"/>
                <a:cs typeface="Times New Roman" pitchFamily="18" charset="0"/>
              </a:rPr>
              <a:t>Agronomy, </a:t>
            </a:r>
            <a:endParaRPr lang="en-US" sz="2600" dirty="0" smtClean="0">
              <a:latin typeface="Times New Roman" pitchFamily="18" charset="0"/>
              <a:cs typeface="Times New Roman" pitchFamily="18" charset="0"/>
            </a:endParaRPr>
          </a:p>
          <a:p>
            <a:pPr lvl="3"/>
            <a:r>
              <a:rPr lang="en-US" sz="2600" dirty="0" smtClean="0">
                <a:latin typeface="Times New Roman" pitchFamily="18" charset="0"/>
                <a:cs typeface="Times New Roman" pitchFamily="18" charset="0"/>
              </a:rPr>
              <a:t>Soil </a:t>
            </a:r>
            <a:r>
              <a:rPr lang="en-US" sz="2600" dirty="0">
                <a:latin typeface="Times New Roman" pitchFamily="18" charset="0"/>
                <a:cs typeface="Times New Roman" pitchFamily="18" charset="0"/>
              </a:rPr>
              <a:t>science, </a:t>
            </a:r>
            <a:endParaRPr lang="en-US" sz="2600" dirty="0" smtClean="0">
              <a:latin typeface="Times New Roman" pitchFamily="18" charset="0"/>
              <a:cs typeface="Times New Roman" pitchFamily="18" charset="0"/>
            </a:endParaRPr>
          </a:p>
          <a:p>
            <a:pPr lvl="3"/>
            <a:r>
              <a:rPr lang="en-US" sz="2600" dirty="0" smtClean="0">
                <a:latin typeface="Times New Roman" pitchFamily="18" charset="0"/>
                <a:cs typeface="Times New Roman" pitchFamily="18" charset="0"/>
              </a:rPr>
              <a:t>Forestry &amp;</a:t>
            </a:r>
          </a:p>
          <a:p>
            <a:pPr lvl="3"/>
            <a:r>
              <a:rPr lang="en-US" sz="2600" dirty="0" smtClean="0">
                <a:latin typeface="Times New Roman" pitchFamily="18" charset="0"/>
                <a:cs typeface="Times New Roman" pitchFamily="18" charset="0"/>
              </a:rPr>
              <a:t> </a:t>
            </a:r>
            <a:r>
              <a:rPr lang="en-US" sz="2600" dirty="0">
                <a:latin typeface="Times New Roman" pitchFamily="18" charset="0"/>
                <a:cs typeface="Times New Roman" pitchFamily="18" charset="0"/>
              </a:rPr>
              <a:t>C</a:t>
            </a:r>
            <a:r>
              <a:rPr lang="en-US" sz="2600" dirty="0" smtClean="0">
                <a:latin typeface="Times New Roman" pitchFamily="18" charset="0"/>
                <a:cs typeface="Times New Roman" pitchFamily="18" charset="0"/>
              </a:rPr>
              <a:t>rop </a:t>
            </a:r>
            <a:r>
              <a:rPr lang="en-US" sz="2600" dirty="0">
                <a:latin typeface="Times New Roman" pitchFamily="18" charset="0"/>
                <a:cs typeface="Times New Roman" pitchFamily="18" charset="0"/>
              </a:rPr>
              <a:t>protection. </a:t>
            </a:r>
          </a:p>
          <a:p>
            <a:pPr marL="0" indent="0">
              <a:buNone/>
            </a:pPr>
            <a:r>
              <a:rPr lang="en-US" sz="2700" dirty="0">
                <a:latin typeface="Times New Roman" pitchFamily="18" charset="0"/>
                <a:cs typeface="Times New Roman" pitchFamily="18" charset="0"/>
              </a:rPr>
              <a:t> </a:t>
            </a:r>
          </a:p>
          <a:p>
            <a:endParaRPr lang="en-US" sz="2700" dirty="0">
              <a:latin typeface="Times New Roman" pitchFamily="18" charset="0"/>
              <a:cs typeface="Times New Roman" pitchFamily="18" charset="0"/>
            </a:endParaRPr>
          </a:p>
          <a:p>
            <a:endParaRPr lang="en-US" sz="5100"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extLst>
      <p:ext uri="{BB962C8B-B14F-4D97-AF65-F5344CB8AC3E}">
        <p14:creationId xmlns="" xmlns:p14="http://schemas.microsoft.com/office/powerpoint/2010/main" val="10553221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8458200"/>
          </a:xfrm>
        </p:spPr>
        <p:txBody>
          <a:bodyPr>
            <a:normAutofit/>
          </a:bodyPr>
          <a:lstStyle/>
          <a:p>
            <a:pPr marL="0" lvl="0" indent="0">
              <a:buNone/>
            </a:pPr>
            <a:r>
              <a:rPr lang="en-US" b="1" u="sng" dirty="0" smtClean="0">
                <a:latin typeface="Times New Roman" pitchFamily="18" charset="0"/>
                <a:cs typeface="Times New Roman" pitchFamily="18" charset="0"/>
              </a:rPr>
              <a:t>5. Diversity</a:t>
            </a:r>
            <a:endParaRPr lang="en-US" u="sng" dirty="0">
              <a:latin typeface="Times New Roman" pitchFamily="18" charset="0"/>
              <a:cs typeface="Times New Roman" pitchFamily="18" charset="0"/>
            </a:endParaRPr>
          </a:p>
          <a:p>
            <a:r>
              <a:rPr lang="en-US" sz="2800" dirty="0" smtClean="0">
                <a:latin typeface="Times New Roman" pitchFamily="18" charset="0"/>
                <a:cs typeface="Times New Roman" pitchFamily="18" charset="0"/>
              </a:rPr>
              <a:t>Considering their diversity nature, a plant may be </a:t>
            </a:r>
          </a:p>
          <a:p>
            <a:pPr lvl="1"/>
            <a:r>
              <a:rPr lang="en-US" dirty="0" smtClean="0">
                <a:latin typeface="Times New Roman" pitchFamily="18" charset="0"/>
                <a:cs typeface="Times New Roman" pitchFamily="18" charset="0"/>
              </a:rPr>
              <a:t>a </a:t>
            </a:r>
            <a:r>
              <a:rPr lang="en-US" dirty="0">
                <a:latin typeface="Times New Roman" pitchFamily="18" charset="0"/>
                <a:cs typeface="Times New Roman" pitchFamily="18" charset="0"/>
              </a:rPr>
              <a:t>vegetable in </a:t>
            </a:r>
            <a:r>
              <a:rPr lang="en-US" dirty="0" smtClean="0">
                <a:latin typeface="Times New Roman" pitchFamily="18" charset="0"/>
                <a:cs typeface="Times New Roman" pitchFamily="18" charset="0"/>
              </a:rPr>
              <a:t>one country but</a:t>
            </a:r>
          </a:p>
          <a:p>
            <a:pPr lvl="1"/>
            <a:r>
              <a:rPr lang="en-US" dirty="0" smtClean="0">
                <a:latin typeface="Times New Roman" pitchFamily="18" charset="0"/>
                <a:cs typeface="Times New Roman" pitchFamily="18" charset="0"/>
              </a:rPr>
              <a:t> a fruit, a weed, an ornamental or a medicinal plant in another country depending on the crop. </a:t>
            </a:r>
          </a:p>
          <a:p>
            <a:pPr lvl="2"/>
            <a:r>
              <a:rPr lang="en-US" sz="2700" dirty="0" smtClean="0">
                <a:latin typeface="Times New Roman" pitchFamily="18" charset="0"/>
                <a:cs typeface="Times New Roman" pitchFamily="18" charset="0"/>
              </a:rPr>
              <a:t>For example,</a:t>
            </a:r>
          </a:p>
          <a:p>
            <a:pPr lvl="3"/>
            <a:r>
              <a:rPr lang="en-US" sz="2700" dirty="0" smtClean="0">
                <a:latin typeface="Times New Roman" pitchFamily="18" charset="0"/>
                <a:cs typeface="Times New Roman" pitchFamily="18" charset="0"/>
              </a:rPr>
              <a:t> Tomato </a:t>
            </a:r>
            <a:r>
              <a:rPr lang="en-US" sz="2700" dirty="0">
                <a:latin typeface="Times New Roman" pitchFamily="18" charset="0"/>
                <a:cs typeface="Times New Roman" pitchFamily="18" charset="0"/>
              </a:rPr>
              <a:t>is a vegetable In Asia but a fruit in Europe. </a:t>
            </a:r>
            <a:endParaRPr lang="en-US" sz="2700" dirty="0" smtClean="0">
              <a:latin typeface="Times New Roman" pitchFamily="18" charset="0"/>
              <a:cs typeface="Times New Roman" pitchFamily="18" charset="0"/>
            </a:endParaRPr>
          </a:p>
          <a:p>
            <a:pPr lvl="3"/>
            <a:r>
              <a:rPr lang="en-US" sz="2700" dirty="0" smtClean="0">
                <a:latin typeface="Times New Roman" pitchFamily="18" charset="0"/>
                <a:cs typeface="Times New Roman" pitchFamily="18" charset="0"/>
              </a:rPr>
              <a:t>Although melons </a:t>
            </a:r>
            <a:r>
              <a:rPr lang="en-US" sz="2700" dirty="0">
                <a:latin typeface="Times New Roman" pitchFamily="18" charset="0"/>
                <a:cs typeface="Times New Roman" pitchFamily="18" charset="0"/>
              </a:rPr>
              <a:t>are generally used for dessert, they are considered as vegetable; since many members of the cucurbits family are vegetables. </a:t>
            </a:r>
            <a:endParaRPr lang="en-US" sz="2700" dirty="0" smtClean="0">
              <a:latin typeface="Times New Roman" pitchFamily="18" charset="0"/>
              <a:cs typeface="Times New Roman" pitchFamily="18" charset="0"/>
            </a:endParaRPr>
          </a:p>
          <a:p>
            <a:endParaRPr lang="en-US" dirty="0"/>
          </a:p>
        </p:txBody>
      </p:sp>
    </p:spTree>
    <p:extLst>
      <p:ext uri="{BB962C8B-B14F-4D97-AF65-F5344CB8AC3E}">
        <p14:creationId xmlns="" xmlns:p14="http://schemas.microsoft.com/office/powerpoint/2010/main" val="3102560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686800" cy="6477000"/>
          </a:xfrm>
        </p:spPr>
        <p:txBody>
          <a:bodyPr>
            <a:noAutofit/>
          </a:bodyPr>
          <a:lstStyle/>
          <a:p>
            <a:pPr lvl="1"/>
            <a:r>
              <a:rPr lang="en-US" dirty="0" smtClean="0">
                <a:latin typeface="Times New Roman" pitchFamily="18" charset="0"/>
                <a:cs typeface="Times New Roman" pitchFamily="18" charset="0"/>
              </a:rPr>
              <a:t>In some cases, a plant could be a vegetable only at ascertains growth stage </a:t>
            </a:r>
          </a:p>
          <a:p>
            <a:pPr lvl="2"/>
            <a:r>
              <a:rPr lang="en-US" sz="2800" dirty="0" err="1" smtClean="0">
                <a:latin typeface="Times New Roman" pitchFamily="18" charset="0"/>
                <a:cs typeface="Times New Roman" pitchFamily="18" charset="0"/>
              </a:rPr>
              <a:t>eg</a:t>
            </a:r>
            <a:r>
              <a:rPr lang="en-US" sz="2800" dirty="0" smtClean="0">
                <a:latin typeface="Times New Roman" pitchFamily="18" charset="0"/>
                <a:cs typeface="Times New Roman" pitchFamily="18" charset="0"/>
              </a:rPr>
              <a:t>. bamboo is used for wood but the shoot is a vegetable. </a:t>
            </a:r>
          </a:p>
          <a:p>
            <a:pPr lvl="2"/>
            <a:r>
              <a:rPr lang="en-US" sz="2800" dirty="0" smtClean="0">
                <a:latin typeface="Times New Roman" pitchFamily="18" charset="0"/>
                <a:cs typeface="Times New Roman" pitchFamily="18" charset="0"/>
              </a:rPr>
              <a:t>Some legumes can be used at various stages of development; the sprouted seeds, tender shoots, immature tender pods &amp; and the mature seeds.</a:t>
            </a:r>
          </a:p>
          <a:p>
            <a:pPr lvl="2"/>
            <a:r>
              <a:rPr lang="en-US" sz="2800" dirty="0" smtClean="0">
                <a:latin typeface="Times New Roman" pitchFamily="18" charset="0"/>
                <a:cs typeface="Times New Roman" pitchFamily="18" charset="0"/>
              </a:rPr>
              <a:t> Papaya &amp; jackfruit are used as vegetable in south East Asia when they are immature. </a:t>
            </a:r>
          </a:p>
          <a:p>
            <a:pPr lvl="1"/>
            <a:r>
              <a:rPr lang="en-US" dirty="0" smtClean="0">
                <a:latin typeface="Times New Roman" pitchFamily="18" charset="0"/>
                <a:cs typeface="Times New Roman" pitchFamily="18" charset="0"/>
              </a:rPr>
              <a:t>The garland chrysanthemum, is a vegetable to some Asians, to others, it is an ornamental. </a:t>
            </a:r>
          </a:p>
          <a:p>
            <a:pPr lvl="0">
              <a:buNone/>
            </a:pPr>
            <a:endParaRPr lang="en-US" sz="2500" dirty="0" smtClean="0">
              <a:latin typeface="Times New Roman" pitchFamily="18" charset="0"/>
              <a:cs typeface="Times New Roman" pitchFamily="18" charset="0"/>
            </a:endParaRPr>
          </a:p>
        </p:txBody>
      </p:sp>
    </p:spTree>
    <p:extLst>
      <p:ext uri="{BB962C8B-B14F-4D97-AF65-F5344CB8AC3E}">
        <p14:creationId xmlns="" xmlns:p14="http://schemas.microsoft.com/office/powerpoint/2010/main" val="38771391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686800" cy="6477000"/>
          </a:xfrm>
        </p:spPr>
        <p:txBody>
          <a:bodyPr>
            <a:noAutofit/>
          </a:bodyPr>
          <a:lstStyle/>
          <a:p>
            <a:pPr lvl="0"/>
            <a:r>
              <a:rPr lang="en-US" sz="2800" dirty="0" smtClean="0">
                <a:latin typeface="Times New Roman" pitchFamily="18" charset="0"/>
                <a:cs typeface="Times New Roman" pitchFamily="18" charset="0"/>
              </a:rPr>
              <a:t>They are </a:t>
            </a:r>
            <a:r>
              <a:rPr lang="en-US" b="1" dirty="0" smtClean="0">
                <a:latin typeface="Times New Roman" pitchFamily="18" charset="0"/>
                <a:cs typeface="Times New Roman" pitchFamily="18" charset="0"/>
              </a:rPr>
              <a:t>also diverse in their edible portion</a:t>
            </a:r>
            <a:r>
              <a:rPr lang="en-US"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The edible portion can be:</a:t>
            </a:r>
          </a:p>
          <a:p>
            <a:pPr lvl="1"/>
            <a:r>
              <a:rPr lang="en-US" b="1" dirty="0" smtClean="0">
                <a:latin typeface="Times New Roman" pitchFamily="18" charset="0"/>
                <a:cs typeface="Times New Roman" pitchFamily="18" charset="0"/>
              </a:rPr>
              <a:t>Leaf-</a:t>
            </a:r>
            <a:r>
              <a:rPr lang="en-US" b="1" dirty="0" err="1" smtClean="0">
                <a:latin typeface="Times New Roman" pitchFamily="18" charset="0"/>
                <a:cs typeface="Times New Roman" pitchFamily="18" charset="0"/>
              </a:rPr>
              <a:t>eg</a:t>
            </a:r>
            <a:r>
              <a:rPr lang="en-US" b="1"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cabbage, lettuce, mustard, spinach, leek, parsley &amp; celery (petiole), etc;</a:t>
            </a:r>
          </a:p>
          <a:p>
            <a:pPr lvl="1"/>
            <a:r>
              <a:rPr lang="en-US" b="1" dirty="0" smtClean="0">
                <a:latin typeface="Times New Roman" pitchFamily="18" charset="0"/>
                <a:cs typeface="Times New Roman" pitchFamily="18" charset="0"/>
              </a:rPr>
              <a:t>Root- </a:t>
            </a:r>
            <a:r>
              <a:rPr lang="en-US" b="1" dirty="0" err="1" smtClean="0">
                <a:latin typeface="Times New Roman" pitchFamily="18" charset="0"/>
                <a:cs typeface="Times New Roman" pitchFamily="18" charset="0"/>
              </a:rPr>
              <a:t>eg</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carrot, radish, beetroot, etc;</a:t>
            </a:r>
          </a:p>
          <a:p>
            <a:pPr lvl="1"/>
            <a:r>
              <a:rPr lang="en-US" b="1" dirty="0" smtClean="0">
                <a:latin typeface="Times New Roman" pitchFamily="18" charset="0"/>
                <a:cs typeface="Times New Roman" pitchFamily="18" charset="0"/>
              </a:rPr>
              <a:t>Stem/tuber/bulb-</a:t>
            </a:r>
            <a:r>
              <a:rPr lang="en-US" b="1" dirty="0" err="1" smtClean="0">
                <a:latin typeface="Times New Roman" pitchFamily="18" charset="0"/>
                <a:cs typeface="Times New Roman" pitchFamily="18" charset="0"/>
              </a:rPr>
              <a:t>eg</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bamboo shoot, asparagus, ginger, taro, potato, onion, garlic, </a:t>
            </a:r>
          </a:p>
          <a:p>
            <a:pPr lvl="1"/>
            <a:r>
              <a:rPr lang="en-US" b="1" dirty="0" smtClean="0">
                <a:latin typeface="Times New Roman" pitchFamily="18" charset="0"/>
                <a:cs typeface="Times New Roman" pitchFamily="18" charset="0"/>
              </a:rPr>
              <a:t>Immature seed-</a:t>
            </a:r>
            <a:r>
              <a:rPr lang="en-US" b="1" dirty="0" err="1" smtClean="0">
                <a:latin typeface="Times New Roman" pitchFamily="18" charset="0"/>
                <a:cs typeface="Times New Roman" pitchFamily="18" charset="0"/>
              </a:rPr>
              <a:t>eg</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beans, sweet corn, etc;</a:t>
            </a:r>
          </a:p>
          <a:p>
            <a:pPr lvl="1"/>
            <a:r>
              <a:rPr lang="en-US" b="1" dirty="0" smtClean="0">
                <a:latin typeface="Times New Roman" pitchFamily="18" charset="0"/>
                <a:cs typeface="Times New Roman" pitchFamily="18" charset="0"/>
              </a:rPr>
              <a:t>Immature fruit-</a:t>
            </a:r>
            <a:r>
              <a:rPr lang="en-US" b="1" dirty="0" err="1" smtClean="0">
                <a:latin typeface="Times New Roman" pitchFamily="18" charset="0"/>
                <a:cs typeface="Times New Roman" pitchFamily="18" charset="0"/>
              </a:rPr>
              <a:t>eg</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cucumber, eggplant, pepper, beans, pea, gourd, okra, chayote, etc;</a:t>
            </a:r>
          </a:p>
          <a:p>
            <a:pPr lvl="1"/>
            <a:r>
              <a:rPr lang="en-US" b="1" dirty="0" smtClean="0">
                <a:latin typeface="Times New Roman" pitchFamily="18" charset="0"/>
                <a:cs typeface="Times New Roman" pitchFamily="18" charset="0"/>
              </a:rPr>
              <a:t>Mature fruit-</a:t>
            </a:r>
            <a:r>
              <a:rPr lang="en-US" b="1" dirty="0" err="1" smtClean="0">
                <a:latin typeface="Times New Roman" pitchFamily="18" charset="0"/>
                <a:cs typeface="Times New Roman" pitchFamily="18" charset="0"/>
              </a:rPr>
              <a:t>eg</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tomato, watermelon, etc;</a:t>
            </a:r>
          </a:p>
          <a:p>
            <a:pPr lvl="1"/>
            <a:r>
              <a:rPr lang="en-US" b="1" dirty="0" smtClean="0">
                <a:latin typeface="Times New Roman" pitchFamily="18" charset="0"/>
                <a:cs typeface="Times New Roman" pitchFamily="18" charset="0"/>
              </a:rPr>
              <a:t>Flower bud-</a:t>
            </a:r>
            <a:r>
              <a:rPr lang="en-US" b="1" dirty="0" err="1" smtClean="0">
                <a:latin typeface="Times New Roman" pitchFamily="18" charset="0"/>
                <a:cs typeface="Times New Roman" pitchFamily="18" charset="0"/>
              </a:rPr>
              <a:t>eg</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cauliflower, broccoli.</a:t>
            </a:r>
            <a:endParaRPr lang="en-US" sz="2500" dirty="0" smtClean="0">
              <a:latin typeface="Times New Roman" pitchFamily="18" charset="0"/>
              <a:cs typeface="Times New Roman" pitchFamily="18" charset="0"/>
            </a:endParaRPr>
          </a:p>
          <a:p>
            <a:pPr lvl="0"/>
            <a:endParaRPr lang="en-US" sz="2500" dirty="0">
              <a:latin typeface="Times New Roman" pitchFamily="18" charset="0"/>
              <a:cs typeface="Times New Roman" pitchFamily="18" charset="0"/>
            </a:endParaRPr>
          </a:p>
          <a:p>
            <a:endParaRPr lang="en-US" sz="2500" dirty="0"/>
          </a:p>
        </p:txBody>
      </p:sp>
    </p:spTree>
    <p:extLst>
      <p:ext uri="{BB962C8B-B14F-4D97-AF65-F5344CB8AC3E}">
        <p14:creationId xmlns="" xmlns:p14="http://schemas.microsoft.com/office/powerpoint/2010/main" val="38771391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629400"/>
          </a:xfrm>
        </p:spPr>
        <p:txBody>
          <a:bodyPr>
            <a:normAutofit/>
          </a:bodyPr>
          <a:lstStyle/>
          <a:p>
            <a:pPr marL="0" lvl="0" indent="0">
              <a:buNone/>
            </a:pPr>
            <a:r>
              <a:rPr lang="en-US" b="1" u="sng" dirty="0" smtClean="0">
                <a:latin typeface="Times New Roman" pitchFamily="18" charset="0"/>
                <a:cs typeface="Times New Roman" pitchFamily="18" charset="0"/>
              </a:rPr>
              <a:t>6. Bulkiness</a:t>
            </a:r>
          </a:p>
          <a:p>
            <a:pPr marL="400050" lvl="1" indent="0"/>
            <a:r>
              <a:rPr lang="en-US" dirty="0" smtClean="0">
                <a:latin typeface="Times New Roman" pitchFamily="18" charset="0"/>
                <a:cs typeface="Times New Roman" pitchFamily="18" charset="0"/>
              </a:rPr>
              <a:t> They are bulky in relation to their volume and this is aggravated by the further needs of packing to protect them from damage.</a:t>
            </a:r>
            <a:r>
              <a:rPr lang="en-US" sz="2100" dirty="0" smtClean="0">
                <a:latin typeface="Times New Roman" pitchFamily="18" charset="0"/>
                <a:cs typeface="Times New Roman" pitchFamily="18" charset="0"/>
              </a:rPr>
              <a:t>  </a:t>
            </a:r>
          </a:p>
          <a:p>
            <a:pPr marL="0" indent="0">
              <a:buNone/>
            </a:pPr>
            <a:endParaRPr lang="en-US" sz="2500" b="1" dirty="0" smtClean="0">
              <a:latin typeface="Times New Roman" pitchFamily="18" charset="0"/>
              <a:cs typeface="Times New Roman" pitchFamily="18" charset="0"/>
            </a:endParaRPr>
          </a:p>
          <a:p>
            <a:pPr marL="0" indent="0">
              <a:buNone/>
            </a:pPr>
            <a:r>
              <a:rPr lang="en-US" b="1" u="sng" dirty="0" smtClean="0">
                <a:latin typeface="Times New Roman" pitchFamily="18" charset="0"/>
                <a:cs typeface="Times New Roman" pitchFamily="18" charset="0"/>
              </a:rPr>
              <a:t>7. Important in neutralizing acid</a:t>
            </a:r>
          </a:p>
          <a:p>
            <a:pPr marL="400050" lvl="1" indent="0"/>
            <a:r>
              <a:rPr lang="en-US" dirty="0" smtClean="0">
                <a:latin typeface="Times New Roman" pitchFamily="18" charset="0"/>
                <a:cs typeface="Times New Roman" pitchFamily="18" charset="0"/>
              </a:rPr>
              <a:t>Vegetables are important in neutralizing acid, which are produced in the digestion process of the heavy foodstuffs such as meat &amp; cheese. </a:t>
            </a:r>
          </a:p>
          <a:p>
            <a:pPr marL="400050" lvl="1" indent="0"/>
            <a:r>
              <a:rPr lang="en-US" dirty="0" smtClean="0">
                <a:latin typeface="Times New Roman" pitchFamily="18" charset="0"/>
                <a:cs typeface="Times New Roman" pitchFamily="18" charset="0"/>
              </a:rPr>
              <a:t>Vegetables also provide variety to the diet &amp; make meals more appetizing by giving more flavor, better appearance &amp; zest to dishes. </a:t>
            </a:r>
          </a:p>
          <a:p>
            <a:pPr marL="0" indent="0"/>
            <a:endParaRPr lang="en-US" sz="2500" b="1" dirty="0" smtClean="0">
              <a:latin typeface="Times New Roman" pitchFamily="18" charset="0"/>
              <a:cs typeface="Times New Roman" pitchFamily="18" charset="0"/>
            </a:endParaRPr>
          </a:p>
          <a:p>
            <a:pPr marL="0" indent="0">
              <a:buNone/>
            </a:pPr>
            <a:endParaRPr lang="en-US" sz="2500" b="1"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629400"/>
          </a:xfrm>
        </p:spPr>
        <p:txBody>
          <a:bodyPr>
            <a:normAutofit/>
          </a:bodyPr>
          <a:lstStyle/>
          <a:p>
            <a:pPr marL="0" indent="0">
              <a:buNone/>
            </a:pPr>
            <a:r>
              <a:rPr lang="en-US" sz="3500" b="1" u="sng" dirty="0" smtClean="0">
                <a:latin typeface="Times New Roman" pitchFamily="18" charset="0"/>
                <a:cs typeface="Times New Roman" pitchFamily="18" charset="0"/>
              </a:rPr>
              <a:t>8. Most of them are herbaceous/non-woody &amp; also annuals</a:t>
            </a:r>
          </a:p>
          <a:p>
            <a:r>
              <a:rPr lang="en-US" sz="2800" dirty="0" smtClean="0">
                <a:latin typeface="Times New Roman" pitchFamily="18" charset="0"/>
                <a:cs typeface="Times New Roman" pitchFamily="18" charset="0"/>
              </a:rPr>
              <a:t>Vegetables may be herbaceous, </a:t>
            </a:r>
            <a:r>
              <a:rPr lang="en-US" sz="2800" dirty="0" err="1" smtClean="0">
                <a:latin typeface="Times New Roman" pitchFamily="18" charset="0"/>
                <a:cs typeface="Times New Roman" pitchFamily="18" charset="0"/>
              </a:rPr>
              <a:t>viny</a:t>
            </a:r>
            <a:r>
              <a:rPr lang="en-US" sz="2800" dirty="0" smtClean="0">
                <a:latin typeface="Times New Roman" pitchFamily="18" charset="0"/>
                <a:cs typeface="Times New Roman" pitchFamily="18" charset="0"/>
              </a:rPr>
              <a:t>, shrubby, or tree in growth habit, but </a:t>
            </a:r>
          </a:p>
          <a:p>
            <a:pPr lvl="1"/>
            <a:r>
              <a:rPr lang="en-US" b="1" dirty="0" smtClean="0">
                <a:latin typeface="Times New Roman" pitchFamily="18" charset="0"/>
                <a:cs typeface="Times New Roman" pitchFamily="18" charset="0"/>
              </a:rPr>
              <a:t>most of them are herbaceous</a:t>
            </a:r>
            <a:r>
              <a:rPr lang="en-US" dirty="0" smtClean="0">
                <a:latin typeface="Times New Roman" pitchFamily="18" charset="0"/>
                <a:cs typeface="Times New Roman" pitchFamily="18" charset="0"/>
              </a:rPr>
              <a:t>.</a:t>
            </a:r>
          </a:p>
          <a:p>
            <a:pPr lvl="0"/>
            <a:endParaRPr lang="en-US" sz="2800" dirty="0" smtClean="0">
              <a:latin typeface="Times New Roman" pitchFamily="18" charset="0"/>
              <a:cs typeface="Times New Roman" pitchFamily="18" charset="0"/>
            </a:endParaRPr>
          </a:p>
          <a:p>
            <a:pPr lvl="0"/>
            <a:r>
              <a:rPr lang="en-US" sz="2800" dirty="0" smtClean="0">
                <a:latin typeface="Times New Roman" pitchFamily="18" charset="0"/>
                <a:cs typeface="Times New Roman" pitchFamily="18" charset="0"/>
              </a:rPr>
              <a:t>Production </a:t>
            </a:r>
            <a:r>
              <a:rPr lang="en-US" sz="2800" dirty="0">
                <a:latin typeface="Times New Roman" pitchFamily="18" charset="0"/>
                <a:cs typeface="Times New Roman" pitchFamily="18" charset="0"/>
              </a:rPr>
              <a:t>of vegetables does not involve a </a:t>
            </a:r>
            <a:r>
              <a:rPr lang="en-US" sz="2800" b="1" dirty="0">
                <a:latin typeface="Times New Roman" pitchFamily="18" charset="0"/>
                <a:cs typeface="Times New Roman" pitchFamily="18" charset="0"/>
              </a:rPr>
              <a:t>long-time </a:t>
            </a:r>
            <a:r>
              <a:rPr lang="en-US" sz="2800" dirty="0">
                <a:latin typeface="Times New Roman" pitchFamily="18" charset="0"/>
                <a:cs typeface="Times New Roman" pitchFamily="18" charset="0"/>
              </a:rPr>
              <a:t>investment as does in the </a:t>
            </a:r>
            <a:r>
              <a:rPr lang="en-US" sz="2800" dirty="0" smtClean="0">
                <a:latin typeface="Times New Roman" pitchFamily="18" charset="0"/>
                <a:cs typeface="Times New Roman" pitchFamily="18" charset="0"/>
              </a:rPr>
              <a:t>orchard crops. </a:t>
            </a:r>
          </a:p>
          <a:p>
            <a:pPr lvl="1"/>
            <a:r>
              <a:rPr lang="en-US" dirty="0" smtClean="0">
                <a:latin typeface="Times New Roman" pitchFamily="18" charset="0"/>
                <a:cs typeface="Times New Roman" pitchFamily="18" charset="0"/>
              </a:rPr>
              <a:t>Growing vegetables </a:t>
            </a:r>
          </a:p>
          <a:p>
            <a:pPr lvl="2"/>
            <a:r>
              <a:rPr lang="en-US" sz="2800" dirty="0" smtClean="0">
                <a:latin typeface="Times New Roman" pitchFamily="18" charset="0"/>
                <a:cs typeface="Times New Roman" pitchFamily="18" charset="0"/>
              </a:rPr>
              <a:t>lacks stability</a:t>
            </a: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land for production of vegetable crops is </a:t>
            </a:r>
            <a:r>
              <a:rPr lang="en-US" sz="2800" b="1" dirty="0">
                <a:latin typeface="Times New Roman" pitchFamily="18" charset="0"/>
                <a:cs typeface="Times New Roman" pitchFamily="18" charset="0"/>
              </a:rPr>
              <a:t>flexibl</a:t>
            </a:r>
            <a:r>
              <a:rPr lang="en-US" sz="2800" dirty="0">
                <a:latin typeface="Times New Roman" pitchFamily="18" charset="0"/>
                <a:cs typeface="Times New Roman" pitchFamily="18" charset="0"/>
              </a:rPr>
              <a:t>e and adjustable. </a:t>
            </a:r>
            <a:endParaRPr lang="en-US" sz="2800" dirty="0" smtClean="0">
              <a:latin typeface="Times New Roman" pitchFamily="18" charset="0"/>
              <a:cs typeface="Times New Roman" pitchFamily="18" charset="0"/>
            </a:endParaRPr>
          </a:p>
          <a:p>
            <a:pPr lvl="0"/>
            <a:endParaRPr lang="en-US" sz="2700" dirty="0" smtClean="0">
              <a:latin typeface="Times New Roman" pitchFamily="18" charset="0"/>
              <a:cs typeface="Times New Roman" pitchFamily="18" charset="0"/>
            </a:endParaRPr>
          </a:p>
          <a:p>
            <a:pPr lvl="0"/>
            <a:endParaRPr lang="en-US" sz="2500" dirty="0" smtClean="0">
              <a:latin typeface="Times New Roman" pitchFamily="18" charset="0"/>
              <a:cs typeface="Times New Roman" pitchFamily="18" charset="0"/>
            </a:endParaRPr>
          </a:p>
          <a:p>
            <a:endParaRPr lang="en-US" dirty="0"/>
          </a:p>
        </p:txBody>
      </p:sp>
    </p:spTree>
    <p:extLst>
      <p:ext uri="{BB962C8B-B14F-4D97-AF65-F5344CB8AC3E}">
        <p14:creationId xmlns="" xmlns:p14="http://schemas.microsoft.com/office/powerpoint/2010/main" val="18055245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10600" cy="6248400"/>
          </a:xfrm>
        </p:spPr>
        <p:txBody>
          <a:bodyPr>
            <a:normAutofit/>
          </a:bodyPr>
          <a:lstStyle/>
          <a:p>
            <a:pPr lvl="0"/>
            <a:r>
              <a:rPr lang="en-US" sz="2800" dirty="0" smtClean="0">
                <a:latin typeface="Times New Roman" pitchFamily="18" charset="0"/>
                <a:cs typeface="Times New Roman" pitchFamily="18" charset="0"/>
              </a:rPr>
              <a:t>It is much easier for vegetable growers to change production from one crop to another than for fruit crop grower in one site. </a:t>
            </a:r>
          </a:p>
          <a:p>
            <a:pPr lvl="1"/>
            <a:r>
              <a:rPr lang="en-US" b="1" dirty="0" smtClean="0">
                <a:latin typeface="Times New Roman" pitchFamily="18" charset="0"/>
                <a:cs typeface="Times New Roman" pitchFamily="18" charset="0"/>
              </a:rPr>
              <a:t>Thus, getting into vegetable production is a fast process and getting out may even be faster.</a:t>
            </a:r>
          </a:p>
          <a:p>
            <a:pPr lvl="0"/>
            <a:endParaRPr lang="en-US" sz="2800" dirty="0" smtClean="0">
              <a:latin typeface="Times New Roman" pitchFamily="18" charset="0"/>
              <a:cs typeface="Times New Roman" pitchFamily="18" charset="0"/>
            </a:endParaRPr>
          </a:p>
          <a:p>
            <a:pPr lvl="0"/>
            <a:r>
              <a:rPr lang="en-US" sz="2800" dirty="0" smtClean="0">
                <a:latin typeface="Times New Roman" pitchFamily="18" charset="0"/>
                <a:cs typeface="Times New Roman" pitchFamily="18" charset="0"/>
              </a:rPr>
              <a:t>Cooperative efforts and organizations are somewhat more difficult with vegetable crop producers than fruit growers. </a:t>
            </a:r>
          </a:p>
          <a:p>
            <a:pPr lvl="1"/>
            <a:r>
              <a:rPr lang="en-US" dirty="0" smtClean="0">
                <a:latin typeface="Times New Roman" pitchFamily="18" charset="0"/>
                <a:cs typeface="Times New Roman" pitchFamily="18" charset="0"/>
              </a:rPr>
              <a:t>Vegetable/grower/farmers have no long period for making plans because of </a:t>
            </a:r>
          </a:p>
          <a:p>
            <a:pPr lvl="2"/>
            <a:r>
              <a:rPr lang="en-US" sz="2800" dirty="0" smtClean="0">
                <a:latin typeface="Times New Roman" pitchFamily="18" charset="0"/>
                <a:cs typeface="Times New Roman" pitchFamily="18" charset="0"/>
              </a:rPr>
              <a:t>Vegetable production is seasonal due to most of it are annuals.</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1143000"/>
          </a:xfrm>
        </p:spPr>
        <p:txBody>
          <a:bodyPr>
            <a:normAutofit fontScale="90000"/>
          </a:bodyPr>
          <a:lstStyle/>
          <a:p>
            <a:pPr lvl="1" algn="ctr" rtl="0">
              <a:spcBef>
                <a:spcPct val="0"/>
              </a:spcBef>
            </a:pPr>
            <a:r>
              <a:rPr lang="en-US" sz="4400" b="1" i="1" dirty="0" smtClean="0">
                <a:latin typeface="Times New Roman" pitchFamily="18" charset="0"/>
                <a:cs typeface="Times New Roman" pitchFamily="18" charset="0"/>
              </a:rPr>
              <a:t>1.3. Prospects &amp; Constraints of Vegetable Production in Ethiopia</a:t>
            </a:r>
            <a:r>
              <a:rPr lang="en-US" sz="1400" dirty="0"/>
              <a:t/>
            </a:r>
            <a:br>
              <a:rPr lang="en-US" sz="1400" dirty="0"/>
            </a:br>
            <a:endParaRPr lang="en-US" dirty="0"/>
          </a:p>
        </p:txBody>
      </p:sp>
      <p:sp>
        <p:nvSpPr>
          <p:cNvPr id="3" name="Content Placeholder 2"/>
          <p:cNvSpPr>
            <a:spLocks noGrp="1"/>
          </p:cNvSpPr>
          <p:nvPr>
            <p:ph idx="1"/>
          </p:nvPr>
        </p:nvSpPr>
        <p:spPr>
          <a:xfrm>
            <a:off x="228600" y="1524000"/>
            <a:ext cx="8763000" cy="7239000"/>
          </a:xfrm>
        </p:spPr>
        <p:txBody>
          <a:bodyPr>
            <a:normAutofit/>
          </a:bodyPr>
          <a:lstStyle/>
          <a:p>
            <a:pPr marL="0" indent="0">
              <a:buNone/>
            </a:pPr>
            <a:r>
              <a:rPr lang="en-US" b="1" dirty="0" smtClean="0">
                <a:latin typeface="Times New Roman" pitchFamily="18" charset="0"/>
                <a:cs typeface="Times New Roman" pitchFamily="18" charset="0"/>
              </a:rPr>
              <a:t>Prospects vegetable </a:t>
            </a:r>
            <a:r>
              <a:rPr lang="en-US" b="1" dirty="0">
                <a:latin typeface="Times New Roman" pitchFamily="18" charset="0"/>
                <a:cs typeface="Times New Roman" pitchFamily="18" charset="0"/>
              </a:rPr>
              <a:t>crops </a:t>
            </a:r>
            <a:r>
              <a:rPr lang="en-US" b="1" dirty="0" smtClean="0">
                <a:latin typeface="Times New Roman" pitchFamily="18" charset="0"/>
                <a:cs typeface="Times New Roman" pitchFamily="18" charset="0"/>
              </a:rPr>
              <a:t>production in Ethiopia</a:t>
            </a:r>
            <a:endParaRPr lang="en-US" dirty="0">
              <a:latin typeface="Times New Roman" pitchFamily="18" charset="0"/>
              <a:cs typeface="Times New Roman" pitchFamily="18" charset="0"/>
            </a:endParaRPr>
          </a:p>
          <a:p>
            <a:r>
              <a:rPr lang="en-US" sz="2800" b="1" i="1" u="sng" dirty="0">
                <a:latin typeface="Times New Roman" pitchFamily="18" charset="0"/>
                <a:cs typeface="Times New Roman" pitchFamily="18" charset="0"/>
              </a:rPr>
              <a:t>Vegetable crops make significant contributions </a:t>
            </a:r>
            <a:r>
              <a:rPr lang="en-US" sz="2500" dirty="0">
                <a:latin typeface="Times New Roman" pitchFamily="18" charset="0"/>
                <a:cs typeface="Times New Roman" pitchFamily="18" charset="0"/>
              </a:rPr>
              <a:t>to the Ethiopian household </a:t>
            </a:r>
            <a:r>
              <a:rPr lang="en-US" sz="2500" dirty="0" smtClean="0">
                <a:latin typeface="Times New Roman" pitchFamily="18" charset="0"/>
                <a:cs typeface="Times New Roman" pitchFamily="18" charset="0"/>
              </a:rPr>
              <a:t>&amp; </a:t>
            </a:r>
            <a:r>
              <a:rPr lang="en-US" sz="2500" dirty="0">
                <a:latin typeface="Times New Roman" pitchFamily="18" charset="0"/>
                <a:cs typeface="Times New Roman" pitchFamily="18" charset="0"/>
              </a:rPr>
              <a:t>national economy</a:t>
            </a:r>
            <a:r>
              <a:rPr lang="en-US" sz="2500" dirty="0" smtClean="0">
                <a:latin typeface="Times New Roman" pitchFamily="18" charset="0"/>
                <a:cs typeface="Times New Roman" pitchFamily="18" charset="0"/>
              </a:rPr>
              <a:t>. It has many contribution to the country like</a:t>
            </a:r>
          </a:p>
          <a:p>
            <a:pPr lvl="1"/>
            <a:r>
              <a:rPr lang="en-US" sz="2500" dirty="0" smtClean="0">
                <a:latin typeface="Times New Roman" pitchFamily="18" charset="0"/>
                <a:cs typeface="Times New Roman" pitchFamily="18" charset="0"/>
              </a:rPr>
              <a:t> </a:t>
            </a:r>
            <a:r>
              <a:rPr lang="en-US" sz="2700" b="1" i="1" dirty="0" smtClean="0">
                <a:latin typeface="Times New Roman" pitchFamily="18" charset="0"/>
                <a:cs typeface="Times New Roman" pitchFamily="18" charset="0"/>
              </a:rPr>
              <a:t>Are valuable </a:t>
            </a:r>
            <a:r>
              <a:rPr lang="en-US" sz="2700" b="1" i="1" dirty="0">
                <a:latin typeface="Times New Roman" pitchFamily="18" charset="0"/>
                <a:cs typeface="Times New Roman" pitchFamily="18" charset="0"/>
              </a:rPr>
              <a:t>food security crops </a:t>
            </a:r>
            <a:r>
              <a:rPr lang="en-US" sz="2700" b="1" i="1"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eg</a:t>
            </a:r>
            <a:r>
              <a:rPr lang="en-US" sz="2500" dirty="0" smtClean="0">
                <a:latin typeface="Times New Roman" pitchFamily="18" charset="0"/>
                <a:cs typeface="Times New Roman" pitchFamily="18" charset="0"/>
              </a:rPr>
              <a:t>. Potato &amp; sweet potato for </a:t>
            </a:r>
            <a:r>
              <a:rPr lang="en-US" sz="2500" dirty="0">
                <a:latin typeface="Times New Roman" pitchFamily="18" charset="0"/>
                <a:cs typeface="Times New Roman" pitchFamily="18" charset="0"/>
              </a:rPr>
              <a:t>densely populated highland regions </a:t>
            </a:r>
            <a:r>
              <a:rPr lang="en-US" sz="2500" dirty="0" smtClean="0">
                <a:latin typeface="Times New Roman" pitchFamily="18" charset="0"/>
                <a:cs typeface="Times New Roman" pitchFamily="18" charset="0"/>
              </a:rPr>
              <a:t>&amp; </a:t>
            </a:r>
            <a:r>
              <a:rPr lang="en-US" sz="2500" dirty="0">
                <a:latin typeface="Times New Roman" pitchFamily="18" charset="0"/>
                <a:cs typeface="Times New Roman" pitchFamily="18" charset="0"/>
              </a:rPr>
              <a:t>drought-prone areas, </a:t>
            </a:r>
            <a:r>
              <a:rPr lang="en-US" sz="2500" dirty="0" smtClean="0">
                <a:latin typeface="Times New Roman" pitchFamily="18" charset="0"/>
                <a:cs typeface="Times New Roman" pitchFamily="18" charset="0"/>
              </a:rPr>
              <a:t>respectively &amp; in general root &amp; tuber crops are general high yielder- 40-60 </a:t>
            </a:r>
            <a:r>
              <a:rPr lang="en-US" sz="2500" dirty="0">
                <a:latin typeface="Times New Roman" pitchFamily="18" charset="0"/>
                <a:cs typeface="Times New Roman" pitchFamily="18" charset="0"/>
              </a:rPr>
              <a:t>tons per hectare and can provide food security especially in times of drought, </a:t>
            </a:r>
            <a:r>
              <a:rPr lang="en-US" sz="2500" dirty="0" smtClean="0">
                <a:latin typeface="Times New Roman" pitchFamily="18" charset="0"/>
                <a:cs typeface="Times New Roman" pitchFamily="18" charset="0"/>
              </a:rPr>
              <a:t>famine &amp; food shortages; highest </a:t>
            </a:r>
            <a:r>
              <a:rPr lang="en-US" sz="2500" dirty="0">
                <a:latin typeface="Times New Roman" pitchFamily="18" charset="0"/>
                <a:cs typeface="Times New Roman" pitchFamily="18" charset="0"/>
              </a:rPr>
              <a:t>yield of commonly grown </a:t>
            </a:r>
            <a:r>
              <a:rPr lang="en-US" sz="2500" dirty="0" err="1" smtClean="0">
                <a:latin typeface="Times New Roman" pitchFamily="18" charset="0"/>
                <a:cs typeface="Times New Roman" pitchFamily="18" charset="0"/>
              </a:rPr>
              <a:t>teff</a:t>
            </a:r>
            <a:r>
              <a:rPr lang="en-US" sz="2500" dirty="0" smtClean="0">
                <a:latin typeface="Times New Roman" pitchFamily="18" charset="0"/>
                <a:cs typeface="Times New Roman" pitchFamily="18" charset="0"/>
              </a:rPr>
              <a:t>, </a:t>
            </a:r>
            <a:r>
              <a:rPr lang="en-US" sz="2500" dirty="0">
                <a:latin typeface="Times New Roman" pitchFamily="18" charset="0"/>
                <a:cs typeface="Times New Roman" pitchFamily="18" charset="0"/>
              </a:rPr>
              <a:t>the staple food of the country, is on average 1 </a:t>
            </a:r>
            <a:r>
              <a:rPr lang="en-US" sz="2500" dirty="0" err="1">
                <a:latin typeface="Times New Roman" pitchFamily="18" charset="0"/>
                <a:cs typeface="Times New Roman" pitchFamily="18" charset="0"/>
              </a:rPr>
              <a:t>tonnes</a:t>
            </a:r>
            <a:r>
              <a:rPr lang="en-US" sz="2500" dirty="0">
                <a:latin typeface="Times New Roman" pitchFamily="18" charset="0"/>
                <a:cs typeface="Times New Roman" pitchFamily="18" charset="0"/>
              </a:rPr>
              <a:t> per hectare which is </a:t>
            </a:r>
            <a:r>
              <a:rPr lang="en-US" sz="2500" dirty="0" smtClean="0">
                <a:latin typeface="Times New Roman" pitchFamily="18" charset="0"/>
                <a:cs typeface="Times New Roman" pitchFamily="18" charset="0"/>
              </a:rPr>
              <a:t>forty </a:t>
            </a:r>
            <a:r>
              <a:rPr lang="en-US" sz="2500" dirty="0">
                <a:latin typeface="Times New Roman" pitchFamily="18" charset="0"/>
                <a:cs typeface="Times New Roman" pitchFamily="18" charset="0"/>
              </a:rPr>
              <a:t>times less yield per hectare of potato (40 ton ha-1</a:t>
            </a:r>
            <a:r>
              <a:rPr lang="en-US" sz="2500" dirty="0" smtClean="0">
                <a:latin typeface="Times New Roman" pitchFamily="18" charset="0"/>
                <a:cs typeface="Times New Roman" pitchFamily="18" charset="0"/>
              </a:rPr>
              <a:t>).</a:t>
            </a:r>
          </a:p>
        </p:txBody>
      </p:sp>
    </p:spTree>
    <p:extLst>
      <p:ext uri="{BB962C8B-B14F-4D97-AF65-F5344CB8AC3E}">
        <p14:creationId xmlns="" xmlns:p14="http://schemas.microsoft.com/office/powerpoint/2010/main" val="20113875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8991600" cy="6477000"/>
          </a:xfrm>
        </p:spPr>
        <p:txBody>
          <a:bodyPr>
            <a:normAutofit/>
          </a:bodyPr>
          <a:lstStyle/>
          <a:p>
            <a:pPr lvl="1"/>
            <a:r>
              <a:rPr lang="en-US" sz="2600" dirty="0" smtClean="0">
                <a:latin typeface="Times New Roman" pitchFamily="18" charset="0"/>
                <a:cs typeface="Times New Roman" pitchFamily="18" charset="0"/>
              </a:rPr>
              <a:t>Are also used for flavoring local dishes and as well important as sources of vitamins and mineral </a:t>
            </a:r>
            <a:r>
              <a:rPr lang="en-US" sz="2600" dirty="0" err="1" smtClean="0">
                <a:latin typeface="Times New Roman" pitchFamily="18" charset="0"/>
                <a:cs typeface="Times New Roman" pitchFamily="18" charset="0"/>
              </a:rPr>
              <a:t>eg</a:t>
            </a:r>
            <a:r>
              <a:rPr lang="en-US" sz="2600" dirty="0" smtClean="0">
                <a:latin typeface="Times New Roman" pitchFamily="18" charset="0"/>
                <a:cs typeface="Times New Roman" pitchFamily="18" charset="0"/>
              </a:rPr>
              <a:t>. Hot pepper and onion. </a:t>
            </a:r>
          </a:p>
          <a:p>
            <a:pPr lvl="1"/>
            <a:endParaRPr lang="en-US" sz="2600" dirty="0" smtClean="0">
              <a:latin typeface="Times New Roman" pitchFamily="18" charset="0"/>
              <a:cs typeface="Times New Roman" pitchFamily="18" charset="0"/>
            </a:endParaRPr>
          </a:p>
          <a:p>
            <a:pPr lvl="1"/>
            <a:r>
              <a:rPr lang="en-US" sz="2600" dirty="0" smtClean="0">
                <a:latin typeface="Times New Roman" pitchFamily="18" charset="0"/>
                <a:cs typeface="Times New Roman" pitchFamily="18" charset="0"/>
              </a:rPr>
              <a:t>Help </a:t>
            </a:r>
            <a:r>
              <a:rPr lang="en-US" sz="2600" dirty="0" smtClean="0">
                <a:latin typeface="Times New Roman" pitchFamily="18" charset="0"/>
                <a:cs typeface="Times New Roman" pitchFamily="18" charset="0"/>
              </a:rPr>
              <a:t>in </a:t>
            </a:r>
            <a:r>
              <a:rPr lang="en-US" sz="2600" b="1" i="1" dirty="0" smtClean="0">
                <a:latin typeface="Times New Roman" pitchFamily="18" charset="0"/>
                <a:cs typeface="Times New Roman" pitchFamily="18" charset="0"/>
              </a:rPr>
              <a:t>balancing nutrition </a:t>
            </a:r>
            <a:r>
              <a:rPr lang="en-US" sz="2600" dirty="0" smtClean="0">
                <a:latin typeface="Times New Roman" pitchFamily="18" charset="0"/>
                <a:cs typeface="Times New Roman" pitchFamily="18" charset="0"/>
              </a:rPr>
              <a:t>and protecting vulnerable groups of the local populations from disorders associated with low mineral and vitamin intake. </a:t>
            </a:r>
          </a:p>
          <a:p>
            <a:pPr lvl="1"/>
            <a:endParaRPr lang="en-US" sz="2600" dirty="0" smtClean="0">
              <a:latin typeface="Times New Roman" pitchFamily="18" charset="0"/>
              <a:cs typeface="Times New Roman" pitchFamily="18" charset="0"/>
            </a:endParaRPr>
          </a:p>
          <a:p>
            <a:pPr lvl="1"/>
            <a:r>
              <a:rPr lang="en-US" sz="2600" dirty="0" smtClean="0">
                <a:latin typeface="Times New Roman" pitchFamily="18" charset="0"/>
                <a:cs typeface="Times New Roman" pitchFamily="18" charset="0"/>
              </a:rPr>
              <a:t>Vegetable </a:t>
            </a:r>
            <a:r>
              <a:rPr lang="en-US" sz="2600" dirty="0" smtClean="0">
                <a:latin typeface="Times New Roman" pitchFamily="18" charset="0"/>
                <a:cs typeface="Times New Roman" pitchFamily="18" charset="0"/>
              </a:rPr>
              <a:t>production is labor intensive and can </a:t>
            </a:r>
            <a:r>
              <a:rPr lang="en-US" sz="2600" b="1" i="1" dirty="0" smtClean="0">
                <a:latin typeface="Times New Roman" pitchFamily="18" charset="0"/>
                <a:cs typeface="Times New Roman" pitchFamily="18" charset="0"/>
              </a:rPr>
              <a:t>generate 3 - 10 times the employment </a:t>
            </a:r>
            <a:r>
              <a:rPr lang="en-US" sz="2600" dirty="0" smtClean="0">
                <a:latin typeface="Times New Roman" pitchFamily="18" charset="0"/>
                <a:cs typeface="Times New Roman" pitchFamily="18" charset="0"/>
              </a:rPr>
              <a:t>and income per hectare of land compared to that of cereals like maize. Vegetables also create a number of job opportunities in complementary businesses that arises such as marketing, processing and transportation. This offers an opportunity to </a:t>
            </a:r>
            <a:r>
              <a:rPr lang="en-US" sz="2600" b="1" i="1" dirty="0" smtClean="0">
                <a:latin typeface="Times New Roman" pitchFamily="18" charset="0"/>
                <a:cs typeface="Times New Roman" pitchFamily="18" charset="0"/>
              </a:rPr>
              <a:t>absorb an ever-increasing unemployed labor force.</a:t>
            </a:r>
          </a:p>
          <a:p>
            <a:pPr>
              <a:buNone/>
            </a:pPr>
            <a:endParaRPr lang="en-US" dirty="0"/>
          </a:p>
        </p:txBody>
      </p:sp>
    </p:spTree>
    <p:extLst>
      <p:ext uri="{BB962C8B-B14F-4D97-AF65-F5344CB8AC3E}">
        <p14:creationId xmlns="" xmlns:p14="http://schemas.microsoft.com/office/powerpoint/2010/main" val="40248130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705600"/>
          </a:xfrm>
        </p:spPr>
        <p:txBody>
          <a:bodyPr>
            <a:normAutofit/>
          </a:bodyPr>
          <a:lstStyle/>
          <a:p>
            <a:pPr marL="742950" lvl="2" indent="-342900"/>
            <a:r>
              <a:rPr lang="en-US" sz="2600" dirty="0" smtClean="0">
                <a:latin typeface="Times New Roman" pitchFamily="18" charset="0"/>
                <a:cs typeface="Times New Roman" pitchFamily="18" charset="0"/>
              </a:rPr>
              <a:t>Vegetable has a huge potential to </a:t>
            </a:r>
            <a:r>
              <a:rPr lang="en-US" sz="2600" b="1" dirty="0" smtClean="0">
                <a:latin typeface="Times New Roman" pitchFamily="18" charset="0"/>
                <a:cs typeface="Times New Roman" pitchFamily="18" charset="0"/>
              </a:rPr>
              <a:t>diversify export commodities</a:t>
            </a:r>
            <a:r>
              <a:rPr lang="en-US" sz="2600" dirty="0" smtClean="0">
                <a:latin typeface="Times New Roman" pitchFamily="18" charset="0"/>
                <a:cs typeface="Times New Roman" pitchFamily="18" charset="0"/>
              </a:rPr>
              <a:t> and to earn foreign currency</a:t>
            </a:r>
          </a:p>
          <a:p>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B/c of the above contribution &amp;</a:t>
            </a:r>
          </a:p>
          <a:p>
            <a:r>
              <a:rPr lang="en-US" sz="2800" dirty="0" smtClean="0">
                <a:latin typeface="Times New Roman" pitchFamily="18" charset="0"/>
                <a:cs typeface="Times New Roman" pitchFamily="18" charset="0"/>
              </a:rPr>
              <a:t> increment of urbanization</a:t>
            </a:r>
            <a:r>
              <a:rPr lang="en-US" sz="25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irrigation</a:t>
            </a:r>
            <a:r>
              <a:rPr lang="en-US" sz="25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some what research activities on vegetables </a:t>
            </a:r>
            <a:r>
              <a:rPr lang="en-US" sz="2500" dirty="0" smtClean="0">
                <a:latin typeface="Times New Roman" pitchFamily="18" charset="0"/>
                <a:cs typeface="Times New Roman" pitchFamily="18" charset="0"/>
              </a:rPr>
              <a:t>&amp;</a:t>
            </a:r>
          </a:p>
          <a:p>
            <a:r>
              <a:rPr lang="en-US" dirty="0" smtClean="0">
                <a:latin typeface="Times New Roman" pitchFamily="18" charset="0"/>
                <a:cs typeface="Times New Roman" pitchFamily="18" charset="0"/>
              </a:rPr>
              <a:t>a</a:t>
            </a:r>
            <a:r>
              <a:rPr lang="en-US" sz="2800" dirty="0" smtClean="0">
                <a:latin typeface="Times New Roman" pitchFamily="18" charset="0"/>
                <a:cs typeface="Times New Roman" pitchFamily="18" charset="0"/>
              </a:rPr>
              <a:t>pple opportunity of the country to produce vegetables;  </a:t>
            </a:r>
            <a:endParaRPr lang="en-US" sz="2500" dirty="0" smtClean="0">
              <a:latin typeface="Times New Roman" pitchFamily="18" charset="0"/>
              <a:cs typeface="Times New Roman" pitchFamily="18" charset="0"/>
            </a:endParaRPr>
          </a:p>
          <a:p>
            <a:pPr lvl="1"/>
            <a:r>
              <a:rPr lang="en-US" i="1" u="sng" dirty="0" smtClean="0">
                <a:latin typeface="Times New Roman" pitchFamily="18" charset="0"/>
                <a:cs typeface="Times New Roman" pitchFamily="18" charset="0"/>
              </a:rPr>
              <a:t>The </a:t>
            </a:r>
            <a:r>
              <a:rPr lang="en-US" b="1" i="1" u="sng" dirty="0" smtClean="0">
                <a:latin typeface="Times New Roman" pitchFamily="18" charset="0"/>
                <a:cs typeface="Times New Roman" pitchFamily="18" charset="0"/>
              </a:rPr>
              <a:t>prospect/future of vegetables production is in Ethiopia is </a:t>
            </a:r>
          </a:p>
          <a:p>
            <a:pPr lvl="4"/>
            <a:r>
              <a:rPr lang="en-US" sz="6600" b="1" i="1" u="sng" dirty="0" smtClean="0">
                <a:latin typeface="Times New Roman" pitchFamily="18" charset="0"/>
                <a:cs typeface="Times New Roman" pitchFamily="18" charset="0"/>
              </a:rPr>
              <a:t>bright </a:t>
            </a:r>
          </a:p>
          <a:p>
            <a:endParaRPr lang="en-US" sz="2500" dirty="0" smtClean="0">
              <a:latin typeface="Times New Roman" pitchFamily="18" charset="0"/>
              <a:cs typeface="Times New Roman" pitchFamily="18" charset="0"/>
            </a:endParaRPr>
          </a:p>
          <a:p>
            <a:pPr>
              <a:buNone/>
            </a:pPr>
            <a:endParaRPr lang="en-US" sz="2500" dirty="0">
              <a:latin typeface="Times New Roman" pitchFamily="18" charset="0"/>
              <a:cs typeface="Times New Roman" pitchFamily="18" charset="0"/>
            </a:endParaRPr>
          </a:p>
        </p:txBody>
      </p:sp>
    </p:spTree>
    <p:extLst>
      <p:ext uri="{BB962C8B-B14F-4D97-AF65-F5344CB8AC3E}">
        <p14:creationId xmlns="" xmlns:p14="http://schemas.microsoft.com/office/powerpoint/2010/main" val="115351272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763000" cy="6477000"/>
          </a:xfrm>
        </p:spPr>
        <p:txBody>
          <a:bodyPr>
            <a:noAutofit/>
          </a:bodyPr>
          <a:lstStyle/>
          <a:p>
            <a:r>
              <a:rPr lang="en-US" sz="2800" b="1" dirty="0" smtClean="0">
                <a:latin typeface="Times New Roman" pitchFamily="18" charset="0"/>
                <a:cs typeface="Times New Roman" pitchFamily="18" charset="0"/>
              </a:rPr>
              <a:t>Ethiopia have an immense potential for vegetable cultivation</a:t>
            </a:r>
            <a:r>
              <a:rPr lang="en-US" sz="2800" dirty="0" smtClean="0">
                <a:latin typeface="Times New Roman" pitchFamily="18" charset="0"/>
                <a:cs typeface="Times New Roman" pitchFamily="18" charset="0"/>
              </a:rPr>
              <a:t>. </a:t>
            </a:r>
            <a:r>
              <a:rPr lang="en-US" sz="2600" dirty="0" smtClean="0">
                <a:latin typeface="Times New Roman" pitchFamily="18" charset="0"/>
                <a:cs typeface="Times New Roman" pitchFamily="18" charset="0"/>
              </a:rPr>
              <a:t>These are:</a:t>
            </a:r>
          </a:p>
          <a:p>
            <a:pPr lvl="1"/>
            <a:r>
              <a:rPr lang="en-GB" sz="2500" b="1" dirty="0" smtClean="0">
                <a:latin typeface="Times New Roman" pitchFamily="18" charset="0"/>
                <a:cs typeface="Times New Roman" pitchFamily="18" charset="0"/>
              </a:rPr>
              <a:t>Favourable agro ecology </a:t>
            </a:r>
            <a:r>
              <a:rPr lang="en-GB" sz="2500" dirty="0" smtClean="0">
                <a:latin typeface="Times New Roman" pitchFamily="18" charset="0"/>
                <a:cs typeface="Times New Roman" pitchFamily="18" charset="0"/>
              </a:rPr>
              <a:t>(climate, soil &amp; ample water  supply both in RF and irrigation). </a:t>
            </a:r>
          </a:p>
          <a:p>
            <a:pPr lvl="2"/>
            <a:r>
              <a:rPr lang="en-GB" sz="2500" dirty="0" smtClean="0">
                <a:latin typeface="Times New Roman" pitchFamily="18" charset="0"/>
                <a:cs typeface="Times New Roman" pitchFamily="18" charset="0"/>
              </a:rPr>
              <a:t>Ethiopia has diverse agro-ecological zones or</a:t>
            </a:r>
            <a:r>
              <a:rPr lang="en-US" sz="2500" dirty="0" smtClean="0">
                <a:latin typeface="Times New Roman" pitchFamily="18" charset="0"/>
                <a:cs typeface="Times New Roman" pitchFamily="18" charset="0"/>
              </a:rPr>
              <a:t> wide range of altitudes. </a:t>
            </a:r>
          </a:p>
          <a:p>
            <a:pPr lvl="3"/>
            <a:r>
              <a:rPr lang="en-US" sz="2500" dirty="0" smtClean="0">
                <a:latin typeface="Times New Roman" pitchFamily="18" charset="0"/>
                <a:cs typeface="Times New Roman" pitchFamily="18" charset="0"/>
              </a:rPr>
              <a:t>This wide rage of altitude gives it a wide range of agro ecological diversity, where most vegetable crops can be successfully grown. </a:t>
            </a:r>
          </a:p>
          <a:p>
            <a:pPr lvl="2"/>
            <a:r>
              <a:rPr lang="en-US" sz="2500" dirty="0" smtClean="0">
                <a:latin typeface="Times New Roman" pitchFamily="18" charset="0"/>
                <a:cs typeface="Times New Roman" pitchFamily="18" charset="0"/>
              </a:rPr>
              <a:t>Most region of the country are suitable for the production of a wide range of tropical, sub-tropical and temperate vegetables. </a:t>
            </a:r>
          </a:p>
          <a:p>
            <a:pPr lvl="1"/>
            <a:endParaRPr lang="en-US" sz="2500" b="1" dirty="0" smtClean="0">
              <a:latin typeface="Times New Roman" pitchFamily="18" charset="0"/>
              <a:cs typeface="Times New Roman" pitchFamily="18" charset="0"/>
            </a:endParaRPr>
          </a:p>
          <a:p>
            <a:pPr lvl="1"/>
            <a:endParaRPr lang="en-US" sz="2500" dirty="0" smtClean="0">
              <a:latin typeface="Times New Roman" pitchFamily="18" charset="0"/>
              <a:cs typeface="Times New Roman" pitchFamily="18" charset="0"/>
            </a:endParaRPr>
          </a:p>
          <a:p>
            <a:pPr marL="0" indent="0">
              <a:buNone/>
            </a:pPr>
            <a:endParaRPr lang="en-US" sz="2500" b="1" dirty="0">
              <a:latin typeface="Times New Roman" pitchFamily="18" charset="0"/>
              <a:cs typeface="Times New Roman" pitchFamily="18" charset="0"/>
            </a:endParaRPr>
          </a:p>
          <a:p>
            <a:pPr marL="0" indent="0">
              <a:buNone/>
            </a:pPr>
            <a:endParaRPr lang="en-US" sz="2500" dirty="0">
              <a:latin typeface="Times New Roman" pitchFamily="18" charset="0"/>
              <a:cs typeface="Times New Roman" pitchFamily="18" charset="0"/>
            </a:endParaRPr>
          </a:p>
          <a:p>
            <a:endParaRPr lang="en-US" sz="2500" dirty="0">
              <a:latin typeface="Times New Roman" pitchFamily="18" charset="0"/>
              <a:cs typeface="Times New Roman" pitchFamily="18" charset="0"/>
            </a:endParaRPr>
          </a:p>
        </p:txBody>
      </p:sp>
    </p:spTree>
    <p:extLst>
      <p:ext uri="{BB962C8B-B14F-4D97-AF65-F5344CB8AC3E}">
        <p14:creationId xmlns="" xmlns:p14="http://schemas.microsoft.com/office/powerpoint/2010/main" val="39274520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553200"/>
          </a:xfrm>
        </p:spPr>
        <p:txBody>
          <a:bodyPr>
            <a:normAutofit/>
          </a:bodyPr>
          <a:lstStyle/>
          <a:p>
            <a:r>
              <a:rPr lang="en-US" sz="2600" dirty="0" smtClean="0">
                <a:latin typeface="Times New Roman" pitchFamily="18" charset="0"/>
                <a:cs typeface="Times New Roman" pitchFamily="18" charset="0"/>
              </a:rPr>
              <a:t>The term </a:t>
            </a:r>
            <a:r>
              <a:rPr lang="en-US" sz="2600" b="1" dirty="0" smtClean="0">
                <a:latin typeface="Times New Roman" pitchFamily="18" charset="0"/>
                <a:cs typeface="Times New Roman" pitchFamily="18" charset="0"/>
              </a:rPr>
              <a:t>Horticulture</a:t>
            </a:r>
            <a:r>
              <a:rPr lang="en-US" sz="2600" dirty="0" smtClean="0">
                <a:latin typeface="Times New Roman" pitchFamily="18" charset="0"/>
                <a:cs typeface="Times New Roman" pitchFamily="18" charset="0"/>
              </a:rPr>
              <a:t> is derived from two Latin words, i.e. </a:t>
            </a:r>
          </a:p>
          <a:p>
            <a:pPr lvl="1"/>
            <a:r>
              <a:rPr lang="en-US" sz="2600" b="1" dirty="0" err="1" smtClean="0">
                <a:latin typeface="Times New Roman" pitchFamily="18" charset="0"/>
                <a:cs typeface="Times New Roman" pitchFamily="18" charset="0"/>
              </a:rPr>
              <a:t>Hortus</a:t>
            </a:r>
            <a:r>
              <a:rPr lang="en-US" sz="2600" dirty="0" smtClean="0">
                <a:latin typeface="Times New Roman" pitchFamily="18" charset="0"/>
                <a:cs typeface="Times New Roman" pitchFamily="18" charset="0"/>
              </a:rPr>
              <a:t> meaning garden &amp; </a:t>
            </a:r>
          </a:p>
          <a:p>
            <a:pPr lvl="1"/>
            <a:r>
              <a:rPr lang="en-US" sz="2600" b="1" dirty="0" err="1" smtClean="0">
                <a:latin typeface="Times New Roman" pitchFamily="18" charset="0"/>
                <a:cs typeface="Times New Roman" pitchFamily="18" charset="0"/>
              </a:rPr>
              <a:t>Cultra</a:t>
            </a:r>
            <a:r>
              <a:rPr lang="en-US" sz="2600" dirty="0" smtClean="0">
                <a:latin typeface="Times New Roman" pitchFamily="18" charset="0"/>
                <a:cs typeface="Times New Roman" pitchFamily="18" charset="0"/>
              </a:rPr>
              <a:t> meaning cultivation. </a:t>
            </a:r>
          </a:p>
          <a:p>
            <a:pPr lvl="2"/>
            <a:r>
              <a:rPr lang="en-US" sz="2600" dirty="0" smtClean="0">
                <a:latin typeface="Times New Roman" pitchFamily="18" charset="0"/>
                <a:cs typeface="Times New Roman" pitchFamily="18" charset="0"/>
              </a:rPr>
              <a:t>Thus, Horticulture literally means it is the </a:t>
            </a:r>
            <a:r>
              <a:rPr lang="en-US" sz="2600" b="1" i="1" dirty="0" smtClean="0">
                <a:latin typeface="Times New Roman" pitchFamily="18" charset="0"/>
                <a:cs typeface="Times New Roman" pitchFamily="18" charset="0"/>
              </a:rPr>
              <a:t>cultivation of garden crops</a:t>
            </a:r>
            <a:r>
              <a:rPr lang="en-US" sz="2600" i="1" dirty="0" smtClean="0">
                <a:latin typeface="Times New Roman" pitchFamily="18" charset="0"/>
                <a:cs typeface="Times New Roman" pitchFamily="18" charset="0"/>
              </a:rPr>
              <a:t>. </a:t>
            </a:r>
          </a:p>
          <a:p>
            <a:endParaRPr lang="en-US" sz="2600" b="1" dirty="0" smtClean="0">
              <a:latin typeface="Times New Roman" pitchFamily="18" charset="0"/>
              <a:cs typeface="Times New Roman" pitchFamily="18" charset="0"/>
            </a:endParaRPr>
          </a:p>
          <a:p>
            <a:r>
              <a:rPr lang="en-US" sz="2600" b="1" dirty="0" smtClean="0">
                <a:latin typeface="Times New Roman" pitchFamily="18" charset="0"/>
                <a:cs typeface="Times New Roman" pitchFamily="18" charset="0"/>
              </a:rPr>
              <a:t>In olden days Horticulture </a:t>
            </a:r>
            <a:r>
              <a:rPr lang="en-US" sz="2600" dirty="0" smtClean="0">
                <a:latin typeface="Times New Roman" pitchFamily="18" charset="0"/>
                <a:cs typeface="Times New Roman" pitchFamily="18" charset="0"/>
              </a:rPr>
              <a:t>crops like fruits, vegetables, flowers were grown in </a:t>
            </a:r>
          </a:p>
          <a:p>
            <a:pPr lvl="1"/>
            <a:r>
              <a:rPr lang="en-US" sz="2600" dirty="0" smtClean="0">
                <a:latin typeface="Times New Roman" pitchFamily="18" charset="0"/>
                <a:cs typeface="Times New Roman" pitchFamily="18" charset="0"/>
              </a:rPr>
              <a:t>the back yard of houses in an enclosure and </a:t>
            </a:r>
          </a:p>
          <a:p>
            <a:pPr lvl="1"/>
            <a:r>
              <a:rPr lang="en-US" sz="2600" dirty="0" smtClean="0">
                <a:latin typeface="Times New Roman" pitchFamily="18" charset="0"/>
                <a:cs typeface="Times New Roman" pitchFamily="18" charset="0"/>
              </a:rPr>
              <a:t>in areas other than backyards in protected area </a:t>
            </a:r>
          </a:p>
          <a:p>
            <a:pPr lvl="2"/>
            <a:r>
              <a:rPr lang="en-US" sz="2600" dirty="0" smtClean="0">
                <a:latin typeface="Times New Roman" pitchFamily="18" charset="0"/>
                <a:cs typeface="Times New Roman" pitchFamily="18" charset="0"/>
              </a:rPr>
              <a:t>by erecting walls, by raising live/non fences etc. i.e. they are enclosed. </a:t>
            </a:r>
          </a:p>
          <a:p>
            <a:endParaRPr lang="en-US" sz="26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610600" cy="6248400"/>
          </a:xfrm>
        </p:spPr>
        <p:txBody>
          <a:bodyPr/>
          <a:lstStyle/>
          <a:p>
            <a:pPr lvl="1"/>
            <a:r>
              <a:rPr lang="en-US" sz="2500" b="1" dirty="0" smtClean="0">
                <a:latin typeface="Times New Roman" pitchFamily="18" charset="0"/>
                <a:cs typeface="Times New Roman" pitchFamily="18" charset="0"/>
              </a:rPr>
              <a:t>Market availability</a:t>
            </a:r>
            <a:r>
              <a:rPr lang="en-US" sz="2500" dirty="0" smtClean="0">
                <a:latin typeface="Times New Roman" pitchFamily="18" charset="0"/>
                <a:cs typeface="Times New Roman" pitchFamily="18" charset="0"/>
              </a:rPr>
              <a:t>– local and export (Proximity of the country to fertile markets of Europe and Middle East ,Asia.)</a:t>
            </a:r>
          </a:p>
          <a:p>
            <a:pPr lvl="1"/>
            <a:endParaRPr lang="en-US" sz="2500" b="1" dirty="0" smtClean="0">
              <a:latin typeface="Times New Roman" pitchFamily="18" charset="0"/>
              <a:cs typeface="Times New Roman" pitchFamily="18" charset="0"/>
            </a:endParaRPr>
          </a:p>
          <a:p>
            <a:pPr lvl="1"/>
            <a:r>
              <a:rPr lang="en-US" sz="2500" b="1" dirty="0" smtClean="0">
                <a:latin typeface="Times New Roman" pitchFamily="18" charset="0"/>
                <a:cs typeface="Times New Roman" pitchFamily="18" charset="0"/>
              </a:rPr>
              <a:t>Government support</a:t>
            </a:r>
            <a:r>
              <a:rPr lang="en-US" sz="2500" dirty="0" smtClean="0">
                <a:latin typeface="Times New Roman" pitchFamily="18" charset="0"/>
                <a:cs typeface="Times New Roman" pitchFamily="18" charset="0"/>
              </a:rPr>
              <a:t> to private sector development &amp; to smallholders' market integration through the production of marketable agricultural commodities  due to Agriculture is the main economic center in Ethiopia. </a:t>
            </a:r>
          </a:p>
          <a:p>
            <a:pPr lvl="1"/>
            <a:endParaRPr lang="en-US" sz="2500" dirty="0" smtClean="0">
              <a:latin typeface="Times New Roman" pitchFamily="18" charset="0"/>
              <a:cs typeface="Times New Roman" pitchFamily="18" charset="0"/>
            </a:endParaRPr>
          </a:p>
          <a:p>
            <a:pPr lvl="1"/>
            <a:r>
              <a:rPr lang="en-US" sz="2500" b="1" dirty="0" smtClean="0">
                <a:latin typeface="Times New Roman" pitchFamily="18" charset="0"/>
                <a:cs typeface="Times New Roman" pitchFamily="18" charset="0"/>
              </a:rPr>
              <a:t>Cheap and abundant labor force and vast land</a:t>
            </a:r>
          </a:p>
          <a:p>
            <a:pPr marL="457200" lvl="1" indent="0">
              <a:buNone/>
            </a:pPr>
            <a:endParaRPr lang="en-US" sz="2500" dirty="0">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7010400"/>
          </a:xfrm>
        </p:spPr>
        <p:txBody>
          <a:bodyPr>
            <a:normAutofit/>
          </a:bodyPr>
          <a:lstStyle/>
          <a:p>
            <a:pPr marL="0" indent="0" algn="ctr">
              <a:buNone/>
            </a:pPr>
            <a:r>
              <a:rPr lang="en-US" sz="3600" b="1" i="1" u="sng" dirty="0" smtClean="0">
                <a:latin typeface="Times New Roman" pitchFamily="18" charset="0"/>
                <a:cs typeface="Times New Roman" pitchFamily="18" charset="0"/>
              </a:rPr>
              <a:t>Reasons of low production/Constraints of </a:t>
            </a:r>
            <a:r>
              <a:rPr lang="en-US" sz="3600" b="1" i="1" u="sng" dirty="0">
                <a:latin typeface="Times New Roman" pitchFamily="18" charset="0"/>
                <a:cs typeface="Times New Roman" pitchFamily="18" charset="0"/>
              </a:rPr>
              <a:t>vegetable crops </a:t>
            </a:r>
            <a:r>
              <a:rPr lang="en-US" sz="3600" b="1" i="1" u="sng" dirty="0" smtClean="0">
                <a:latin typeface="Times New Roman" pitchFamily="18" charset="0"/>
                <a:cs typeface="Times New Roman" pitchFamily="18" charset="0"/>
              </a:rPr>
              <a:t>production in Ethiopia</a:t>
            </a:r>
            <a:endParaRPr lang="en-US" sz="3600" i="1" u="sng" dirty="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Today </a:t>
            </a:r>
            <a:r>
              <a:rPr lang="en-US" dirty="0">
                <a:latin typeface="Times New Roman" pitchFamily="18" charset="0"/>
                <a:cs typeface="Times New Roman" pitchFamily="18" charset="0"/>
              </a:rPr>
              <a:t>mankind is </a:t>
            </a:r>
            <a:r>
              <a:rPr lang="en-US" dirty="0" smtClean="0">
                <a:latin typeface="Times New Roman" pitchFamily="18" charset="0"/>
                <a:cs typeface="Times New Roman" pitchFamily="18" charset="0"/>
              </a:rPr>
              <a:t>worried b/c </a:t>
            </a:r>
          </a:p>
          <a:p>
            <a:pPr lvl="1"/>
            <a:r>
              <a:rPr lang="en-US" dirty="0" smtClean="0">
                <a:latin typeface="Times New Roman" pitchFamily="18" charset="0"/>
                <a:cs typeface="Times New Roman" pitchFamily="18" charset="0"/>
              </a:rPr>
              <a:t>we </a:t>
            </a:r>
            <a:r>
              <a:rPr lang="en-US" dirty="0">
                <a:latin typeface="Times New Roman" pitchFamily="18" charset="0"/>
                <a:cs typeface="Times New Roman" pitchFamily="18" charset="0"/>
              </a:rPr>
              <a:t>cannot feed the </a:t>
            </a:r>
            <a:r>
              <a:rPr lang="en-US" dirty="0" smtClean="0">
                <a:latin typeface="Times New Roman" pitchFamily="18" charset="0"/>
                <a:cs typeface="Times New Roman" pitchFamily="18" charset="0"/>
              </a:rPr>
              <a:t>ever- increasing </a:t>
            </a:r>
            <a:r>
              <a:rPr lang="en-US" dirty="0">
                <a:latin typeface="Times New Roman" pitchFamily="18" charset="0"/>
                <a:cs typeface="Times New Roman" pitchFamily="18" charset="0"/>
              </a:rPr>
              <a:t>population. </a:t>
            </a:r>
            <a:endParaRPr lang="en-US" dirty="0" smtClean="0">
              <a:latin typeface="Times New Roman" pitchFamily="18" charset="0"/>
              <a:cs typeface="Times New Roman" pitchFamily="18" charset="0"/>
            </a:endParaRPr>
          </a:p>
          <a:p>
            <a:pPr lvl="2"/>
            <a:r>
              <a:rPr lang="en-US" sz="2800" dirty="0" smtClean="0">
                <a:latin typeface="Times New Roman" pitchFamily="18" charset="0"/>
                <a:cs typeface="Times New Roman" pitchFamily="18" charset="0"/>
              </a:rPr>
              <a:t>According </a:t>
            </a:r>
            <a:r>
              <a:rPr lang="en-US" sz="2800" dirty="0">
                <a:latin typeface="Times New Roman" pitchFamily="18" charset="0"/>
                <a:cs typeface="Times New Roman" pitchFamily="18" charset="0"/>
              </a:rPr>
              <a:t>to </a:t>
            </a:r>
            <a:r>
              <a:rPr lang="en-US" sz="2800" dirty="0" smtClean="0">
                <a:latin typeface="Times New Roman" pitchFamily="18" charset="0"/>
                <a:cs typeface="Times New Roman" pitchFamily="18" charset="0"/>
              </a:rPr>
              <a:t>FAO; 10,000 </a:t>
            </a:r>
            <a:r>
              <a:rPr lang="en-US" sz="2800" dirty="0">
                <a:latin typeface="Times New Roman" pitchFamily="18" charset="0"/>
                <a:cs typeface="Times New Roman" pitchFamily="18" charset="0"/>
              </a:rPr>
              <a:t>people die every day due to </a:t>
            </a:r>
            <a:r>
              <a:rPr lang="en-US" sz="2800" dirty="0" smtClean="0">
                <a:latin typeface="Times New Roman" pitchFamily="18" charset="0"/>
                <a:cs typeface="Times New Roman" pitchFamily="18" charset="0"/>
              </a:rPr>
              <a:t>malnutrition &amp; </a:t>
            </a:r>
            <a:r>
              <a:rPr lang="en-US" sz="2800" dirty="0">
                <a:latin typeface="Times New Roman" pitchFamily="18" charset="0"/>
                <a:cs typeface="Times New Roman" pitchFamily="18" charset="0"/>
              </a:rPr>
              <a:t>hunger. </a:t>
            </a:r>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World </a:t>
            </a:r>
            <a:r>
              <a:rPr lang="en-US" sz="2800" dirty="0">
                <a:latin typeface="Times New Roman" pitchFamily="18" charset="0"/>
                <a:cs typeface="Times New Roman" pitchFamily="18" charset="0"/>
              </a:rPr>
              <a:t>vegetable production estimated as 250 million </a:t>
            </a:r>
            <a:r>
              <a:rPr lang="en-US" sz="2800" dirty="0" smtClean="0">
                <a:latin typeface="Times New Roman" pitchFamily="18" charset="0"/>
                <a:cs typeface="Times New Roman" pitchFamily="18" charset="0"/>
              </a:rPr>
              <a:t>tons/ </a:t>
            </a:r>
            <a:r>
              <a:rPr lang="en-US" sz="2800" dirty="0">
                <a:latin typeface="Times New Roman" pitchFamily="18" charset="0"/>
                <a:cs typeface="Times New Roman" pitchFamily="18" charset="0"/>
              </a:rPr>
              <a:t>year, but in </a:t>
            </a:r>
            <a:r>
              <a:rPr lang="en-US" sz="2800" dirty="0" smtClean="0">
                <a:latin typeface="Times New Roman" pitchFamily="18" charset="0"/>
                <a:cs typeface="Times New Roman" pitchFamily="18" charset="0"/>
              </a:rPr>
              <a:t>Ethiopia; the </a:t>
            </a:r>
            <a:r>
              <a:rPr lang="en-US" sz="2800" dirty="0">
                <a:latin typeface="Times New Roman" pitchFamily="18" charset="0"/>
                <a:cs typeface="Times New Roman" pitchFamily="18" charset="0"/>
              </a:rPr>
              <a:t>total production is 3 million </a:t>
            </a:r>
            <a:r>
              <a:rPr lang="en-US" sz="2800" dirty="0" smtClean="0">
                <a:latin typeface="Times New Roman" pitchFamily="18" charset="0"/>
                <a:cs typeface="Times New Roman" pitchFamily="18" charset="0"/>
              </a:rPr>
              <a:t>tons/year</a:t>
            </a:r>
            <a:r>
              <a:rPr lang="en-US" sz="2800" dirty="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endParaRPr lang="en-US" sz="2500" dirty="0" smtClean="0">
              <a:latin typeface="Times New Roman" pitchFamily="18" charset="0"/>
              <a:cs typeface="Times New Roman" pitchFamily="18" charset="0"/>
            </a:endParaRPr>
          </a:p>
          <a:p>
            <a:pPr>
              <a:buNone/>
            </a:pPr>
            <a:endParaRPr lang="en-US" dirty="0"/>
          </a:p>
        </p:txBody>
      </p:sp>
    </p:spTree>
    <p:extLst>
      <p:ext uri="{BB962C8B-B14F-4D97-AF65-F5344CB8AC3E}">
        <p14:creationId xmlns="" xmlns:p14="http://schemas.microsoft.com/office/powerpoint/2010/main" val="144883803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5821363"/>
          </a:xfrm>
        </p:spPr>
        <p:txBody>
          <a:bodyPr/>
          <a:lstStyle/>
          <a:p>
            <a:r>
              <a:rPr lang="en-US" dirty="0" smtClean="0">
                <a:latin typeface="Times New Roman" pitchFamily="18" charset="0"/>
                <a:cs typeface="Times New Roman" pitchFamily="18" charset="0"/>
              </a:rPr>
              <a:t>The recommended per capita consumption per year is 104 kg/year, in China 129.7 kg/year but  in Ethiopia 48 kg/year in urban &amp; 37 kg/year in rural areas. </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Per capita expenditures are 29 birr/head/year in urban &amp;12 birr/head/year in rural, per capita consumption of canned vegetables is nearly zero in Ethiopia.</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553200"/>
          </a:xfrm>
        </p:spPr>
        <p:txBody>
          <a:bodyPr>
            <a:normAutofit/>
          </a:bodyPr>
          <a:lstStyle/>
          <a:p>
            <a:pPr marL="514350" indent="-457200">
              <a:buFont typeface="Wingdings" pitchFamily="2" charset="2"/>
              <a:buChar char="q"/>
            </a:pPr>
            <a:r>
              <a:rPr lang="en-US" sz="3000" b="1" dirty="0" smtClean="0">
                <a:latin typeface="Times New Roman" pitchFamily="18" charset="0"/>
                <a:cs typeface="Times New Roman" pitchFamily="18" charset="0"/>
              </a:rPr>
              <a:t>Among the reasons for low production/constrains on vegetable production in Ethiopia are:</a:t>
            </a:r>
          </a:p>
          <a:p>
            <a:pPr lvl="1"/>
            <a:r>
              <a:rPr lang="en-US" sz="2700" i="1" dirty="0" smtClean="0">
                <a:latin typeface="Times New Roman" pitchFamily="18" charset="0"/>
                <a:cs typeface="Times New Roman" pitchFamily="18" charset="0"/>
              </a:rPr>
              <a:t>Poor  knowledge of community about food /nutritional value </a:t>
            </a:r>
            <a:r>
              <a:rPr lang="en-US" sz="2700" dirty="0" smtClean="0">
                <a:latin typeface="Times New Roman" pitchFamily="18" charset="0"/>
                <a:cs typeface="Times New Roman" pitchFamily="18" charset="0"/>
              </a:rPr>
              <a:t>of vegetables;</a:t>
            </a:r>
            <a:r>
              <a:rPr lang="en-GB" sz="2700" i="1" dirty="0" smtClean="0">
                <a:latin typeface="Times New Roman" pitchFamily="18" charset="0"/>
                <a:cs typeface="Times New Roman" pitchFamily="18" charset="0"/>
              </a:rPr>
              <a:t> social and cultural habits of the population </a:t>
            </a:r>
            <a:r>
              <a:rPr lang="en-US" sz="2700" dirty="0" smtClean="0">
                <a:latin typeface="Times New Roman" pitchFamily="18" charset="0"/>
                <a:cs typeface="Times New Roman" pitchFamily="18" charset="0"/>
              </a:rPr>
              <a:t> </a:t>
            </a:r>
            <a:endParaRPr lang="en-US" sz="2700" i="1" dirty="0" smtClean="0">
              <a:latin typeface="Times New Roman" pitchFamily="18" charset="0"/>
              <a:cs typeface="Times New Roman" pitchFamily="18" charset="0"/>
            </a:endParaRPr>
          </a:p>
          <a:p>
            <a:pPr lvl="1"/>
            <a:r>
              <a:rPr lang="en-US" sz="2700" i="1" dirty="0" smtClean="0">
                <a:latin typeface="Times New Roman" pitchFamily="18" charset="0"/>
                <a:cs typeface="Times New Roman" pitchFamily="18" charset="0"/>
              </a:rPr>
              <a:t>Diseases and insect pests </a:t>
            </a:r>
          </a:p>
          <a:p>
            <a:pPr lvl="1"/>
            <a:r>
              <a:rPr lang="en-US" sz="2700" i="1" dirty="0" smtClean="0">
                <a:latin typeface="Times New Roman" pitchFamily="18" charset="0"/>
                <a:cs typeface="Times New Roman" pitchFamily="18" charset="0"/>
              </a:rPr>
              <a:t>Rain dependent production system </a:t>
            </a:r>
            <a:r>
              <a:rPr lang="en-GB" sz="2700" i="1" dirty="0" smtClean="0">
                <a:latin typeface="Times New Roman" pitchFamily="18" charset="0"/>
                <a:cs typeface="Times New Roman" pitchFamily="18" charset="0"/>
              </a:rPr>
              <a:t> </a:t>
            </a:r>
            <a:r>
              <a:rPr lang="en-GB" sz="2700" dirty="0" smtClean="0">
                <a:latin typeface="Times New Roman" pitchFamily="18" charset="0"/>
                <a:cs typeface="Times New Roman" pitchFamily="18" charset="0"/>
              </a:rPr>
              <a:t>&amp; </a:t>
            </a:r>
          </a:p>
          <a:p>
            <a:pPr lvl="1"/>
            <a:r>
              <a:rPr lang="en-GB" sz="2700" i="1" dirty="0" smtClean="0">
                <a:latin typeface="Times New Roman" pitchFamily="18" charset="0"/>
                <a:cs typeface="Times New Roman" pitchFamily="18" charset="0"/>
              </a:rPr>
              <a:t>Shortage &amp; under utilization of irrigation water</a:t>
            </a:r>
            <a:endParaRPr lang="en-US" sz="2700" i="1" dirty="0" smtClean="0">
              <a:latin typeface="Times New Roman" pitchFamily="18" charset="0"/>
              <a:cs typeface="Times New Roman" pitchFamily="18" charset="0"/>
            </a:endParaRPr>
          </a:p>
          <a:p>
            <a:pPr lvl="1"/>
            <a:r>
              <a:rPr lang="en-GB" sz="2700" dirty="0" smtClean="0">
                <a:latin typeface="Times New Roman" pitchFamily="18" charset="0"/>
                <a:cs typeface="Times New Roman" pitchFamily="18" charset="0"/>
              </a:rPr>
              <a:t>Lack/</a:t>
            </a:r>
            <a:r>
              <a:rPr lang="en-US" sz="2700" i="1" dirty="0" smtClean="0">
                <a:latin typeface="Times New Roman" pitchFamily="18" charset="0"/>
                <a:cs typeface="Times New Roman" pitchFamily="18" charset="0"/>
              </a:rPr>
              <a:t>inadequate appropriate post harvest handling  </a:t>
            </a:r>
            <a:r>
              <a:rPr lang="en-US" sz="2700" dirty="0" smtClean="0">
                <a:latin typeface="Times New Roman" pitchFamily="18" charset="0"/>
                <a:cs typeface="Times New Roman" pitchFamily="18" charset="0"/>
              </a:rPr>
              <a:t>technology</a:t>
            </a:r>
            <a:r>
              <a:rPr lang="en-GB" sz="2700" dirty="0" smtClean="0">
                <a:latin typeface="Times New Roman" pitchFamily="18" charset="0"/>
                <a:cs typeface="Times New Roman" pitchFamily="18" charset="0"/>
              </a:rPr>
              <a:t> or </a:t>
            </a:r>
            <a:r>
              <a:rPr lang="en-US" sz="2700" dirty="0" smtClean="0">
                <a:latin typeface="Times New Roman" pitchFamily="18" charset="0"/>
                <a:cs typeface="Times New Roman" pitchFamily="18" charset="0"/>
              </a:rPr>
              <a:t>management </a:t>
            </a:r>
          </a:p>
          <a:p>
            <a:pPr lvl="2"/>
            <a:r>
              <a:rPr lang="en-US" sz="2700" dirty="0" smtClean="0">
                <a:latin typeface="Times New Roman" pitchFamily="18" charset="0"/>
                <a:cs typeface="Times New Roman" pitchFamily="18" charset="0"/>
              </a:rPr>
              <a:t> Yield is lost from the time of harvesting to the point of consumption. So it needs good storage environment &amp; processing, </a:t>
            </a:r>
          </a:p>
          <a:p>
            <a:pPr lvl="1">
              <a:buNone/>
            </a:pPr>
            <a:endParaRPr lang="en-US" sz="2500" dirty="0" smtClean="0">
              <a:latin typeface="Times New Roman" pitchFamily="18" charset="0"/>
              <a:cs typeface="Times New Roman" pitchFamily="18" charset="0"/>
            </a:endParaRPr>
          </a:p>
          <a:p>
            <a:pPr lvl="1">
              <a:buNone/>
            </a:pPr>
            <a:endParaRPr lang="en-US" sz="2400" dirty="0">
              <a:latin typeface="Times New Roman" pitchFamily="18" charset="0"/>
              <a:cs typeface="Times New Roman" pitchFamily="18" charset="0"/>
            </a:endParaRPr>
          </a:p>
          <a:p>
            <a:pPr marL="0" indent="0">
              <a:buNone/>
            </a:pPr>
            <a:endParaRPr lang="en-US" dirty="0"/>
          </a:p>
        </p:txBody>
      </p:sp>
    </p:spTree>
    <p:extLst>
      <p:ext uri="{BB962C8B-B14F-4D97-AF65-F5344CB8AC3E}">
        <p14:creationId xmlns="" xmlns:p14="http://schemas.microsoft.com/office/powerpoint/2010/main" val="306327091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553200"/>
          </a:xfrm>
        </p:spPr>
        <p:txBody>
          <a:bodyPr>
            <a:normAutofit/>
          </a:bodyPr>
          <a:lstStyle/>
          <a:p>
            <a:pPr lvl="1"/>
            <a:r>
              <a:rPr lang="en-US" sz="2700" dirty="0" smtClean="0">
                <a:latin typeface="Times New Roman" pitchFamily="18" charset="0"/>
                <a:cs typeface="Times New Roman" pitchFamily="18" charset="0"/>
              </a:rPr>
              <a:t>Some what </a:t>
            </a:r>
            <a:r>
              <a:rPr lang="en-US" sz="2700" i="1" dirty="0" smtClean="0">
                <a:latin typeface="Times New Roman" pitchFamily="18" charset="0"/>
                <a:cs typeface="Times New Roman" pitchFamily="18" charset="0"/>
              </a:rPr>
              <a:t>lack/shortage of capital &amp; skilled human </a:t>
            </a:r>
            <a:r>
              <a:rPr lang="en-US" sz="2700" dirty="0" smtClean="0">
                <a:latin typeface="Times New Roman" pitchFamily="18" charset="0"/>
                <a:cs typeface="Times New Roman" pitchFamily="18" charset="0"/>
              </a:rPr>
              <a:t>power in the field of horticulture</a:t>
            </a:r>
          </a:p>
          <a:p>
            <a:pPr lvl="1"/>
            <a:r>
              <a:rPr lang="en-US" sz="2700" i="1" dirty="0" smtClean="0">
                <a:latin typeface="Times New Roman" pitchFamily="18" charset="0"/>
                <a:cs typeface="Times New Roman" pitchFamily="18" charset="0"/>
              </a:rPr>
              <a:t>Absence of broad genetic base</a:t>
            </a:r>
          </a:p>
          <a:p>
            <a:pPr lvl="1"/>
            <a:r>
              <a:rPr lang="en-US" sz="2700" i="1" dirty="0" smtClean="0">
                <a:latin typeface="Times New Roman" pitchFamily="18" charset="0"/>
                <a:cs typeface="Times New Roman" pitchFamily="18" charset="0"/>
              </a:rPr>
              <a:t>Inadequate of improved seed sources and limited research activities-</a:t>
            </a:r>
          </a:p>
          <a:p>
            <a:pPr lvl="2"/>
            <a:r>
              <a:rPr lang="en-US" sz="2700" dirty="0" smtClean="0">
                <a:latin typeface="Times New Roman" pitchFamily="18" charset="0"/>
                <a:cs typeface="Times New Roman" pitchFamily="18" charset="0"/>
              </a:rPr>
              <a:t>Thus poor varieties are resulted into low quality and yield; Shortage of planting materials etc</a:t>
            </a:r>
          </a:p>
          <a:p>
            <a:pPr lvl="1"/>
            <a:r>
              <a:rPr lang="en-US" sz="2700" i="1" dirty="0" smtClean="0">
                <a:latin typeface="Times New Roman" pitchFamily="18" charset="0"/>
                <a:cs typeface="Times New Roman" pitchFamily="18" charset="0"/>
              </a:rPr>
              <a:t>Inadequate knowledge about the cultural requirement </a:t>
            </a:r>
            <a:r>
              <a:rPr lang="en-US" sz="2700" dirty="0" smtClean="0">
                <a:latin typeface="Times New Roman" pitchFamily="18" charset="0"/>
                <a:cs typeface="Times New Roman" pitchFamily="18" charset="0"/>
              </a:rPr>
              <a:t>(production technology) of each crop</a:t>
            </a:r>
          </a:p>
          <a:p>
            <a:pPr lvl="2"/>
            <a:r>
              <a:rPr lang="en-US" sz="2700" dirty="0" smtClean="0">
                <a:latin typeface="Times New Roman" pitchFamily="18" charset="0"/>
                <a:cs typeface="Times New Roman" pitchFamily="18" charset="0"/>
              </a:rPr>
              <a:t> Due to production of vegetables and fruits are intensive.</a:t>
            </a:r>
          </a:p>
          <a:p>
            <a:pPr lvl="1">
              <a:buNone/>
            </a:pPr>
            <a:endParaRPr lang="en-US" sz="3200" dirty="0" smtClean="0">
              <a:latin typeface="Times New Roman" pitchFamily="18" charset="0"/>
              <a:cs typeface="Times New Roman" pitchFamily="18" charset="0"/>
            </a:endParaRPr>
          </a:p>
          <a:p>
            <a:pPr lvl="1">
              <a:buNone/>
            </a:pPr>
            <a:endParaRPr lang="en-US" sz="2500" dirty="0" smtClean="0">
              <a:latin typeface="Times New Roman" pitchFamily="18" charset="0"/>
              <a:cs typeface="Times New Roman" pitchFamily="18" charset="0"/>
            </a:endParaRPr>
          </a:p>
          <a:p>
            <a:pPr lvl="1">
              <a:buNone/>
            </a:pPr>
            <a:endParaRPr lang="en-US" sz="2400" dirty="0">
              <a:latin typeface="Times New Roman" pitchFamily="18" charset="0"/>
              <a:cs typeface="Times New Roman" pitchFamily="18" charset="0"/>
            </a:endParaRPr>
          </a:p>
          <a:p>
            <a:pPr marL="0" indent="0">
              <a:buNone/>
            </a:pPr>
            <a:endParaRPr lang="en-US" dirty="0"/>
          </a:p>
        </p:txBody>
      </p:sp>
    </p:spTree>
    <p:extLst>
      <p:ext uri="{BB962C8B-B14F-4D97-AF65-F5344CB8AC3E}">
        <p14:creationId xmlns="" xmlns:p14="http://schemas.microsoft.com/office/powerpoint/2010/main" val="306327091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399" y="228600"/>
            <a:ext cx="8780253" cy="7772400"/>
          </a:xfrm>
        </p:spPr>
        <p:txBody>
          <a:bodyPr>
            <a:normAutofit/>
          </a:bodyPr>
          <a:lstStyle/>
          <a:p>
            <a:pPr lvl="1"/>
            <a:r>
              <a:rPr lang="en-US" sz="2700" i="1" dirty="0" smtClean="0">
                <a:latin typeface="Times New Roman" pitchFamily="18" charset="0"/>
                <a:cs typeface="Times New Roman" pitchFamily="18" charset="0"/>
              </a:rPr>
              <a:t>Poor </a:t>
            </a:r>
            <a:r>
              <a:rPr lang="en-US" sz="2700" i="1" dirty="0">
                <a:latin typeface="Times New Roman" pitchFamily="18" charset="0"/>
                <a:cs typeface="Times New Roman" pitchFamily="18" charset="0"/>
              </a:rPr>
              <a:t>transportation, </a:t>
            </a:r>
            <a:r>
              <a:rPr lang="en-US" sz="2700" i="1" dirty="0" smtClean="0">
                <a:latin typeface="Times New Roman" pitchFamily="18" charset="0"/>
                <a:cs typeface="Times New Roman" pitchFamily="18" charset="0"/>
              </a:rPr>
              <a:t>storage &amp; </a:t>
            </a:r>
            <a:r>
              <a:rPr lang="en-US" sz="2700" i="1" dirty="0">
                <a:latin typeface="Times New Roman" pitchFamily="18" charset="0"/>
                <a:cs typeface="Times New Roman" pitchFamily="18" charset="0"/>
              </a:rPr>
              <a:t>marketing </a:t>
            </a:r>
            <a:r>
              <a:rPr lang="en-US" sz="2700" i="1" dirty="0" smtClean="0">
                <a:latin typeface="Times New Roman" pitchFamily="18" charset="0"/>
                <a:cs typeface="Times New Roman" pitchFamily="18" charset="0"/>
              </a:rPr>
              <a:t>facilities </a:t>
            </a:r>
            <a:r>
              <a:rPr lang="en-US" sz="2700" dirty="0" smtClean="0">
                <a:latin typeface="Times New Roman" pitchFamily="18" charset="0"/>
                <a:cs typeface="Times New Roman" pitchFamily="18" charset="0"/>
              </a:rPr>
              <a:t>specially </a:t>
            </a:r>
            <a:r>
              <a:rPr lang="en-US" sz="2700" dirty="0">
                <a:latin typeface="Times New Roman" pitchFamily="18" charset="0"/>
                <a:cs typeface="Times New Roman" pitchFamily="18" charset="0"/>
              </a:rPr>
              <a:t>at peak harvesting time</a:t>
            </a:r>
            <a:r>
              <a:rPr lang="en-US" sz="2700" dirty="0" smtClean="0">
                <a:latin typeface="Times New Roman" pitchFamily="18" charset="0"/>
                <a:cs typeface="Times New Roman" pitchFamily="18" charset="0"/>
              </a:rPr>
              <a:t>. </a:t>
            </a:r>
          </a:p>
          <a:p>
            <a:pPr lvl="2"/>
            <a:r>
              <a:rPr lang="en-US" sz="2700" dirty="0" smtClean="0">
                <a:latin typeface="Times New Roman" pitchFamily="18" charset="0"/>
                <a:cs typeface="Times New Roman" pitchFamily="18" charset="0"/>
              </a:rPr>
              <a:t>Well </a:t>
            </a:r>
            <a:r>
              <a:rPr lang="en-US" sz="2700" dirty="0">
                <a:latin typeface="Times New Roman" pitchFamily="18" charset="0"/>
                <a:cs typeface="Times New Roman" pitchFamily="18" charset="0"/>
              </a:rPr>
              <a:t>equipped transportation </a:t>
            </a:r>
            <a:r>
              <a:rPr lang="en-US" sz="2700" dirty="0" smtClean="0">
                <a:latin typeface="Times New Roman" pitchFamily="18" charset="0"/>
                <a:cs typeface="Times New Roman" pitchFamily="18" charset="0"/>
              </a:rPr>
              <a:t>facilities (cooled </a:t>
            </a:r>
            <a:r>
              <a:rPr lang="en-US" sz="2700" dirty="0">
                <a:latin typeface="Times New Roman" pitchFamily="18" charset="0"/>
                <a:cs typeface="Times New Roman" pitchFamily="18" charset="0"/>
              </a:rPr>
              <a:t>and ventilated trucks and air </a:t>
            </a:r>
            <a:r>
              <a:rPr lang="en-US" sz="2700" dirty="0" smtClean="0">
                <a:latin typeface="Times New Roman" pitchFamily="18" charset="0"/>
                <a:cs typeface="Times New Roman" pitchFamily="18" charset="0"/>
              </a:rPr>
              <a:t>transport) are </a:t>
            </a:r>
            <a:r>
              <a:rPr lang="en-US" sz="2700" dirty="0">
                <a:latin typeface="Times New Roman" pitchFamily="18" charset="0"/>
                <a:cs typeface="Times New Roman" pitchFamily="18" charset="0"/>
              </a:rPr>
              <a:t>vital to move the products from the site of production to the area of consumption without much deterioration. </a:t>
            </a:r>
          </a:p>
          <a:p>
            <a:pPr lvl="1"/>
            <a:r>
              <a:rPr lang="en-US" sz="2700" i="1" dirty="0" smtClean="0">
                <a:latin typeface="Times New Roman" pitchFamily="18" charset="0"/>
                <a:cs typeface="Times New Roman" pitchFamily="18" charset="0"/>
              </a:rPr>
              <a:t>Shortage </a:t>
            </a:r>
            <a:r>
              <a:rPr lang="en-US" sz="2700" i="1" dirty="0">
                <a:latin typeface="Times New Roman" pitchFamily="18" charset="0"/>
                <a:cs typeface="Times New Roman" pitchFamily="18" charset="0"/>
              </a:rPr>
              <a:t>of </a:t>
            </a:r>
            <a:r>
              <a:rPr lang="en-US" sz="2700" i="1" dirty="0" smtClean="0">
                <a:latin typeface="Times New Roman" pitchFamily="18" charset="0"/>
                <a:cs typeface="Times New Roman" pitchFamily="18" charset="0"/>
              </a:rPr>
              <a:t>agro processing industries</a:t>
            </a:r>
            <a:endParaRPr lang="en-US" sz="2700" i="1" dirty="0">
              <a:latin typeface="Times New Roman" pitchFamily="18" charset="0"/>
              <a:cs typeface="Times New Roman" pitchFamily="18" charset="0"/>
            </a:endParaRPr>
          </a:p>
          <a:p>
            <a:pPr marL="0" indent="0">
              <a:buNone/>
            </a:pPr>
            <a:r>
              <a:rPr lang="en-US" dirty="0"/>
              <a:t/>
            </a:r>
            <a:br>
              <a:rPr lang="en-US" dirty="0"/>
            </a:br>
            <a:endParaRPr lang="en-US" dirty="0"/>
          </a:p>
        </p:txBody>
      </p:sp>
    </p:spTree>
    <p:extLst>
      <p:ext uri="{BB962C8B-B14F-4D97-AF65-F5344CB8AC3E}">
        <p14:creationId xmlns="" xmlns:p14="http://schemas.microsoft.com/office/powerpoint/2010/main" val="145045734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8839200"/>
          </a:xfrm>
        </p:spPr>
        <p:txBody>
          <a:bodyPr>
            <a:normAutofit fontScale="25000" lnSpcReduction="20000"/>
          </a:bodyPr>
          <a:lstStyle/>
          <a:p>
            <a:pPr>
              <a:lnSpc>
                <a:spcPct val="120000"/>
              </a:lnSpc>
              <a:buFont typeface="Wingdings" pitchFamily="2" charset="2"/>
              <a:buChar char="q"/>
            </a:pPr>
            <a:r>
              <a:rPr lang="en-US" sz="12000" b="1" dirty="0" smtClean="0">
                <a:latin typeface="Times New Roman" pitchFamily="18" charset="0"/>
                <a:cs typeface="Times New Roman" pitchFamily="18" charset="0"/>
              </a:rPr>
              <a:t>The </a:t>
            </a:r>
            <a:r>
              <a:rPr lang="en-US" sz="12000" b="1" dirty="0">
                <a:latin typeface="Times New Roman" pitchFamily="18" charset="0"/>
                <a:cs typeface="Times New Roman" pitchFamily="18" charset="0"/>
              </a:rPr>
              <a:t>reasons for </a:t>
            </a:r>
            <a:r>
              <a:rPr lang="en-US" sz="12000" b="1" dirty="0" smtClean="0">
                <a:latin typeface="Times New Roman" pitchFamily="18" charset="0"/>
                <a:cs typeface="Times New Roman" pitchFamily="18" charset="0"/>
              </a:rPr>
              <a:t>low per capita  </a:t>
            </a:r>
            <a:r>
              <a:rPr lang="en-US" sz="12000" b="1" dirty="0">
                <a:latin typeface="Times New Roman" pitchFamily="18" charset="0"/>
                <a:cs typeface="Times New Roman" pitchFamily="18" charset="0"/>
              </a:rPr>
              <a:t>consumption </a:t>
            </a:r>
            <a:r>
              <a:rPr lang="en-US" sz="12000" b="1" dirty="0" smtClean="0">
                <a:latin typeface="Times New Roman" pitchFamily="18" charset="0"/>
                <a:cs typeface="Times New Roman" pitchFamily="18" charset="0"/>
              </a:rPr>
              <a:t>in Ethiopia are:</a:t>
            </a:r>
          </a:p>
          <a:p>
            <a:pPr lvl="1">
              <a:lnSpc>
                <a:spcPct val="120000"/>
              </a:lnSpc>
            </a:pPr>
            <a:r>
              <a:rPr lang="en-US" sz="10000" dirty="0" smtClean="0">
                <a:latin typeface="Times New Roman" pitchFamily="18" charset="0"/>
                <a:cs typeface="Times New Roman" pitchFamily="18" charset="0"/>
              </a:rPr>
              <a:t>The consumption of vegetables is too low as compared to International recommendation for balanced diet i.e. about  300g (125g leafy, 100g roots &amp; tubers &amp; 75g other vegetables)/person/day.  The reasons are: </a:t>
            </a:r>
            <a:endParaRPr lang="en-US" sz="10000" b="1" dirty="0">
              <a:latin typeface="Times New Roman" pitchFamily="18" charset="0"/>
              <a:cs typeface="Times New Roman" pitchFamily="18" charset="0"/>
            </a:endParaRPr>
          </a:p>
          <a:p>
            <a:pPr lvl="2">
              <a:lnSpc>
                <a:spcPct val="120000"/>
              </a:lnSpc>
            </a:pPr>
            <a:r>
              <a:rPr lang="en-US" sz="10000" b="1" dirty="0">
                <a:latin typeface="Times New Roman" pitchFamily="18" charset="0"/>
                <a:cs typeface="Times New Roman" pitchFamily="18" charset="0"/>
              </a:rPr>
              <a:t>Rigid</a:t>
            </a:r>
            <a:r>
              <a:rPr lang="en-US" sz="10000" dirty="0">
                <a:latin typeface="Times New Roman" pitchFamily="18" charset="0"/>
                <a:cs typeface="Times New Roman" pitchFamily="18" charset="0"/>
              </a:rPr>
              <a:t> </a:t>
            </a:r>
            <a:r>
              <a:rPr lang="en-US" sz="10000" b="1" dirty="0">
                <a:latin typeface="Times New Roman" pitchFamily="18" charset="0"/>
                <a:cs typeface="Times New Roman" pitchFamily="18" charset="0"/>
              </a:rPr>
              <a:t>Traditional feeding habits</a:t>
            </a:r>
            <a:r>
              <a:rPr lang="en-GB" sz="10000" dirty="0">
                <a:latin typeface="Times New Roman" pitchFamily="18" charset="0"/>
                <a:cs typeface="Times New Roman" pitchFamily="18" charset="0"/>
              </a:rPr>
              <a:t> of the society</a:t>
            </a:r>
            <a:r>
              <a:rPr lang="en-US" sz="10000" b="1" dirty="0" smtClean="0">
                <a:latin typeface="Times New Roman" pitchFamily="18" charset="0"/>
                <a:cs typeface="Times New Roman" pitchFamily="18" charset="0"/>
              </a:rPr>
              <a:t>:</a:t>
            </a:r>
            <a:r>
              <a:rPr lang="en-US" sz="10000" dirty="0" smtClean="0">
                <a:latin typeface="Times New Roman" pitchFamily="18" charset="0"/>
                <a:cs typeface="Times New Roman" pitchFamily="18" charset="0"/>
              </a:rPr>
              <a:t> </a:t>
            </a:r>
            <a:r>
              <a:rPr lang="en-US" sz="10000" dirty="0">
                <a:latin typeface="Times New Roman" pitchFamily="18" charset="0"/>
                <a:cs typeface="Times New Roman" pitchFamily="18" charset="0"/>
              </a:rPr>
              <a:t>Many of the vegetables are not </a:t>
            </a:r>
            <a:r>
              <a:rPr lang="en-US" sz="10000" dirty="0" smtClean="0">
                <a:latin typeface="Times New Roman" pitchFamily="18" charset="0"/>
                <a:cs typeface="Times New Roman" pitchFamily="18" charset="0"/>
              </a:rPr>
              <a:t>included on our diets</a:t>
            </a:r>
            <a:r>
              <a:rPr lang="en-US" sz="10000" dirty="0">
                <a:latin typeface="Times New Roman" pitchFamily="18" charset="0"/>
                <a:cs typeface="Times New Roman" pitchFamily="18" charset="0"/>
              </a:rPr>
              <a:t>. </a:t>
            </a:r>
            <a:endParaRPr lang="en-US" sz="10000" dirty="0" smtClean="0">
              <a:latin typeface="Times New Roman" pitchFamily="18" charset="0"/>
              <a:cs typeface="Times New Roman" pitchFamily="18" charset="0"/>
            </a:endParaRPr>
          </a:p>
          <a:p>
            <a:pPr lvl="2">
              <a:lnSpc>
                <a:spcPct val="120000"/>
              </a:lnSpc>
            </a:pPr>
            <a:r>
              <a:rPr lang="en-US" sz="10000" b="1" dirty="0" smtClean="0">
                <a:latin typeface="Times New Roman" pitchFamily="18" charset="0"/>
                <a:cs typeface="Times New Roman" pitchFamily="18" charset="0"/>
              </a:rPr>
              <a:t>Low purchasing/income power, s</a:t>
            </a:r>
            <a:r>
              <a:rPr lang="en-US" sz="10000" dirty="0" smtClean="0">
                <a:latin typeface="Times New Roman" pitchFamily="18" charset="0"/>
                <a:cs typeface="Times New Roman" pitchFamily="18" charset="0"/>
              </a:rPr>
              <a:t>hortage </a:t>
            </a:r>
            <a:r>
              <a:rPr lang="en-US" sz="10000" dirty="0">
                <a:latin typeface="Times New Roman" pitchFamily="18" charset="0"/>
                <a:cs typeface="Times New Roman" pitchFamily="18" charset="0"/>
              </a:rPr>
              <a:t>of vegetable</a:t>
            </a:r>
            <a:r>
              <a:rPr lang="en-US" sz="10000" b="1" dirty="0">
                <a:latin typeface="Times New Roman" pitchFamily="18" charset="0"/>
                <a:cs typeface="Times New Roman" pitchFamily="18" charset="0"/>
              </a:rPr>
              <a:t> supply and high price of </a:t>
            </a:r>
            <a:r>
              <a:rPr lang="en-US" sz="10000" b="1" dirty="0" smtClean="0">
                <a:latin typeface="Times New Roman" pitchFamily="18" charset="0"/>
                <a:cs typeface="Times New Roman" pitchFamily="18" charset="0"/>
              </a:rPr>
              <a:t>vegetables </a:t>
            </a:r>
            <a:r>
              <a:rPr lang="en-GB" sz="10000" dirty="0" smtClean="0">
                <a:latin typeface="Times New Roman" pitchFamily="18" charset="0"/>
                <a:cs typeface="Times New Roman" pitchFamily="18" charset="0"/>
              </a:rPr>
              <a:t>especially </a:t>
            </a:r>
            <a:r>
              <a:rPr lang="en-GB" sz="10000" dirty="0">
                <a:latin typeface="Times New Roman" pitchFamily="18" charset="0"/>
                <a:cs typeface="Times New Roman" pitchFamily="18" charset="0"/>
              </a:rPr>
              <a:t>during off </a:t>
            </a:r>
            <a:r>
              <a:rPr lang="en-GB" sz="10000" dirty="0" smtClean="0">
                <a:latin typeface="Times New Roman" pitchFamily="18" charset="0"/>
                <a:cs typeface="Times New Roman" pitchFamily="18" charset="0"/>
              </a:rPr>
              <a:t>season &amp; </a:t>
            </a:r>
            <a:r>
              <a:rPr lang="en-US" sz="10000" dirty="0" smtClean="0">
                <a:latin typeface="Times New Roman" pitchFamily="18" charset="0"/>
                <a:cs typeface="Times New Roman" pitchFamily="18" charset="0"/>
              </a:rPr>
              <a:t>production </a:t>
            </a:r>
            <a:r>
              <a:rPr lang="en-US" sz="10000" dirty="0">
                <a:latin typeface="Times New Roman" pitchFamily="18" charset="0"/>
                <a:cs typeface="Times New Roman" pitchFamily="18" charset="0"/>
              </a:rPr>
              <a:t>is not year round in </a:t>
            </a:r>
            <a:r>
              <a:rPr lang="en-US" sz="10000" dirty="0" smtClean="0">
                <a:latin typeface="Times New Roman" pitchFamily="18" charset="0"/>
                <a:cs typeface="Times New Roman" pitchFamily="18" charset="0"/>
              </a:rPr>
              <a:t>Ethiopia. So</a:t>
            </a:r>
            <a:r>
              <a:rPr lang="en-US" sz="10000" dirty="0">
                <a:latin typeface="Times New Roman" pitchFamily="18" charset="0"/>
                <a:cs typeface="Times New Roman" pitchFamily="18" charset="0"/>
              </a:rPr>
              <a:t>, the price of vegetables is too high.</a:t>
            </a:r>
          </a:p>
          <a:p>
            <a:pPr lvl="2">
              <a:lnSpc>
                <a:spcPct val="120000"/>
              </a:lnSpc>
            </a:pPr>
            <a:r>
              <a:rPr lang="en-US" sz="10000" b="1" dirty="0">
                <a:latin typeface="Times New Roman" pitchFamily="18" charset="0"/>
                <a:cs typeface="Times New Roman" pitchFamily="18" charset="0"/>
              </a:rPr>
              <a:t>Low knowledge/awareness about nutritional value of </a:t>
            </a:r>
            <a:r>
              <a:rPr lang="en-US" sz="10000" b="1" dirty="0" smtClean="0">
                <a:latin typeface="Times New Roman" pitchFamily="18" charset="0"/>
                <a:cs typeface="Times New Roman" pitchFamily="18" charset="0"/>
              </a:rPr>
              <a:t>vegetables and a</a:t>
            </a:r>
            <a:r>
              <a:rPr lang="en-US" sz="10000" dirty="0" smtClean="0">
                <a:latin typeface="Times New Roman" pitchFamily="18" charset="0"/>
                <a:cs typeface="Times New Roman" pitchFamily="18" charset="0"/>
              </a:rPr>
              <a:t>lso </a:t>
            </a:r>
            <a:r>
              <a:rPr lang="en-US" sz="10000" dirty="0">
                <a:latin typeface="Times New Roman" pitchFamily="18" charset="0"/>
                <a:cs typeface="Times New Roman" pitchFamily="18" charset="0"/>
              </a:rPr>
              <a:t>Low quality </a:t>
            </a:r>
            <a:r>
              <a:rPr lang="en-US" sz="10000" dirty="0" smtClean="0">
                <a:latin typeface="Times New Roman" pitchFamily="18" charset="0"/>
                <a:cs typeface="Times New Roman" pitchFamily="18" charset="0"/>
              </a:rPr>
              <a:t>&amp; quantity of vegetable</a:t>
            </a:r>
          </a:p>
          <a:p>
            <a:pPr lvl="2">
              <a:lnSpc>
                <a:spcPct val="120000"/>
              </a:lnSpc>
            </a:pPr>
            <a:r>
              <a:rPr lang="en-US" sz="10000" b="1" dirty="0" smtClean="0">
                <a:latin typeface="Times New Roman" pitchFamily="18" charset="0"/>
                <a:cs typeface="Times New Roman" pitchFamily="18" charset="0"/>
              </a:rPr>
              <a:t>Infrastructure </a:t>
            </a:r>
            <a:r>
              <a:rPr lang="en-US" sz="10000" b="1" dirty="0">
                <a:latin typeface="Times New Roman" pitchFamily="18" charset="0"/>
                <a:cs typeface="Times New Roman" pitchFamily="18" charset="0"/>
              </a:rPr>
              <a:t>problem</a:t>
            </a:r>
            <a:r>
              <a:rPr lang="en-GB" sz="10000" b="1" dirty="0">
                <a:latin typeface="Times New Roman" pitchFamily="18" charset="0"/>
                <a:cs typeface="Times New Roman" pitchFamily="18" charset="0"/>
              </a:rPr>
              <a:t> </a:t>
            </a:r>
            <a:r>
              <a:rPr lang="en-GB" sz="10000" dirty="0">
                <a:latin typeface="Times New Roman" pitchFamily="18" charset="0"/>
                <a:cs typeface="Times New Roman" pitchFamily="18" charset="0"/>
              </a:rPr>
              <a:t>etc...</a:t>
            </a:r>
            <a:endParaRPr lang="en-US" sz="10000" dirty="0">
              <a:latin typeface="Times New Roman" pitchFamily="18" charset="0"/>
              <a:cs typeface="Times New Roman" pitchFamily="18" charset="0"/>
            </a:endParaRPr>
          </a:p>
          <a:p>
            <a:pPr marL="0" indent="0">
              <a:buNone/>
            </a:pPr>
            <a:r>
              <a:rPr lang="en-US" sz="7400" dirty="0">
                <a:latin typeface="Times New Roman" pitchFamily="18" charset="0"/>
                <a:cs typeface="Times New Roman" pitchFamily="18" charset="0"/>
              </a:rPr>
              <a:t/>
            </a:r>
            <a:br>
              <a:rPr lang="en-US" sz="7400" dirty="0">
                <a:latin typeface="Times New Roman" pitchFamily="18" charset="0"/>
                <a:cs typeface="Times New Roman" pitchFamily="18" charset="0"/>
              </a:rPr>
            </a:br>
            <a:endParaRPr lang="en-US" dirty="0"/>
          </a:p>
        </p:txBody>
      </p:sp>
    </p:spTree>
    <p:extLst>
      <p:ext uri="{BB962C8B-B14F-4D97-AF65-F5344CB8AC3E}">
        <p14:creationId xmlns="" xmlns:p14="http://schemas.microsoft.com/office/powerpoint/2010/main" val="278914440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304800"/>
            <a:ext cx="8991600" cy="6781800"/>
          </a:xfrm>
        </p:spPr>
        <p:txBody>
          <a:bodyPr>
            <a:normAutofit fontScale="62500" lnSpcReduction="20000"/>
          </a:bodyPr>
          <a:lstStyle/>
          <a:p>
            <a:pPr marL="0" indent="0">
              <a:lnSpc>
                <a:spcPct val="120000"/>
              </a:lnSpc>
              <a:buFont typeface="Wingdings" pitchFamily="2" charset="2"/>
              <a:buChar char="q"/>
            </a:pPr>
            <a:r>
              <a:rPr lang="en-US" sz="4900" b="1" dirty="0" smtClean="0">
                <a:latin typeface="Times New Roman" pitchFamily="18" charset="0"/>
                <a:cs typeface="Times New Roman" pitchFamily="18" charset="0"/>
              </a:rPr>
              <a:t>Recommendation to </a:t>
            </a:r>
            <a:r>
              <a:rPr lang="en-US" sz="4900" b="1" dirty="0">
                <a:latin typeface="Times New Roman" pitchFamily="18" charset="0"/>
                <a:cs typeface="Times New Roman" pitchFamily="18" charset="0"/>
              </a:rPr>
              <a:t>increase the per capita consumption</a:t>
            </a:r>
            <a:endParaRPr lang="en-US" sz="4900" dirty="0">
              <a:latin typeface="Times New Roman" pitchFamily="18" charset="0"/>
              <a:cs typeface="Times New Roman" pitchFamily="18" charset="0"/>
            </a:endParaRPr>
          </a:p>
          <a:p>
            <a:pPr lvl="1">
              <a:lnSpc>
                <a:spcPct val="120000"/>
              </a:lnSpc>
            </a:pPr>
            <a:r>
              <a:rPr lang="en-US" sz="4500" b="1" dirty="0">
                <a:latin typeface="Times New Roman" pitchFamily="18" charset="0"/>
                <a:cs typeface="Times New Roman" pitchFamily="18" charset="0"/>
              </a:rPr>
              <a:t>Increase the supply: </a:t>
            </a:r>
            <a:r>
              <a:rPr lang="en-US" sz="4500" dirty="0" smtClean="0">
                <a:latin typeface="Times New Roman" pitchFamily="18" charset="0"/>
                <a:cs typeface="Times New Roman" pitchFamily="18" charset="0"/>
              </a:rPr>
              <a:t>by </a:t>
            </a:r>
            <a:r>
              <a:rPr lang="en-US" sz="4500" dirty="0">
                <a:latin typeface="Times New Roman" pitchFamily="18" charset="0"/>
                <a:cs typeface="Times New Roman" pitchFamily="18" charset="0"/>
              </a:rPr>
              <a:t>increase </a:t>
            </a:r>
            <a:r>
              <a:rPr lang="en-US" sz="4500" dirty="0" smtClean="0">
                <a:latin typeface="Times New Roman" pitchFamily="18" charset="0"/>
                <a:cs typeface="Times New Roman" pitchFamily="18" charset="0"/>
              </a:rPr>
              <a:t>production scale</a:t>
            </a:r>
            <a:r>
              <a:rPr lang="en-US" sz="4500" dirty="0">
                <a:latin typeface="Times New Roman" pitchFamily="18" charset="0"/>
                <a:cs typeface="Times New Roman" pitchFamily="18" charset="0"/>
              </a:rPr>
              <a:t>, improve cultivation techniques, construct irrigation system </a:t>
            </a:r>
            <a:r>
              <a:rPr lang="en-US" sz="4500" dirty="0" smtClean="0">
                <a:latin typeface="Times New Roman" pitchFamily="18" charset="0"/>
                <a:cs typeface="Times New Roman" pitchFamily="18" charset="0"/>
              </a:rPr>
              <a:t>&amp; </a:t>
            </a:r>
            <a:r>
              <a:rPr lang="en-US" sz="4500" dirty="0">
                <a:latin typeface="Times New Roman" pitchFamily="18" charset="0"/>
                <a:cs typeface="Times New Roman" pitchFamily="18" charset="0"/>
              </a:rPr>
              <a:t>minimize dependence on rainfall and adopt </a:t>
            </a:r>
            <a:r>
              <a:rPr lang="en-US" sz="4500" dirty="0" smtClean="0">
                <a:latin typeface="Times New Roman" pitchFamily="18" charset="0"/>
                <a:cs typeface="Times New Roman" pitchFamily="18" charset="0"/>
              </a:rPr>
              <a:t>irrigation.</a:t>
            </a:r>
          </a:p>
          <a:p>
            <a:pPr lvl="1">
              <a:lnSpc>
                <a:spcPct val="120000"/>
              </a:lnSpc>
            </a:pPr>
            <a:r>
              <a:rPr lang="en-US" sz="4500" b="1" dirty="0" smtClean="0">
                <a:latin typeface="Times New Roman" pitchFamily="18" charset="0"/>
                <a:cs typeface="Times New Roman" pitchFamily="18" charset="0"/>
              </a:rPr>
              <a:t>Teach </a:t>
            </a:r>
            <a:r>
              <a:rPr lang="en-US" sz="4500" b="1" dirty="0">
                <a:latin typeface="Times New Roman" pitchFamily="18" charset="0"/>
                <a:cs typeface="Times New Roman" pitchFamily="18" charset="0"/>
              </a:rPr>
              <a:t>the farmers about </a:t>
            </a:r>
            <a:r>
              <a:rPr lang="en-US" sz="4500" b="1" dirty="0" smtClean="0">
                <a:latin typeface="Times New Roman" pitchFamily="18" charset="0"/>
                <a:cs typeface="Times New Roman" pitchFamily="18" charset="0"/>
              </a:rPr>
              <a:t>the nutritional </a:t>
            </a:r>
            <a:r>
              <a:rPr lang="en-US" sz="4500" b="1" dirty="0">
                <a:latin typeface="Times New Roman" pitchFamily="18" charset="0"/>
                <a:cs typeface="Times New Roman" pitchFamily="18" charset="0"/>
              </a:rPr>
              <a:t>importance of </a:t>
            </a:r>
            <a:r>
              <a:rPr lang="en-US" sz="4500" b="1" dirty="0" smtClean="0">
                <a:latin typeface="Times New Roman" pitchFamily="18" charset="0"/>
                <a:cs typeface="Times New Roman" pitchFamily="18" charset="0"/>
              </a:rPr>
              <a:t>vegetables: </a:t>
            </a:r>
            <a:r>
              <a:rPr lang="en-US" sz="4500" dirty="0">
                <a:latin typeface="Times New Roman" pitchFamily="18" charset="0"/>
                <a:cs typeface="Times New Roman" pitchFamily="18" charset="0"/>
              </a:rPr>
              <a:t>Vegetables </a:t>
            </a:r>
            <a:r>
              <a:rPr lang="en-US" sz="4500" dirty="0" smtClean="0">
                <a:latin typeface="Times New Roman" pitchFamily="18" charset="0"/>
                <a:cs typeface="Times New Roman" pitchFamily="18" charset="0"/>
              </a:rPr>
              <a:t>are nutritious. </a:t>
            </a:r>
            <a:r>
              <a:rPr lang="en-US" sz="4500" dirty="0">
                <a:latin typeface="Times New Roman" pitchFamily="18" charset="0"/>
                <a:cs typeface="Times New Roman" pitchFamily="18" charset="0"/>
              </a:rPr>
              <a:t>Vegetables are good food to human’s </a:t>
            </a:r>
            <a:r>
              <a:rPr lang="en-US" sz="4500" dirty="0" smtClean="0">
                <a:latin typeface="Times New Roman" pitchFamily="18" charset="0"/>
                <a:cs typeface="Times New Roman" pitchFamily="18" charset="0"/>
              </a:rPr>
              <a:t>health.</a:t>
            </a:r>
          </a:p>
          <a:p>
            <a:pPr lvl="1">
              <a:lnSpc>
                <a:spcPct val="120000"/>
              </a:lnSpc>
            </a:pPr>
            <a:r>
              <a:rPr lang="en-US" sz="4500" b="1" dirty="0" smtClean="0">
                <a:latin typeface="Times New Roman" pitchFamily="18" charset="0"/>
                <a:cs typeface="Times New Roman" pitchFamily="18" charset="0"/>
              </a:rPr>
              <a:t>Increase </a:t>
            </a:r>
            <a:r>
              <a:rPr lang="en-US" sz="4500" b="1" dirty="0">
                <a:latin typeface="Times New Roman" pitchFamily="18" charset="0"/>
                <a:cs typeface="Times New Roman" pitchFamily="18" charset="0"/>
              </a:rPr>
              <a:t>the purchasing power: </a:t>
            </a:r>
            <a:r>
              <a:rPr lang="en-US" sz="4500" dirty="0" smtClean="0">
                <a:latin typeface="Times New Roman" pitchFamily="18" charset="0"/>
                <a:cs typeface="Times New Roman" pitchFamily="18" charset="0"/>
              </a:rPr>
              <a:t>by</a:t>
            </a:r>
            <a:r>
              <a:rPr lang="en-US" sz="4500" dirty="0">
                <a:latin typeface="Times New Roman" pitchFamily="18" charset="0"/>
                <a:cs typeface="Times New Roman" pitchFamily="18" charset="0"/>
              </a:rPr>
              <a:t> </a:t>
            </a:r>
            <a:r>
              <a:rPr lang="en-US" sz="4500" dirty="0" smtClean="0">
                <a:latin typeface="Times New Roman" pitchFamily="18" charset="0"/>
                <a:cs typeface="Times New Roman" pitchFamily="18" charset="0"/>
              </a:rPr>
              <a:t>develop </a:t>
            </a:r>
            <a:r>
              <a:rPr lang="en-US" sz="4500" dirty="0">
                <a:latin typeface="Times New Roman" pitchFamily="18" charset="0"/>
                <a:cs typeface="Times New Roman" pitchFamily="18" charset="0"/>
              </a:rPr>
              <a:t>economy and raise the income of the </a:t>
            </a:r>
            <a:r>
              <a:rPr lang="en-US" sz="4500" dirty="0" smtClean="0">
                <a:latin typeface="Times New Roman" pitchFamily="18" charset="0"/>
                <a:cs typeface="Times New Roman" pitchFamily="18" charset="0"/>
              </a:rPr>
              <a:t>people.</a:t>
            </a:r>
          </a:p>
          <a:p>
            <a:pPr lvl="1">
              <a:lnSpc>
                <a:spcPct val="120000"/>
              </a:lnSpc>
            </a:pPr>
            <a:r>
              <a:rPr lang="en-US" sz="4500" b="1" dirty="0" smtClean="0">
                <a:latin typeface="Times New Roman" pitchFamily="18" charset="0"/>
                <a:cs typeface="Times New Roman" pitchFamily="18" charset="0"/>
              </a:rPr>
              <a:t>Introduction </a:t>
            </a:r>
            <a:r>
              <a:rPr lang="en-US" sz="4500" b="1" dirty="0">
                <a:latin typeface="Times New Roman" pitchFamily="18" charset="0"/>
                <a:cs typeface="Times New Roman" pitchFamily="18" charset="0"/>
              </a:rPr>
              <a:t>of vegetable eating culture or </a:t>
            </a:r>
            <a:r>
              <a:rPr lang="en-US" sz="4500" b="1" dirty="0" smtClean="0">
                <a:latin typeface="Times New Roman" pitchFamily="18" charset="0"/>
                <a:cs typeface="Times New Roman" pitchFamily="18" charset="0"/>
              </a:rPr>
              <a:t>habit: </a:t>
            </a:r>
            <a:r>
              <a:rPr lang="en-US" sz="4500" dirty="0" smtClean="0">
                <a:latin typeface="Times New Roman" pitchFamily="18" charset="0"/>
                <a:cs typeface="Times New Roman" pitchFamily="18" charset="0"/>
              </a:rPr>
              <a:t>introduced  habit of developed countries</a:t>
            </a:r>
            <a:r>
              <a:rPr lang="en-US" sz="4500" dirty="0">
                <a:latin typeface="Times New Roman" pitchFamily="18" charset="0"/>
                <a:cs typeface="Times New Roman" pitchFamily="18" charset="0"/>
              </a:rPr>
              <a:t/>
            </a:r>
            <a:br>
              <a:rPr lang="en-US" sz="4500" dirty="0">
                <a:latin typeface="Times New Roman" pitchFamily="18" charset="0"/>
                <a:cs typeface="Times New Roman" pitchFamily="18" charset="0"/>
              </a:rPr>
            </a:br>
            <a:endParaRPr lang="en-US" sz="4500" dirty="0">
              <a:latin typeface="Times New Roman" pitchFamily="18" charset="0"/>
              <a:cs typeface="Times New Roman" pitchFamily="18" charset="0"/>
            </a:endParaRPr>
          </a:p>
          <a:p>
            <a:endParaRPr lang="en-US" dirty="0"/>
          </a:p>
        </p:txBody>
      </p:sp>
    </p:spTree>
    <p:extLst>
      <p:ext uri="{BB962C8B-B14F-4D97-AF65-F5344CB8AC3E}">
        <p14:creationId xmlns="" xmlns:p14="http://schemas.microsoft.com/office/powerpoint/2010/main" val="351963796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304800"/>
            <a:ext cx="8991600" cy="6781800"/>
          </a:xfrm>
        </p:spPr>
        <p:txBody>
          <a:bodyPr>
            <a:normAutofit fontScale="32500" lnSpcReduction="20000"/>
          </a:bodyPr>
          <a:lstStyle/>
          <a:p>
            <a:r>
              <a:rPr lang="en-US" sz="9800" b="1" dirty="0" smtClean="0">
                <a:latin typeface="Times New Roman" pitchFamily="18" charset="0"/>
                <a:cs typeface="Times New Roman" pitchFamily="18" charset="0"/>
              </a:rPr>
              <a:t>Purposes of vegetable production in Ethiopia</a:t>
            </a:r>
          </a:p>
          <a:p>
            <a:pPr lvl="1"/>
            <a:r>
              <a:rPr lang="en-US" sz="8000" i="1" dirty="0" smtClean="0">
                <a:latin typeface="Times New Roman" pitchFamily="18" charset="0"/>
                <a:cs typeface="Times New Roman" pitchFamily="18" charset="0"/>
              </a:rPr>
              <a:t>To produce vegetables for processing/raw materials, </a:t>
            </a:r>
          </a:p>
          <a:p>
            <a:pPr lvl="1"/>
            <a:r>
              <a:rPr lang="en-US" sz="8000" i="1" dirty="0" smtClean="0">
                <a:latin typeface="Times New Roman" pitchFamily="18" charset="0"/>
                <a:cs typeface="Times New Roman" pitchFamily="18" charset="0"/>
              </a:rPr>
              <a:t>for export and </a:t>
            </a:r>
          </a:p>
          <a:p>
            <a:pPr lvl="1"/>
            <a:r>
              <a:rPr lang="en-US" sz="8000" i="1" dirty="0" smtClean="0">
                <a:latin typeface="Times New Roman" pitchFamily="18" charset="0"/>
                <a:cs typeface="Times New Roman" pitchFamily="18" charset="0"/>
              </a:rPr>
              <a:t>for local market</a:t>
            </a:r>
            <a:r>
              <a:rPr lang="en-US" sz="8000" dirty="0" smtClean="0">
                <a:latin typeface="Times New Roman" pitchFamily="18" charset="0"/>
                <a:cs typeface="Times New Roman" pitchFamily="18" charset="0"/>
              </a:rPr>
              <a:t>.</a:t>
            </a:r>
          </a:p>
          <a:p>
            <a:pPr>
              <a:lnSpc>
                <a:spcPct val="120000"/>
              </a:lnSpc>
            </a:pPr>
            <a:endParaRPr lang="en-US" sz="9800" b="1" dirty="0" smtClean="0">
              <a:latin typeface="Times New Roman" pitchFamily="18" charset="0"/>
              <a:cs typeface="Times New Roman" pitchFamily="18" charset="0"/>
            </a:endParaRPr>
          </a:p>
          <a:p>
            <a:pPr>
              <a:lnSpc>
                <a:spcPct val="120000"/>
              </a:lnSpc>
            </a:pPr>
            <a:r>
              <a:rPr lang="en-US" sz="9800" b="1" dirty="0" smtClean="0">
                <a:latin typeface="Times New Roman" pitchFamily="18" charset="0"/>
                <a:cs typeface="Times New Roman" pitchFamily="18" charset="0"/>
              </a:rPr>
              <a:t>To satisfy the demand for the above  purposes</a:t>
            </a:r>
            <a:r>
              <a:rPr lang="en-US" sz="10000" dirty="0" smtClean="0">
                <a:latin typeface="Times New Roman" pitchFamily="18" charset="0"/>
                <a:cs typeface="Times New Roman" pitchFamily="18" charset="0"/>
              </a:rPr>
              <a:t>, </a:t>
            </a:r>
          </a:p>
          <a:p>
            <a:pPr lvl="1">
              <a:lnSpc>
                <a:spcPct val="120000"/>
              </a:lnSpc>
            </a:pPr>
            <a:r>
              <a:rPr lang="en-US" sz="8300" dirty="0" smtClean="0">
                <a:latin typeface="Times New Roman" pitchFamily="18" charset="0"/>
                <a:cs typeface="Times New Roman" pitchFamily="18" charset="0"/>
              </a:rPr>
              <a:t>we have to shift small-scale vegetable production to large-scale one, i.e. we need adoption and intensification the following methods;- </a:t>
            </a:r>
          </a:p>
          <a:p>
            <a:pPr lvl="2">
              <a:lnSpc>
                <a:spcPct val="120000"/>
              </a:lnSpc>
            </a:pPr>
            <a:r>
              <a:rPr lang="en-US" sz="7700" i="1" dirty="0" smtClean="0">
                <a:latin typeface="Times New Roman" pitchFamily="18" charset="0"/>
                <a:cs typeface="Times New Roman" pitchFamily="18" charset="0"/>
              </a:rPr>
              <a:t>Efficient application of irrigation,</a:t>
            </a:r>
          </a:p>
          <a:p>
            <a:pPr lvl="2">
              <a:lnSpc>
                <a:spcPct val="120000"/>
              </a:lnSpc>
            </a:pPr>
            <a:r>
              <a:rPr lang="en-US" sz="7700" i="1" dirty="0" smtClean="0">
                <a:latin typeface="Times New Roman" pitchFamily="18" charset="0"/>
                <a:cs typeface="Times New Roman" pitchFamily="18" charset="0"/>
              </a:rPr>
              <a:t>Adequate crop protection, </a:t>
            </a:r>
          </a:p>
          <a:p>
            <a:pPr lvl="2">
              <a:lnSpc>
                <a:spcPct val="120000"/>
              </a:lnSpc>
            </a:pPr>
            <a:r>
              <a:rPr lang="en-US" sz="7700" i="1" dirty="0" smtClean="0">
                <a:latin typeface="Times New Roman" pitchFamily="18" charset="0"/>
                <a:cs typeface="Times New Roman" pitchFamily="18" charset="0"/>
              </a:rPr>
              <a:t>Using high yield vegetables adaptable to the environment, </a:t>
            </a:r>
          </a:p>
          <a:p>
            <a:pPr lvl="2">
              <a:lnSpc>
                <a:spcPct val="120000"/>
              </a:lnSpc>
            </a:pPr>
            <a:r>
              <a:rPr lang="en-US" sz="7700" i="1" dirty="0" smtClean="0">
                <a:latin typeface="Times New Roman" pitchFamily="18" charset="0"/>
                <a:cs typeface="Times New Roman" pitchFamily="18" charset="0"/>
              </a:rPr>
              <a:t>Adequate fertilization,</a:t>
            </a:r>
          </a:p>
          <a:p>
            <a:pPr lvl="2">
              <a:lnSpc>
                <a:spcPct val="120000"/>
              </a:lnSpc>
            </a:pPr>
            <a:r>
              <a:rPr lang="en-US" sz="7700" i="1" dirty="0" smtClean="0">
                <a:latin typeface="Times New Roman" pitchFamily="18" charset="0"/>
                <a:cs typeface="Times New Roman" pitchFamily="18" charset="0"/>
              </a:rPr>
              <a:t> Use of crop rotation practice etc….</a:t>
            </a:r>
          </a:p>
          <a:p>
            <a:pPr marL="0" indent="0">
              <a:lnSpc>
                <a:spcPct val="120000"/>
              </a:lnSpc>
              <a:buNone/>
            </a:pPr>
            <a:endParaRPr lang="en-US" sz="4500" dirty="0">
              <a:latin typeface="Times New Roman" pitchFamily="18" charset="0"/>
              <a:cs typeface="Times New Roman" pitchFamily="18" charset="0"/>
            </a:endParaRPr>
          </a:p>
          <a:p>
            <a:endParaRPr lang="en-US" dirty="0"/>
          </a:p>
        </p:txBody>
      </p:sp>
    </p:spTree>
    <p:extLst>
      <p:ext uri="{BB962C8B-B14F-4D97-AF65-F5344CB8AC3E}">
        <p14:creationId xmlns="" xmlns:p14="http://schemas.microsoft.com/office/powerpoint/2010/main" val="351963796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228600"/>
            <a:ext cx="8991600" cy="7086600"/>
          </a:xfrm>
        </p:spPr>
        <p:txBody>
          <a:bodyPr>
            <a:normAutofit fontScale="55000" lnSpcReduction="20000"/>
          </a:bodyPr>
          <a:lstStyle/>
          <a:p>
            <a:pPr>
              <a:lnSpc>
                <a:spcPct val="120000"/>
              </a:lnSpc>
            </a:pPr>
            <a:r>
              <a:rPr lang="en-US" sz="7600" b="1" dirty="0" smtClean="0">
                <a:latin typeface="Times New Roman" pitchFamily="18" charset="0"/>
                <a:cs typeface="Times New Roman" pitchFamily="18" charset="0"/>
              </a:rPr>
              <a:t>The overall target of vegetable industry is to get profit</a:t>
            </a:r>
            <a:r>
              <a:rPr lang="en-US" sz="7600" dirty="0" smtClean="0">
                <a:latin typeface="Times New Roman" pitchFamily="18" charset="0"/>
                <a:cs typeface="Times New Roman" pitchFamily="18" charset="0"/>
              </a:rPr>
              <a:t>. </a:t>
            </a:r>
          </a:p>
          <a:p>
            <a:pPr lvl="1">
              <a:lnSpc>
                <a:spcPct val="120000"/>
              </a:lnSpc>
            </a:pPr>
            <a:r>
              <a:rPr lang="en-US" sz="6700" dirty="0" smtClean="0">
                <a:latin typeface="Times New Roman" pitchFamily="18" charset="0"/>
                <a:cs typeface="Times New Roman" pitchFamily="18" charset="0"/>
              </a:rPr>
              <a:t>To realize the target we should consider</a:t>
            </a:r>
            <a:r>
              <a:rPr lang="en-US" sz="7600" dirty="0" smtClean="0">
                <a:latin typeface="Times New Roman" pitchFamily="18" charset="0"/>
                <a:cs typeface="Times New Roman" pitchFamily="18" charset="0"/>
              </a:rPr>
              <a:t>:</a:t>
            </a:r>
          </a:p>
          <a:p>
            <a:pPr lvl="2">
              <a:lnSpc>
                <a:spcPct val="120000"/>
              </a:lnSpc>
            </a:pPr>
            <a:r>
              <a:rPr lang="en-US" sz="7600" b="1" dirty="0" smtClean="0">
                <a:latin typeface="Times New Roman" pitchFamily="18" charset="0"/>
                <a:cs typeface="Times New Roman" pitchFamily="18" charset="0"/>
              </a:rPr>
              <a:t> </a:t>
            </a:r>
            <a:r>
              <a:rPr lang="en-US" sz="4900" b="1" i="1" dirty="0" smtClean="0">
                <a:latin typeface="Times New Roman" pitchFamily="18" charset="0"/>
                <a:cs typeface="Times New Roman" pitchFamily="18" charset="0"/>
              </a:rPr>
              <a:t>Achieve high yield per unit area of land</a:t>
            </a:r>
            <a:r>
              <a:rPr lang="en-US" sz="4900" b="1" dirty="0" smtClean="0">
                <a:latin typeface="Times New Roman" pitchFamily="18" charset="0"/>
                <a:cs typeface="Times New Roman" pitchFamily="18" charset="0"/>
              </a:rPr>
              <a:t>: by using </a:t>
            </a:r>
            <a:r>
              <a:rPr lang="en-US" sz="4900" dirty="0" smtClean="0">
                <a:latin typeface="Times New Roman" pitchFamily="18" charset="0"/>
                <a:cs typeface="Times New Roman" pitchFamily="18" charset="0"/>
              </a:rPr>
              <a:t>Improved varieties, healthy &amp; high quality planting materials &amp; appropriate fertilizer etc..</a:t>
            </a:r>
          </a:p>
          <a:p>
            <a:pPr lvl="2">
              <a:lnSpc>
                <a:spcPct val="120000"/>
              </a:lnSpc>
            </a:pPr>
            <a:r>
              <a:rPr lang="en-US" sz="4900" b="1" i="1" dirty="0" smtClean="0">
                <a:latin typeface="Times New Roman" pitchFamily="18" charset="0"/>
                <a:cs typeface="Times New Roman" pitchFamily="18" charset="0"/>
              </a:rPr>
              <a:t> Use of genetically engineered species </a:t>
            </a:r>
          </a:p>
          <a:p>
            <a:pPr lvl="2">
              <a:lnSpc>
                <a:spcPct val="120000"/>
              </a:lnSpc>
            </a:pPr>
            <a:r>
              <a:rPr lang="en-US" sz="4900" b="1" i="1" dirty="0" smtClean="0">
                <a:latin typeface="Times New Roman" pitchFamily="18" charset="0"/>
                <a:cs typeface="Times New Roman" pitchFamily="18" charset="0"/>
              </a:rPr>
              <a:t> Proper crop protection measure</a:t>
            </a:r>
          </a:p>
          <a:p>
            <a:pPr lvl="2">
              <a:lnSpc>
                <a:spcPct val="120000"/>
              </a:lnSpc>
            </a:pPr>
            <a:r>
              <a:rPr lang="en-US" sz="4900" b="1" i="1" dirty="0" smtClean="0">
                <a:latin typeface="Times New Roman" pitchFamily="18" charset="0"/>
                <a:cs typeface="Times New Roman" pitchFamily="18" charset="0"/>
              </a:rPr>
              <a:t>Minimize post-harvest loss</a:t>
            </a:r>
            <a:r>
              <a:rPr lang="en-US" sz="7600" b="1" i="1" dirty="0" smtClean="0">
                <a:latin typeface="Times New Roman" pitchFamily="18" charset="0"/>
                <a:cs typeface="Times New Roman" pitchFamily="18" charset="0"/>
              </a:rPr>
              <a:t>. </a:t>
            </a:r>
            <a:endParaRPr lang="en-US" sz="1900" i="1" dirty="0" smtClean="0">
              <a:latin typeface="Times New Roman" pitchFamily="18" charset="0"/>
              <a:cs typeface="Times New Roman" pitchFamily="18" charset="0"/>
            </a:endParaRPr>
          </a:p>
          <a:p>
            <a:pPr>
              <a:lnSpc>
                <a:spcPct val="120000"/>
              </a:lnSpc>
            </a:pPr>
            <a:endParaRPr lang="en-US" sz="10000" dirty="0" smtClean="0">
              <a:latin typeface="Times New Roman" pitchFamily="18" charset="0"/>
              <a:cs typeface="Times New Roman" pitchFamily="18" charset="0"/>
            </a:endParaRPr>
          </a:p>
        </p:txBody>
      </p:sp>
    </p:spTree>
    <p:extLst>
      <p:ext uri="{BB962C8B-B14F-4D97-AF65-F5344CB8AC3E}">
        <p14:creationId xmlns="" xmlns:p14="http://schemas.microsoft.com/office/powerpoint/2010/main" val="14351413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610600" cy="6324600"/>
          </a:xfrm>
        </p:spPr>
        <p:txBody>
          <a:bodyPr>
            <a:normAutofit/>
          </a:bodyPr>
          <a:lstStyle/>
          <a:p>
            <a:r>
              <a:rPr lang="en-US" sz="2500" dirty="0">
                <a:latin typeface="Times New Roman" pitchFamily="18" charset="0"/>
                <a:cs typeface="Times New Roman" pitchFamily="18" charset="0"/>
              </a:rPr>
              <a:t>As such the term Horticulture in the original sense; it referred to the </a:t>
            </a:r>
            <a:r>
              <a:rPr lang="en-US" sz="2500" b="1" dirty="0">
                <a:latin typeface="Times New Roman" pitchFamily="18" charset="0"/>
                <a:cs typeface="Times New Roman" pitchFamily="18" charset="0"/>
              </a:rPr>
              <a:t>cultivation of crops within the protected enclosure </a:t>
            </a:r>
            <a:r>
              <a:rPr lang="en-US" sz="2500" dirty="0">
                <a:latin typeface="Times New Roman" pitchFamily="18" charset="0"/>
                <a:cs typeface="Times New Roman" pitchFamily="18" charset="0"/>
              </a:rPr>
              <a:t>which is often called as a </a:t>
            </a:r>
            <a:r>
              <a:rPr lang="en-US" sz="2500" b="1" dirty="0">
                <a:latin typeface="Times New Roman" pitchFamily="18" charset="0"/>
                <a:cs typeface="Times New Roman" pitchFamily="18" charset="0"/>
              </a:rPr>
              <a:t>garden</a:t>
            </a:r>
            <a:r>
              <a:rPr lang="en-US" sz="2500" dirty="0">
                <a:latin typeface="Times New Roman" pitchFamily="18" charset="0"/>
                <a:cs typeface="Times New Roman" pitchFamily="18" charset="0"/>
              </a:rPr>
              <a:t>. So, the culture of crops in gardens is referred </a:t>
            </a:r>
            <a:r>
              <a:rPr lang="en-US" sz="2500" i="1" dirty="0">
                <a:latin typeface="Times New Roman" pitchFamily="18" charset="0"/>
                <a:cs typeface="Times New Roman" pitchFamily="18" charset="0"/>
              </a:rPr>
              <a:t>as</a:t>
            </a:r>
            <a:r>
              <a:rPr lang="en-US" sz="2500" dirty="0">
                <a:latin typeface="Times New Roman" pitchFamily="18" charset="0"/>
                <a:cs typeface="Times New Roman" pitchFamily="18" charset="0"/>
              </a:rPr>
              <a:t> </a:t>
            </a:r>
            <a:r>
              <a:rPr lang="en-US" sz="2500" b="1" dirty="0" smtClean="0">
                <a:latin typeface="Times New Roman" pitchFamily="18" charset="0"/>
                <a:cs typeface="Times New Roman" pitchFamily="18" charset="0"/>
              </a:rPr>
              <a:t>Horticulture</a:t>
            </a:r>
          </a:p>
          <a:p>
            <a:endParaRPr lang="en-US" sz="2500" b="1" dirty="0">
              <a:latin typeface="Times New Roman" pitchFamily="18" charset="0"/>
              <a:cs typeface="Times New Roman" pitchFamily="18" charset="0"/>
            </a:endParaRPr>
          </a:p>
          <a:p>
            <a:r>
              <a:rPr lang="en-US" sz="2500" b="1" dirty="0">
                <a:latin typeface="Times New Roman" pitchFamily="18" charset="0"/>
                <a:cs typeface="Times New Roman" pitchFamily="18" charset="0"/>
              </a:rPr>
              <a:t>But at present times</a:t>
            </a:r>
            <a:r>
              <a:rPr lang="en-US" sz="2500" dirty="0" smtClean="0">
                <a:latin typeface="Times New Roman" pitchFamily="18" charset="0"/>
                <a:cs typeface="Times New Roman" pitchFamily="18" charset="0"/>
              </a:rPr>
              <a:t>; Horticulture deals on cultivating</a:t>
            </a:r>
            <a:r>
              <a:rPr lang="en-US" sz="2500" dirty="0">
                <a:latin typeface="Times New Roman" pitchFamily="18" charset="0"/>
                <a:cs typeface="Times New Roman" pitchFamily="18" charset="0"/>
              </a:rPr>
              <a:t>, processing </a:t>
            </a:r>
            <a:r>
              <a:rPr lang="en-US" sz="2500" dirty="0" smtClean="0">
                <a:latin typeface="Times New Roman" pitchFamily="18" charset="0"/>
                <a:cs typeface="Times New Roman" pitchFamily="18" charset="0"/>
              </a:rPr>
              <a:t>&amp; sale of crops not </a:t>
            </a:r>
            <a:r>
              <a:rPr lang="en-US" sz="2500" dirty="0">
                <a:latin typeface="Times New Roman" pitchFamily="18" charset="0"/>
                <a:cs typeface="Times New Roman" pitchFamily="18" charset="0"/>
              </a:rPr>
              <a:t>only the fruits, vegetables </a:t>
            </a:r>
            <a:r>
              <a:rPr lang="en-US" sz="2500" dirty="0" smtClean="0">
                <a:latin typeface="Times New Roman" pitchFamily="18" charset="0"/>
                <a:cs typeface="Times New Roman" pitchFamily="18" charset="0"/>
              </a:rPr>
              <a:t>&amp; flowers</a:t>
            </a:r>
          </a:p>
          <a:p>
            <a:pPr lvl="1"/>
            <a:r>
              <a:rPr lang="en-US" sz="2500" dirty="0" smtClean="0">
                <a:latin typeface="Times New Roman" pitchFamily="18" charset="0"/>
                <a:cs typeface="Times New Roman" pitchFamily="18" charset="0"/>
              </a:rPr>
              <a:t> </a:t>
            </a:r>
            <a:r>
              <a:rPr lang="en-US" sz="2500" dirty="0">
                <a:latin typeface="Times New Roman" pitchFamily="18" charset="0"/>
                <a:cs typeface="Times New Roman" pitchFamily="18" charset="0"/>
              </a:rPr>
              <a:t>but also other important crops like spices, condiments, plantation crops, medicinal </a:t>
            </a:r>
            <a:r>
              <a:rPr lang="en-US" sz="2500" dirty="0" smtClean="0">
                <a:latin typeface="Times New Roman" pitchFamily="18" charset="0"/>
                <a:cs typeface="Times New Roman" pitchFamily="18" charset="0"/>
              </a:rPr>
              <a:t>&amp; </a:t>
            </a:r>
            <a:r>
              <a:rPr lang="en-US" sz="2500" dirty="0">
                <a:latin typeface="Times New Roman" pitchFamily="18" charset="0"/>
                <a:cs typeface="Times New Roman" pitchFamily="18" charset="0"/>
              </a:rPr>
              <a:t>aromatic plants etc, </a:t>
            </a:r>
            <a:r>
              <a:rPr lang="en-US" sz="2500" dirty="0" smtClean="0">
                <a:latin typeface="Times New Roman" pitchFamily="18" charset="0"/>
                <a:cs typeface="Times New Roman" pitchFamily="18" charset="0"/>
              </a:rPr>
              <a:t>&amp;</a:t>
            </a:r>
          </a:p>
          <a:p>
            <a:pPr lvl="1"/>
            <a:r>
              <a:rPr lang="en-US" sz="2500" dirty="0" smtClean="0">
                <a:latin typeface="Times New Roman" pitchFamily="18" charset="0"/>
                <a:cs typeface="Times New Roman" pitchFamily="18" charset="0"/>
              </a:rPr>
              <a:t> also which </a:t>
            </a:r>
            <a:r>
              <a:rPr lang="en-US" sz="2500" dirty="0">
                <a:latin typeface="Times New Roman" pitchFamily="18" charset="0"/>
                <a:cs typeface="Times New Roman" pitchFamily="18" charset="0"/>
              </a:rPr>
              <a:t>are </a:t>
            </a:r>
            <a:r>
              <a:rPr lang="en-US" sz="2500" b="1" dirty="0">
                <a:latin typeface="Times New Roman" pitchFamily="18" charset="0"/>
                <a:cs typeface="Times New Roman" pitchFamily="18" charset="0"/>
              </a:rPr>
              <a:t>grown not only</a:t>
            </a:r>
            <a:r>
              <a:rPr lang="en-US" sz="2500" dirty="0">
                <a:latin typeface="Times New Roman" pitchFamily="18" charset="0"/>
                <a:cs typeface="Times New Roman" pitchFamily="18" charset="0"/>
              </a:rPr>
              <a:t> with in the backyards/home garden, </a:t>
            </a:r>
            <a:endParaRPr lang="en-US" sz="2500" dirty="0" smtClean="0">
              <a:latin typeface="Times New Roman" pitchFamily="18" charset="0"/>
              <a:cs typeface="Times New Roman" pitchFamily="18" charset="0"/>
            </a:endParaRPr>
          </a:p>
          <a:p>
            <a:pPr lvl="2"/>
            <a:r>
              <a:rPr lang="en-US" sz="2500" dirty="0" smtClean="0">
                <a:latin typeface="Times New Roman" pitchFamily="18" charset="0"/>
                <a:cs typeface="Times New Roman" pitchFamily="18" charset="0"/>
              </a:rPr>
              <a:t>but </a:t>
            </a:r>
            <a:r>
              <a:rPr lang="en-US" sz="2500" dirty="0">
                <a:latin typeface="Times New Roman" pitchFamily="18" charset="0"/>
                <a:cs typeface="Times New Roman" pitchFamily="18" charset="0"/>
              </a:rPr>
              <a:t>also </a:t>
            </a:r>
            <a:r>
              <a:rPr lang="en-US" sz="2500" b="1" dirty="0">
                <a:latin typeface="Times New Roman" pitchFamily="18" charset="0"/>
                <a:cs typeface="Times New Roman" pitchFamily="18" charset="0"/>
              </a:rPr>
              <a:t>in large areas </a:t>
            </a:r>
            <a:r>
              <a:rPr lang="en-US" sz="2500" dirty="0">
                <a:latin typeface="Times New Roman" pitchFamily="18" charset="0"/>
                <a:cs typeface="Times New Roman" pitchFamily="18" charset="0"/>
              </a:rPr>
              <a:t>and quantities in </a:t>
            </a:r>
            <a:r>
              <a:rPr lang="en-US" sz="2500" b="1" i="1" dirty="0">
                <a:latin typeface="Times New Roman" pitchFamily="18" charset="0"/>
                <a:cs typeface="Times New Roman" pitchFamily="18" charset="0"/>
              </a:rPr>
              <a:t>open fields </a:t>
            </a:r>
            <a:r>
              <a:rPr lang="en-US" sz="2500" dirty="0">
                <a:latin typeface="Times New Roman" pitchFamily="18" charset="0"/>
                <a:cs typeface="Times New Roman" pitchFamily="18" charset="0"/>
              </a:rPr>
              <a:t>on a commercial scale.</a:t>
            </a:r>
          </a:p>
          <a:p>
            <a:endParaRPr lang="en-US" sz="2400" dirty="0">
              <a:latin typeface="Times New Roman" pitchFamily="18" charset="0"/>
              <a:cs typeface="Times New Roman" pitchFamily="18" charset="0"/>
            </a:endParaRPr>
          </a:p>
        </p:txBody>
      </p:sp>
    </p:spTree>
    <p:extLst>
      <p:ext uri="{BB962C8B-B14F-4D97-AF65-F5344CB8AC3E}">
        <p14:creationId xmlns="" xmlns:p14="http://schemas.microsoft.com/office/powerpoint/2010/main" val="202801502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pPr lvl="1" algn="ctr" rtl="0">
              <a:spcBef>
                <a:spcPct val="0"/>
              </a:spcBef>
            </a:pPr>
            <a:r>
              <a:rPr lang="en-US" sz="4800" b="1" i="1" dirty="0" smtClean="0">
                <a:latin typeface="Times New Roman" pitchFamily="18" charset="0"/>
                <a:cs typeface="Times New Roman" pitchFamily="18" charset="0"/>
              </a:rPr>
              <a:t>1.4. Importance of Vegetables</a:t>
            </a:r>
            <a:r>
              <a:rPr lang="en-US" sz="1600" dirty="0"/>
              <a:t/>
            </a:r>
            <a:br>
              <a:rPr lang="en-US" sz="1600" dirty="0"/>
            </a:br>
            <a:endParaRPr lang="en-US" dirty="0"/>
          </a:p>
        </p:txBody>
      </p:sp>
      <p:sp>
        <p:nvSpPr>
          <p:cNvPr id="3" name="Content Placeholder 2"/>
          <p:cNvSpPr>
            <a:spLocks noGrp="1"/>
          </p:cNvSpPr>
          <p:nvPr>
            <p:ph idx="1"/>
          </p:nvPr>
        </p:nvSpPr>
        <p:spPr>
          <a:xfrm>
            <a:off x="152400" y="1143000"/>
            <a:ext cx="8839200" cy="5791200"/>
          </a:xfrm>
        </p:spPr>
        <p:txBody>
          <a:bodyPr>
            <a:normAutofit/>
          </a:bodyPr>
          <a:lstStyle/>
          <a:p>
            <a:pPr marL="0" indent="0">
              <a:buNone/>
            </a:pPr>
            <a:r>
              <a:rPr lang="en-US" b="1" i="1" u="sng" dirty="0" smtClean="0">
                <a:latin typeface="Times New Roman" pitchFamily="18" charset="0"/>
                <a:cs typeface="Times New Roman" pitchFamily="18" charset="0"/>
              </a:rPr>
              <a:t>1. Nutritional value /Food </a:t>
            </a:r>
            <a:r>
              <a:rPr lang="en-US" b="1" i="1" u="sng" dirty="0">
                <a:latin typeface="Times New Roman" pitchFamily="18" charset="0"/>
                <a:cs typeface="Times New Roman" pitchFamily="18" charset="0"/>
              </a:rPr>
              <a:t>uses</a:t>
            </a:r>
            <a:endParaRPr lang="en-US" i="1" u="sng" dirty="0">
              <a:latin typeface="Times New Roman" pitchFamily="18" charset="0"/>
              <a:cs typeface="Times New Roman" pitchFamily="18" charset="0"/>
            </a:endParaRPr>
          </a:p>
          <a:p>
            <a:r>
              <a:rPr lang="en-US" sz="2500" dirty="0">
                <a:latin typeface="Times New Roman" pitchFamily="18" charset="0"/>
                <a:cs typeface="Times New Roman" pitchFamily="18" charset="0"/>
              </a:rPr>
              <a:t>Vegetables play a very important role </a:t>
            </a:r>
            <a:r>
              <a:rPr lang="en-US" sz="2500" dirty="0" smtClean="0">
                <a:latin typeface="Times New Roman" pitchFamily="18" charset="0"/>
                <a:cs typeface="Times New Roman" pitchFamily="18" charset="0"/>
              </a:rPr>
              <a:t>as a food in </a:t>
            </a:r>
            <a:r>
              <a:rPr lang="en-US" sz="2500" dirty="0">
                <a:latin typeface="Times New Roman" pitchFamily="18" charset="0"/>
                <a:cs typeface="Times New Roman" pitchFamily="18" charset="0"/>
              </a:rPr>
              <a:t>human </a:t>
            </a:r>
            <a:r>
              <a:rPr lang="en-US" sz="2500" dirty="0" smtClean="0">
                <a:latin typeface="Times New Roman" pitchFamily="18" charset="0"/>
                <a:cs typeface="Times New Roman" pitchFamily="18" charset="0"/>
              </a:rPr>
              <a:t>diet as: </a:t>
            </a:r>
          </a:p>
          <a:p>
            <a:pPr lvl="1"/>
            <a:r>
              <a:rPr lang="en-US" sz="2500" b="1" dirty="0" smtClean="0">
                <a:latin typeface="Times New Roman" pitchFamily="18" charset="0"/>
                <a:cs typeface="Times New Roman" pitchFamily="18" charset="0"/>
              </a:rPr>
              <a:t>Main dish </a:t>
            </a:r>
            <a:r>
              <a:rPr lang="en-US" sz="2500" dirty="0" err="1" smtClean="0">
                <a:latin typeface="Times New Roman" pitchFamily="18" charset="0"/>
                <a:cs typeface="Times New Roman" pitchFamily="18" charset="0"/>
              </a:rPr>
              <a:t>eg</a:t>
            </a:r>
            <a:r>
              <a:rPr lang="en-US" sz="2500" dirty="0" smtClean="0">
                <a:latin typeface="Times New Roman" pitchFamily="18" charset="0"/>
                <a:cs typeface="Times New Roman" pitchFamily="18" charset="0"/>
              </a:rPr>
              <a:t>. </a:t>
            </a:r>
            <a:r>
              <a:rPr lang="en-US" sz="2500" dirty="0">
                <a:latin typeface="Times New Roman" pitchFamily="18" charset="0"/>
                <a:cs typeface="Times New Roman" pitchFamily="18" charset="0"/>
              </a:rPr>
              <a:t>About 20% of Ethiopian population depends on </a:t>
            </a:r>
            <a:r>
              <a:rPr lang="en-US" sz="2500" dirty="0" err="1">
                <a:latin typeface="Times New Roman" pitchFamily="18" charset="0"/>
                <a:cs typeface="Times New Roman" pitchFamily="18" charset="0"/>
              </a:rPr>
              <a:t>Enset</a:t>
            </a:r>
            <a:r>
              <a:rPr lang="en-US" sz="2500" dirty="0">
                <a:latin typeface="Times New Roman" pitchFamily="18" charset="0"/>
                <a:cs typeface="Times New Roman" pitchFamily="18" charset="0"/>
              </a:rPr>
              <a:t> for food and </a:t>
            </a:r>
            <a:r>
              <a:rPr lang="en-US" sz="2500" dirty="0" smtClean="0">
                <a:latin typeface="Times New Roman" pitchFamily="18" charset="0"/>
                <a:cs typeface="Times New Roman" pitchFamily="18" charset="0"/>
              </a:rPr>
              <a:t>feed, </a:t>
            </a:r>
          </a:p>
          <a:p>
            <a:pPr lvl="1"/>
            <a:r>
              <a:rPr lang="en-US" sz="2500" b="1" dirty="0" smtClean="0">
                <a:latin typeface="Times New Roman" pitchFamily="18" charset="0"/>
                <a:cs typeface="Times New Roman" pitchFamily="18" charset="0"/>
              </a:rPr>
              <a:t>Side dish </a:t>
            </a:r>
            <a:r>
              <a:rPr lang="en-US" sz="2500" dirty="0" smtClean="0">
                <a:latin typeface="Times New Roman" pitchFamily="18" charset="0"/>
                <a:cs typeface="Times New Roman" pitchFamily="18" charset="0"/>
              </a:rPr>
              <a:t>&amp; appetizer </a:t>
            </a:r>
            <a:r>
              <a:rPr lang="en-US" sz="2500" dirty="0" err="1" smtClean="0">
                <a:latin typeface="Times New Roman" pitchFamily="18" charset="0"/>
                <a:cs typeface="Times New Roman" pitchFamily="18" charset="0"/>
              </a:rPr>
              <a:t>eg</a:t>
            </a:r>
            <a:r>
              <a:rPr lang="en-US" sz="2500" dirty="0" smtClean="0">
                <a:latin typeface="Times New Roman" pitchFamily="18" charset="0"/>
                <a:cs typeface="Times New Roman" pitchFamily="18" charset="0"/>
              </a:rPr>
              <a:t>. many </a:t>
            </a:r>
            <a:r>
              <a:rPr lang="en-US" sz="2500" dirty="0">
                <a:latin typeface="Times New Roman" pitchFamily="18" charset="0"/>
                <a:cs typeface="Times New Roman" pitchFamily="18" charset="0"/>
              </a:rPr>
              <a:t>vegetables such as potato, squash, Brussels sprouts, Broccoli, asparagus </a:t>
            </a:r>
            <a:r>
              <a:rPr lang="en-US" sz="2500" dirty="0" smtClean="0">
                <a:latin typeface="Times New Roman" pitchFamily="18" charset="0"/>
                <a:cs typeface="Times New Roman" pitchFamily="18" charset="0"/>
              </a:rPr>
              <a:t>&amp; </a:t>
            </a:r>
            <a:r>
              <a:rPr lang="en-US" sz="2500" dirty="0">
                <a:latin typeface="Times New Roman" pitchFamily="18" charset="0"/>
                <a:cs typeface="Times New Roman" pitchFamily="18" charset="0"/>
              </a:rPr>
              <a:t>cauliflowers are traditional side dishes that are steamed, boiled, </a:t>
            </a:r>
            <a:r>
              <a:rPr lang="en-US" sz="2500" dirty="0" smtClean="0">
                <a:latin typeface="Times New Roman" pitchFamily="18" charset="0"/>
                <a:cs typeface="Times New Roman" pitchFamily="18" charset="0"/>
              </a:rPr>
              <a:t>baked </a:t>
            </a:r>
            <a:r>
              <a:rPr lang="en-US" sz="2500" dirty="0">
                <a:latin typeface="Times New Roman" pitchFamily="18" charset="0"/>
                <a:cs typeface="Times New Roman" pitchFamily="18" charset="0"/>
              </a:rPr>
              <a:t>or </a:t>
            </a:r>
            <a:r>
              <a:rPr lang="en-US" sz="2500" dirty="0" smtClean="0">
                <a:latin typeface="Times New Roman" pitchFamily="18" charset="0"/>
                <a:cs typeface="Times New Roman" pitchFamily="18" charset="0"/>
              </a:rPr>
              <a:t>fired</a:t>
            </a:r>
            <a:endParaRPr lang="en-US" sz="2500" b="1" dirty="0" smtClean="0">
              <a:latin typeface="Times New Roman" pitchFamily="18" charset="0"/>
              <a:cs typeface="Times New Roman" pitchFamily="18" charset="0"/>
            </a:endParaRPr>
          </a:p>
          <a:p>
            <a:pPr lvl="1"/>
            <a:r>
              <a:rPr lang="en-US" sz="2500" b="1" dirty="0" smtClean="0">
                <a:latin typeface="Times New Roman" pitchFamily="18" charset="0"/>
                <a:cs typeface="Times New Roman" pitchFamily="18" charset="0"/>
              </a:rPr>
              <a:t>Dessert- </a:t>
            </a:r>
            <a:r>
              <a:rPr lang="en-US" sz="2500" dirty="0" smtClean="0">
                <a:latin typeface="Times New Roman" pitchFamily="18" charset="0"/>
                <a:cs typeface="Times New Roman" pitchFamily="18" charset="0"/>
              </a:rPr>
              <a:t>sweet </a:t>
            </a:r>
            <a:r>
              <a:rPr lang="en-US" sz="2500" dirty="0">
                <a:latin typeface="Times New Roman" pitchFamily="18" charset="0"/>
                <a:cs typeface="Times New Roman" pitchFamily="18" charset="0"/>
              </a:rPr>
              <a:t>food served after the main part of meal. Melons are often used as </a:t>
            </a:r>
            <a:r>
              <a:rPr lang="en-US" sz="2500" dirty="0" smtClean="0">
                <a:latin typeface="Times New Roman" pitchFamily="18" charset="0"/>
                <a:cs typeface="Times New Roman" pitchFamily="18" charset="0"/>
              </a:rPr>
              <a:t>desserts </a:t>
            </a:r>
            <a:r>
              <a:rPr lang="en-US" sz="2500" dirty="0">
                <a:latin typeface="Times New Roman" pitchFamily="18" charset="0"/>
                <a:cs typeface="Times New Roman" pitchFamily="18" charset="0"/>
              </a:rPr>
              <a:t>either sliced cold or cooked in to pies, tart. Sweet potatoes, </a:t>
            </a:r>
            <a:r>
              <a:rPr lang="en-US" sz="2500" dirty="0" smtClean="0">
                <a:latin typeface="Times New Roman" pitchFamily="18" charset="0"/>
                <a:cs typeface="Times New Roman" pitchFamily="18" charset="0"/>
              </a:rPr>
              <a:t>squash </a:t>
            </a:r>
            <a:r>
              <a:rPr lang="en-US" sz="2500" dirty="0">
                <a:latin typeface="Times New Roman" pitchFamily="18" charset="0"/>
                <a:cs typeface="Times New Roman" pitchFamily="18" charset="0"/>
              </a:rPr>
              <a:t>&amp; pumpkins are used to make biscuits, bread, </a:t>
            </a:r>
            <a:r>
              <a:rPr lang="en-US" sz="2500" dirty="0" smtClean="0">
                <a:latin typeface="Times New Roman" pitchFamily="18" charset="0"/>
                <a:cs typeface="Times New Roman" pitchFamily="18" charset="0"/>
              </a:rPr>
              <a:t>muffins, </a:t>
            </a:r>
            <a:r>
              <a:rPr lang="en-US" sz="2500" dirty="0">
                <a:latin typeface="Times New Roman" pitchFamily="18" charset="0"/>
                <a:cs typeface="Times New Roman" pitchFamily="18" charset="0"/>
              </a:rPr>
              <a:t>custard, </a:t>
            </a:r>
            <a:r>
              <a:rPr lang="en-US" sz="2500" dirty="0" smtClean="0">
                <a:latin typeface="Times New Roman" pitchFamily="18" charset="0"/>
                <a:cs typeface="Times New Roman" pitchFamily="18" charset="0"/>
              </a:rPr>
              <a:t>cookies &amp; cakes. </a:t>
            </a:r>
            <a:endParaRPr lang="en-US" sz="2500" dirty="0">
              <a:latin typeface="Times New Roman" pitchFamily="18" charset="0"/>
              <a:cs typeface="Times New Roman" pitchFamily="18" charset="0"/>
            </a:endParaRPr>
          </a:p>
          <a:p>
            <a:pPr lvl="1"/>
            <a:endParaRPr lang="en-US" dirty="0"/>
          </a:p>
        </p:txBody>
      </p:sp>
    </p:spTree>
    <p:extLst>
      <p:ext uri="{BB962C8B-B14F-4D97-AF65-F5344CB8AC3E}">
        <p14:creationId xmlns="" xmlns:p14="http://schemas.microsoft.com/office/powerpoint/2010/main" val="173340305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839200" cy="6172200"/>
          </a:xfrm>
        </p:spPr>
        <p:txBody>
          <a:bodyPr>
            <a:noAutofit/>
          </a:bodyPr>
          <a:lstStyle/>
          <a:p>
            <a:pPr lvl="1"/>
            <a:r>
              <a:rPr lang="en-US" sz="2500" b="1" dirty="0" smtClean="0">
                <a:latin typeface="Times New Roman" pitchFamily="18" charset="0"/>
                <a:cs typeface="Times New Roman" pitchFamily="18" charset="0"/>
              </a:rPr>
              <a:t> Spice/ Flavoring:- </a:t>
            </a:r>
            <a:r>
              <a:rPr lang="en-US" sz="2500" dirty="0" smtClean="0">
                <a:latin typeface="Times New Roman" pitchFamily="18" charset="0"/>
                <a:cs typeface="Times New Roman" pitchFamily="18" charset="0"/>
              </a:rPr>
              <a:t>some vegetables add flavoring to another component of the cooked dish </a:t>
            </a:r>
            <a:r>
              <a:rPr lang="en-US" sz="2500" dirty="0" err="1" smtClean="0">
                <a:latin typeface="Times New Roman" pitchFamily="18" charset="0"/>
                <a:cs typeface="Times New Roman" pitchFamily="18" charset="0"/>
              </a:rPr>
              <a:t>eg</a:t>
            </a:r>
            <a:r>
              <a:rPr lang="en-US" sz="2500" dirty="0" smtClean="0">
                <a:latin typeface="Times New Roman" pitchFamily="18" charset="0"/>
                <a:cs typeface="Times New Roman" pitchFamily="18" charset="0"/>
              </a:rPr>
              <a:t>.  Garlic adds taste of many meat and vegetable distinct. Also peppers are potent flavorings, leeks and onions are also used to add flavor to soups and stews. </a:t>
            </a:r>
          </a:p>
          <a:p>
            <a:pPr lvl="1"/>
            <a:endParaRPr lang="en-US" sz="2500" b="1" dirty="0" smtClean="0">
              <a:latin typeface="Times New Roman" pitchFamily="18" charset="0"/>
              <a:cs typeface="Times New Roman" pitchFamily="18" charset="0"/>
            </a:endParaRPr>
          </a:p>
          <a:p>
            <a:pPr lvl="1"/>
            <a:r>
              <a:rPr lang="en-US" sz="2500" b="1" dirty="0" smtClean="0">
                <a:latin typeface="Times New Roman" pitchFamily="18" charset="0"/>
                <a:cs typeface="Times New Roman" pitchFamily="18" charset="0"/>
              </a:rPr>
              <a:t>Garnish</a:t>
            </a:r>
            <a:r>
              <a:rPr lang="en-US" sz="2500" dirty="0" smtClean="0">
                <a:latin typeface="Times New Roman" pitchFamily="18" charset="0"/>
                <a:cs typeface="Times New Roman" pitchFamily="18" charset="0"/>
              </a:rPr>
              <a:t>:- anything that is used to improve the appearance or taste of food such as small pieces of fruit or vegetable. Kale is a typical garnish used in salads bars or as a decorative feature on dinner plates with meats. Parsley is also used as a garnish to a cooked meal. </a:t>
            </a:r>
          </a:p>
          <a:p>
            <a:pPr lvl="1"/>
            <a:endParaRPr lang="en-US" sz="2500" b="1" dirty="0" smtClean="0">
              <a:latin typeface="Times New Roman" pitchFamily="18" charset="0"/>
              <a:cs typeface="Times New Roman" pitchFamily="18" charset="0"/>
            </a:endParaRPr>
          </a:p>
          <a:p>
            <a:pPr lvl="1"/>
            <a:r>
              <a:rPr lang="en-US" sz="2500" b="1" dirty="0" smtClean="0">
                <a:latin typeface="Times New Roman" pitchFamily="18" charset="0"/>
                <a:cs typeface="Times New Roman" pitchFamily="18" charset="0"/>
              </a:rPr>
              <a:t>Other food uses</a:t>
            </a:r>
            <a:r>
              <a:rPr lang="en-US" sz="2500" dirty="0" smtClean="0">
                <a:latin typeface="Times New Roman" pitchFamily="18" charset="0"/>
                <a:cs typeface="Times New Roman" pitchFamily="18" charset="0"/>
              </a:rPr>
              <a:t>- Sandwiches: - Lettuce, tomatoes, pickles, onion and peppers are often added to both cold and hot sandwiches and hamburger. </a:t>
            </a:r>
          </a:p>
          <a:p>
            <a:pPr lvl="1">
              <a:buNone/>
            </a:pPr>
            <a:endParaRPr lang="en-US" sz="2500" dirty="0" smtClean="0">
              <a:latin typeface="Times New Roman" pitchFamily="18" charset="0"/>
              <a:cs typeface="Times New Roman" pitchFamily="18" charset="0"/>
            </a:endParaRPr>
          </a:p>
          <a:p>
            <a:pPr lvl="1"/>
            <a:endParaRPr lang="en-US" sz="2500" dirty="0">
              <a:latin typeface="Times New Roman" pitchFamily="18" charset="0"/>
              <a:cs typeface="Times New Roman" pitchFamily="18" charset="0"/>
            </a:endParaRPr>
          </a:p>
        </p:txBody>
      </p:sp>
    </p:spTree>
    <p:extLst>
      <p:ext uri="{BB962C8B-B14F-4D97-AF65-F5344CB8AC3E}">
        <p14:creationId xmlns="" xmlns:p14="http://schemas.microsoft.com/office/powerpoint/2010/main" val="311982216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324600"/>
          </a:xfrm>
        </p:spPr>
        <p:txBody>
          <a:bodyPr>
            <a:normAutofit/>
          </a:bodyPr>
          <a:lstStyle/>
          <a:p>
            <a:pPr marL="514350" indent="-457200">
              <a:buFont typeface="Wingdings" pitchFamily="2" charset="2"/>
              <a:buChar char="q"/>
            </a:pPr>
            <a:r>
              <a:rPr lang="en-US" b="1" dirty="0" smtClean="0">
                <a:latin typeface="Times New Roman" pitchFamily="18" charset="0"/>
                <a:cs typeface="Times New Roman" pitchFamily="18" charset="0"/>
              </a:rPr>
              <a:t>Generally; the nutrients which are present in vegetables vary from crop to crop. </a:t>
            </a:r>
          </a:p>
          <a:p>
            <a:pPr marL="914400" lvl="1" indent="-457200">
              <a:buFont typeface="Wingdings" pitchFamily="2" charset="2"/>
              <a:buChar char="ü"/>
            </a:pPr>
            <a:r>
              <a:rPr lang="en-US" dirty="0" smtClean="0">
                <a:latin typeface="Times New Roman" pitchFamily="18" charset="0"/>
                <a:cs typeface="Times New Roman" pitchFamily="18" charset="0"/>
              </a:rPr>
              <a:t>Peas and beans are enriched with proteins and root crops like sweet potato are well known for the source of carbohydrates. </a:t>
            </a:r>
          </a:p>
          <a:p>
            <a:pPr marL="914400" lvl="1" indent="-457200">
              <a:buFont typeface="Wingdings" pitchFamily="2" charset="2"/>
              <a:buChar char="ü"/>
            </a:pPr>
            <a:r>
              <a:rPr lang="en-US" dirty="0" smtClean="0">
                <a:latin typeface="Times New Roman" pitchFamily="18" charset="0"/>
                <a:cs typeface="Times New Roman" pitchFamily="18" charset="0"/>
              </a:rPr>
              <a:t>Calcium, phosphorus and iron are available in abundant quantities in vegetables like peas, beans and spinach. </a:t>
            </a:r>
          </a:p>
          <a:p>
            <a:pPr marL="914400" lvl="1" indent="-457200">
              <a:buFont typeface="Wingdings" pitchFamily="2" charset="2"/>
              <a:buChar char="ü"/>
            </a:pPr>
            <a:r>
              <a:rPr lang="en-US" dirty="0" smtClean="0">
                <a:latin typeface="Times New Roman" pitchFamily="18" charset="0"/>
                <a:cs typeface="Times New Roman" pitchFamily="18" charset="0"/>
              </a:rPr>
              <a:t>Amaranth, cabbage and beans contain large quantities of cellulose which aid digestion. </a:t>
            </a:r>
          </a:p>
          <a:p>
            <a:pPr marL="914400" lvl="1" indent="-457200">
              <a:buFont typeface="Wingdings" pitchFamily="2" charset="2"/>
              <a:buChar char="ü"/>
            </a:pPr>
            <a:r>
              <a:rPr lang="en-US" dirty="0" smtClean="0">
                <a:latin typeface="Times New Roman" pitchFamily="18" charset="0"/>
                <a:cs typeface="Times New Roman" pitchFamily="18" charset="0"/>
              </a:rPr>
              <a:t>All the leaf and fruit vegetables possess the require quantities of vitamins.</a:t>
            </a:r>
          </a:p>
          <a:p>
            <a:pPr marL="457200" lvl="1" indent="0">
              <a:buNone/>
            </a:pPr>
            <a:endParaRPr lang="en-US" sz="2700" dirty="0" smtClean="0">
              <a:latin typeface="Times New Roman" pitchFamily="18" charset="0"/>
              <a:cs typeface="Times New Roman" pitchFamily="18" charset="0"/>
            </a:endParaRPr>
          </a:p>
          <a:p>
            <a:pPr marL="914400" lvl="1" indent="-457200">
              <a:buNone/>
            </a:pPr>
            <a:endParaRPr lang="en-US" sz="2700" dirty="0" smtClean="0">
              <a:latin typeface="Times New Roman" pitchFamily="18" charset="0"/>
              <a:cs typeface="Times New Roman" pitchFamily="18" charset="0"/>
            </a:endParaRPr>
          </a:p>
          <a:p>
            <a:pPr lvl="1"/>
            <a:endParaRPr lang="en-US" dirty="0"/>
          </a:p>
        </p:txBody>
      </p:sp>
    </p:spTree>
    <p:extLst>
      <p:ext uri="{BB962C8B-B14F-4D97-AF65-F5344CB8AC3E}">
        <p14:creationId xmlns="" xmlns:p14="http://schemas.microsoft.com/office/powerpoint/2010/main" val="72531145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86800" cy="6477000"/>
          </a:xfrm>
        </p:spPr>
        <p:txBody>
          <a:bodyPr>
            <a:normAutofit/>
          </a:bodyPr>
          <a:lstStyle/>
          <a:p>
            <a:r>
              <a:rPr lang="en-US" b="1" dirty="0" smtClean="0">
                <a:latin typeface="Times New Roman" pitchFamily="18" charset="0"/>
                <a:cs typeface="Times New Roman" pitchFamily="18" charset="0"/>
              </a:rPr>
              <a:t>In </a:t>
            </a:r>
            <a:r>
              <a:rPr lang="en-US" b="1" dirty="0">
                <a:latin typeface="Times New Roman" pitchFamily="18" charset="0"/>
                <a:cs typeface="Times New Roman" pitchFamily="18" charset="0"/>
              </a:rPr>
              <a:t>general the following are the nutritional value of vegetables: </a:t>
            </a:r>
            <a:endParaRPr lang="en-US" dirty="0">
              <a:latin typeface="Times New Roman" pitchFamily="18" charset="0"/>
              <a:cs typeface="Times New Roman" pitchFamily="18" charset="0"/>
            </a:endParaRPr>
          </a:p>
          <a:p>
            <a:pPr marL="400050" lvl="1" indent="0">
              <a:buNone/>
            </a:pPr>
            <a:r>
              <a:rPr lang="en-US" sz="2500" b="1" i="1" dirty="0" smtClean="0">
                <a:latin typeface="Times New Roman" pitchFamily="18" charset="0"/>
                <a:cs typeface="Times New Roman" pitchFamily="18" charset="0"/>
              </a:rPr>
              <a:t>i. They </a:t>
            </a:r>
            <a:r>
              <a:rPr lang="en-US" sz="2500" b="1" i="1" dirty="0">
                <a:latin typeface="Times New Roman" pitchFamily="18" charset="0"/>
                <a:cs typeface="Times New Roman" pitchFamily="18" charset="0"/>
              </a:rPr>
              <a:t>are excellent sources of Vitamins </a:t>
            </a:r>
            <a:endParaRPr lang="en-US" sz="2500" i="1" dirty="0">
              <a:latin typeface="Times New Roman" pitchFamily="18" charset="0"/>
              <a:cs typeface="Times New Roman" pitchFamily="18" charset="0"/>
            </a:endParaRPr>
          </a:p>
          <a:p>
            <a:pPr lvl="2"/>
            <a:r>
              <a:rPr lang="en-US" sz="2500" b="1" dirty="0" smtClean="0">
                <a:latin typeface="Times New Roman" pitchFamily="18" charset="0"/>
                <a:cs typeface="Times New Roman" pitchFamily="18" charset="0"/>
              </a:rPr>
              <a:t>Vitamin-A</a:t>
            </a:r>
            <a:r>
              <a:rPr lang="en-US" sz="2500" b="1" dirty="0">
                <a:latin typeface="Times New Roman" pitchFamily="18" charset="0"/>
                <a:cs typeface="Times New Roman" pitchFamily="18" charset="0"/>
              </a:rPr>
              <a:t>: </a:t>
            </a:r>
            <a:r>
              <a:rPr lang="en-US" sz="2500" b="1" dirty="0" smtClean="0">
                <a:latin typeface="Times New Roman" pitchFamily="18" charset="0"/>
                <a:cs typeface="Times New Roman" pitchFamily="18" charset="0"/>
              </a:rPr>
              <a:t> </a:t>
            </a:r>
            <a:r>
              <a:rPr lang="en-US" sz="2500" b="1" dirty="0" err="1" smtClean="0">
                <a:latin typeface="Times New Roman" pitchFamily="18" charset="0"/>
                <a:cs typeface="Times New Roman" pitchFamily="18" charset="0"/>
              </a:rPr>
              <a:t>eg</a:t>
            </a:r>
            <a:r>
              <a:rPr lang="en-US" sz="2500" b="1" dirty="0" smtClean="0">
                <a:latin typeface="Times New Roman" pitchFamily="18" charset="0"/>
                <a:cs typeface="Times New Roman" pitchFamily="18" charset="0"/>
              </a:rPr>
              <a:t>. </a:t>
            </a:r>
            <a:r>
              <a:rPr lang="en-US" sz="2500" dirty="0" smtClean="0">
                <a:latin typeface="Times New Roman" pitchFamily="18" charset="0"/>
                <a:cs typeface="Times New Roman" pitchFamily="18" charset="0"/>
              </a:rPr>
              <a:t>Greens </a:t>
            </a:r>
            <a:r>
              <a:rPr lang="en-US" sz="2500" dirty="0">
                <a:latin typeface="Times New Roman" pitchFamily="18" charset="0"/>
                <a:cs typeface="Times New Roman" pitchFamily="18" charset="0"/>
              </a:rPr>
              <a:t>like </a:t>
            </a:r>
            <a:r>
              <a:rPr lang="en-US" sz="2500" dirty="0" err="1">
                <a:latin typeface="Times New Roman" pitchFamily="18" charset="0"/>
                <a:cs typeface="Times New Roman" pitchFamily="18" charset="0"/>
              </a:rPr>
              <a:t>palak</a:t>
            </a:r>
            <a:r>
              <a:rPr lang="en-US" sz="2500" dirty="0">
                <a:latin typeface="Times New Roman" pitchFamily="18" charset="0"/>
                <a:cs typeface="Times New Roman" pitchFamily="18" charset="0"/>
              </a:rPr>
              <a:t>, spinach, </a:t>
            </a:r>
            <a:r>
              <a:rPr lang="en-US" sz="2500" dirty="0" err="1">
                <a:latin typeface="Times New Roman" pitchFamily="18" charset="0"/>
                <a:cs typeface="Times New Roman" pitchFamily="18" charset="0"/>
              </a:rPr>
              <a:t>amaranthus</a:t>
            </a:r>
            <a:r>
              <a:rPr lang="en-US" sz="2500" dirty="0">
                <a:latin typeface="Times New Roman" pitchFamily="18" charset="0"/>
                <a:cs typeface="Times New Roman" pitchFamily="18" charset="0"/>
              </a:rPr>
              <a:t>, fenugreek, carrot, cabbage, lettuce, peas, tomato </a:t>
            </a:r>
            <a:r>
              <a:rPr lang="en-US" sz="2500" dirty="0" err="1" smtClean="0">
                <a:latin typeface="Times New Roman" pitchFamily="18" charset="0"/>
                <a:cs typeface="Times New Roman" pitchFamily="18" charset="0"/>
              </a:rPr>
              <a:t>etc.Lack</a:t>
            </a:r>
            <a:r>
              <a:rPr lang="en-US" sz="2500" dirty="0" smtClean="0">
                <a:latin typeface="Times New Roman" pitchFamily="18" charset="0"/>
                <a:cs typeface="Times New Roman" pitchFamily="18" charset="0"/>
              </a:rPr>
              <a:t> </a:t>
            </a:r>
            <a:r>
              <a:rPr lang="en-US" sz="2500" dirty="0">
                <a:latin typeface="Times New Roman" pitchFamily="18" charset="0"/>
                <a:cs typeface="Times New Roman" pitchFamily="18" charset="0"/>
              </a:rPr>
              <a:t>of Vitamin A causes poor growth and night blindness. </a:t>
            </a:r>
            <a:endParaRPr lang="en-US" sz="2500" dirty="0" smtClean="0">
              <a:latin typeface="Times New Roman" pitchFamily="18" charset="0"/>
              <a:cs typeface="Times New Roman" pitchFamily="18" charset="0"/>
            </a:endParaRPr>
          </a:p>
          <a:p>
            <a:pPr lvl="2"/>
            <a:endParaRPr lang="en-US" sz="2500" b="1" dirty="0" smtClean="0">
              <a:latin typeface="Times New Roman" pitchFamily="18" charset="0"/>
              <a:cs typeface="Times New Roman" pitchFamily="18" charset="0"/>
            </a:endParaRPr>
          </a:p>
          <a:p>
            <a:pPr lvl="2"/>
            <a:r>
              <a:rPr lang="en-US" sz="2500" b="1" dirty="0" smtClean="0">
                <a:latin typeface="Times New Roman" pitchFamily="18" charset="0"/>
                <a:cs typeface="Times New Roman" pitchFamily="18" charset="0"/>
              </a:rPr>
              <a:t>Vitamin </a:t>
            </a:r>
            <a:r>
              <a:rPr lang="en-US" sz="2500" b="1" dirty="0">
                <a:latin typeface="Times New Roman" pitchFamily="18" charset="0"/>
                <a:cs typeface="Times New Roman" pitchFamily="18" charset="0"/>
              </a:rPr>
              <a:t>B1 (Thiamine): </a:t>
            </a:r>
            <a:r>
              <a:rPr lang="en-US" sz="2500" dirty="0" err="1" smtClean="0">
                <a:latin typeface="Times New Roman" pitchFamily="18" charset="0"/>
                <a:cs typeface="Times New Roman" pitchFamily="18" charset="0"/>
              </a:rPr>
              <a:t>eg</a:t>
            </a:r>
            <a:r>
              <a:rPr lang="en-US" sz="2500" dirty="0" smtClean="0">
                <a:latin typeface="Times New Roman" pitchFamily="18" charset="0"/>
                <a:cs typeface="Times New Roman" pitchFamily="18" charset="0"/>
              </a:rPr>
              <a:t>. </a:t>
            </a:r>
            <a:r>
              <a:rPr lang="en-US" sz="2500" b="1" dirty="0" smtClean="0">
                <a:latin typeface="Times New Roman" pitchFamily="18" charset="0"/>
                <a:cs typeface="Times New Roman" pitchFamily="18" charset="0"/>
              </a:rPr>
              <a:t> </a:t>
            </a:r>
            <a:r>
              <a:rPr lang="en-US" sz="2500" dirty="0">
                <a:latin typeface="Times New Roman" pitchFamily="18" charset="0"/>
                <a:cs typeface="Times New Roman" pitchFamily="18" charset="0"/>
              </a:rPr>
              <a:t>Green </a:t>
            </a:r>
            <a:r>
              <a:rPr lang="en-US" sz="2500" dirty="0" err="1">
                <a:latin typeface="Times New Roman" pitchFamily="18" charset="0"/>
                <a:cs typeface="Times New Roman" pitchFamily="18" charset="0"/>
              </a:rPr>
              <a:t>chilli</a:t>
            </a:r>
            <a:r>
              <a:rPr lang="en-US" sz="2500" dirty="0">
                <a:latin typeface="Times New Roman" pitchFamily="18" charset="0"/>
                <a:cs typeface="Times New Roman" pitchFamily="18" charset="0"/>
              </a:rPr>
              <a:t>, beans, onion, sweet potato, tomato (red), leaves of </a:t>
            </a:r>
            <a:r>
              <a:rPr lang="en-US" sz="2500" dirty="0" err="1">
                <a:latin typeface="Times New Roman" pitchFamily="18" charset="0"/>
                <a:cs typeface="Times New Roman" pitchFamily="18" charset="0"/>
              </a:rPr>
              <a:t>colocasia</a:t>
            </a:r>
            <a:r>
              <a:rPr lang="en-US" sz="2500" dirty="0" smtClean="0">
                <a:latin typeface="Times New Roman" pitchFamily="18" charset="0"/>
                <a:cs typeface="Times New Roman" pitchFamily="18" charset="0"/>
              </a:rPr>
              <a:t>.</a:t>
            </a:r>
          </a:p>
          <a:p>
            <a:pPr lvl="2"/>
            <a:endParaRPr lang="en-US" sz="2500" b="1" dirty="0" smtClean="0">
              <a:latin typeface="Times New Roman" pitchFamily="18" charset="0"/>
              <a:cs typeface="Times New Roman" pitchFamily="18" charset="0"/>
            </a:endParaRPr>
          </a:p>
          <a:p>
            <a:pPr lvl="2"/>
            <a:r>
              <a:rPr lang="en-US" sz="2500" b="1" dirty="0" smtClean="0">
                <a:latin typeface="Times New Roman" pitchFamily="18" charset="0"/>
                <a:cs typeface="Times New Roman" pitchFamily="18" charset="0"/>
              </a:rPr>
              <a:t>Vitamin </a:t>
            </a:r>
            <a:r>
              <a:rPr lang="en-US" sz="2500" b="1" dirty="0">
                <a:latin typeface="Times New Roman" pitchFamily="18" charset="0"/>
                <a:cs typeface="Times New Roman" pitchFamily="18" charset="0"/>
              </a:rPr>
              <a:t>B2 (Riboflavin): </a:t>
            </a:r>
            <a:r>
              <a:rPr lang="en-US" sz="2500" dirty="0" err="1">
                <a:latin typeface="Times New Roman" pitchFamily="18" charset="0"/>
                <a:cs typeface="Times New Roman" pitchFamily="18" charset="0"/>
              </a:rPr>
              <a:t>eg</a:t>
            </a:r>
            <a:r>
              <a:rPr lang="en-US" sz="2500" dirty="0">
                <a:latin typeface="Times New Roman" pitchFamily="18" charset="0"/>
                <a:cs typeface="Times New Roman" pitchFamily="18" charset="0"/>
              </a:rPr>
              <a:t>. Cabbage, cauliflower, potato, peas and beans, lettuce, asparagus, green </a:t>
            </a:r>
            <a:r>
              <a:rPr lang="en-US" sz="2500" dirty="0" err="1">
                <a:latin typeface="Times New Roman" pitchFamily="18" charset="0"/>
                <a:cs typeface="Times New Roman" pitchFamily="18" charset="0"/>
              </a:rPr>
              <a:t>chillies</a:t>
            </a:r>
            <a:r>
              <a:rPr lang="en-US" sz="2500" dirty="0">
                <a:latin typeface="Times New Roman" pitchFamily="18" charset="0"/>
                <a:cs typeface="Times New Roman" pitchFamily="18" charset="0"/>
              </a:rPr>
              <a:t>, leafy vegetables </a:t>
            </a:r>
            <a:r>
              <a:rPr lang="en-US" sz="2500" dirty="0" err="1">
                <a:latin typeface="Times New Roman" pitchFamily="18" charset="0"/>
                <a:cs typeface="Times New Roman" pitchFamily="18" charset="0"/>
              </a:rPr>
              <a:t>etc</a:t>
            </a:r>
            <a:r>
              <a:rPr lang="en-US" sz="2500" dirty="0">
                <a:latin typeface="Times New Roman" pitchFamily="18" charset="0"/>
                <a:cs typeface="Times New Roman" pitchFamily="18" charset="0"/>
              </a:rPr>
              <a:t>,.</a:t>
            </a:r>
          </a:p>
          <a:p>
            <a:pPr marL="0" lvl="0" indent="0">
              <a:buNone/>
            </a:pPr>
            <a:endParaRPr lang="en-US" sz="2800" dirty="0"/>
          </a:p>
          <a:p>
            <a:pPr lvl="0"/>
            <a:endParaRPr lang="en-US" sz="2500" dirty="0">
              <a:latin typeface="Times New Roman" pitchFamily="18" charset="0"/>
              <a:cs typeface="Times New Roman" pitchFamily="18" charset="0"/>
            </a:endParaRPr>
          </a:p>
        </p:txBody>
      </p:sp>
    </p:spTree>
    <p:extLst>
      <p:ext uri="{BB962C8B-B14F-4D97-AF65-F5344CB8AC3E}">
        <p14:creationId xmlns="" xmlns:p14="http://schemas.microsoft.com/office/powerpoint/2010/main" val="9610732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10600" cy="6629400"/>
          </a:xfrm>
        </p:spPr>
        <p:txBody>
          <a:bodyPr>
            <a:normAutofit/>
          </a:bodyPr>
          <a:lstStyle/>
          <a:p>
            <a:pPr lvl="1"/>
            <a:r>
              <a:rPr lang="en-US" sz="2500" b="1" dirty="0" smtClean="0">
                <a:latin typeface="Times New Roman" pitchFamily="18" charset="0"/>
                <a:cs typeface="Times New Roman" pitchFamily="18" charset="0"/>
              </a:rPr>
              <a:t>Vitamin </a:t>
            </a:r>
            <a:r>
              <a:rPr lang="en-US" sz="2500" b="1" dirty="0">
                <a:latin typeface="Times New Roman" pitchFamily="18" charset="0"/>
                <a:cs typeface="Times New Roman" pitchFamily="18" charset="0"/>
              </a:rPr>
              <a:t>-C (Ascorbic Acid): </a:t>
            </a:r>
            <a:r>
              <a:rPr lang="en-US" sz="2500" dirty="0" err="1" smtClean="0">
                <a:latin typeface="Times New Roman" pitchFamily="18" charset="0"/>
                <a:cs typeface="Times New Roman" pitchFamily="18" charset="0"/>
              </a:rPr>
              <a:t>eg</a:t>
            </a:r>
            <a:r>
              <a:rPr lang="en-US" sz="2500" dirty="0" smtClean="0">
                <a:latin typeface="Times New Roman" pitchFamily="18" charset="0"/>
                <a:cs typeface="Times New Roman" pitchFamily="18" charset="0"/>
              </a:rPr>
              <a:t>. </a:t>
            </a:r>
            <a:r>
              <a:rPr lang="en-US" sz="2500" b="1" dirty="0" smtClean="0">
                <a:latin typeface="Times New Roman" pitchFamily="18" charset="0"/>
                <a:cs typeface="Times New Roman" pitchFamily="18" charset="0"/>
              </a:rPr>
              <a:t> </a:t>
            </a:r>
            <a:r>
              <a:rPr lang="en-US" sz="2500" dirty="0">
                <a:latin typeface="Times New Roman" pitchFamily="18" charset="0"/>
                <a:cs typeface="Times New Roman" pitchFamily="18" charset="0"/>
              </a:rPr>
              <a:t>Tomato, </a:t>
            </a:r>
            <a:r>
              <a:rPr lang="en-US" sz="2500" dirty="0" err="1">
                <a:latin typeface="Times New Roman" pitchFamily="18" charset="0"/>
                <a:cs typeface="Times New Roman" pitchFamily="18" charset="0"/>
              </a:rPr>
              <a:t>palak</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menthi</a:t>
            </a:r>
            <a:r>
              <a:rPr lang="en-US" sz="2500" dirty="0">
                <a:latin typeface="Times New Roman" pitchFamily="18" charset="0"/>
                <a:cs typeface="Times New Roman" pitchFamily="18" charset="0"/>
              </a:rPr>
              <a:t>, cabbage, green </a:t>
            </a:r>
            <a:r>
              <a:rPr lang="en-US" sz="2500" dirty="0" err="1">
                <a:latin typeface="Times New Roman" pitchFamily="18" charset="0"/>
                <a:cs typeface="Times New Roman" pitchFamily="18" charset="0"/>
              </a:rPr>
              <a:t>chillies</a:t>
            </a:r>
            <a:r>
              <a:rPr lang="en-US" sz="2500" dirty="0">
                <a:latin typeface="Times New Roman" pitchFamily="18" charset="0"/>
                <a:cs typeface="Times New Roman" pitchFamily="18" charset="0"/>
              </a:rPr>
              <a:t>, spinach, potatoes, peas and beans and carrot </a:t>
            </a:r>
            <a:r>
              <a:rPr lang="en-US" sz="2500" dirty="0" err="1">
                <a:latin typeface="Times New Roman" pitchFamily="18" charset="0"/>
                <a:cs typeface="Times New Roman" pitchFamily="18" charset="0"/>
              </a:rPr>
              <a:t>etc</a:t>
            </a:r>
            <a:r>
              <a:rPr lang="en-US" sz="2500" dirty="0" smtClean="0">
                <a:latin typeface="Times New Roman" pitchFamily="18" charset="0"/>
                <a:cs typeface="Times New Roman" pitchFamily="18" charset="0"/>
              </a:rPr>
              <a:t>,. Foods </a:t>
            </a:r>
            <a:r>
              <a:rPr lang="en-US" sz="2500" dirty="0">
                <a:latin typeface="Times New Roman" pitchFamily="18" charset="0"/>
                <a:cs typeface="Times New Roman" pitchFamily="18" charset="0"/>
              </a:rPr>
              <a:t>rich in Vitamin C, such as green leafy vegetables, can therefore play an important supportive role in preventing iron deficiency. </a:t>
            </a:r>
          </a:p>
          <a:p>
            <a:pPr lvl="1"/>
            <a:endParaRPr lang="en-US" sz="2500" b="1" dirty="0" smtClean="0">
              <a:latin typeface="Times New Roman" pitchFamily="18" charset="0"/>
              <a:cs typeface="Times New Roman" pitchFamily="18" charset="0"/>
            </a:endParaRPr>
          </a:p>
          <a:p>
            <a:pPr lvl="1"/>
            <a:r>
              <a:rPr lang="en-US" sz="2500" b="1" dirty="0" smtClean="0">
                <a:latin typeface="Times New Roman" pitchFamily="18" charset="0"/>
                <a:cs typeface="Times New Roman" pitchFamily="18" charset="0"/>
              </a:rPr>
              <a:t>Vitamin-D</a:t>
            </a:r>
            <a:r>
              <a:rPr lang="en-US" sz="2500" b="1" dirty="0">
                <a:latin typeface="Times New Roman" pitchFamily="18" charset="0"/>
                <a:cs typeface="Times New Roman" pitchFamily="18" charset="0"/>
              </a:rPr>
              <a:t>: </a:t>
            </a:r>
            <a:r>
              <a:rPr lang="en-US" sz="2500" dirty="0" err="1" smtClean="0">
                <a:latin typeface="Times New Roman" pitchFamily="18" charset="0"/>
                <a:cs typeface="Times New Roman" pitchFamily="18" charset="0"/>
              </a:rPr>
              <a:t>eg</a:t>
            </a:r>
            <a:r>
              <a:rPr lang="en-US" sz="2500" dirty="0" smtClean="0">
                <a:latin typeface="Times New Roman" pitchFamily="18" charset="0"/>
                <a:cs typeface="Times New Roman" pitchFamily="18" charset="0"/>
              </a:rPr>
              <a:t>. </a:t>
            </a:r>
            <a:r>
              <a:rPr lang="en-US" sz="2500" b="1" dirty="0" smtClean="0">
                <a:latin typeface="Times New Roman" pitchFamily="18" charset="0"/>
                <a:cs typeface="Times New Roman" pitchFamily="18" charset="0"/>
              </a:rPr>
              <a:t>: </a:t>
            </a:r>
            <a:r>
              <a:rPr lang="en-US" sz="2500" dirty="0">
                <a:latin typeface="Times New Roman" pitchFamily="18" charset="0"/>
                <a:cs typeface="Times New Roman" pitchFamily="18" charset="0"/>
              </a:rPr>
              <a:t>All green leafy vegetables are rich in this vitamin.</a:t>
            </a:r>
          </a:p>
          <a:p>
            <a:pPr lvl="1"/>
            <a:endParaRPr lang="en-US" sz="2500" b="1" dirty="0" smtClean="0">
              <a:latin typeface="Times New Roman" pitchFamily="18" charset="0"/>
              <a:cs typeface="Times New Roman" pitchFamily="18" charset="0"/>
            </a:endParaRPr>
          </a:p>
          <a:p>
            <a:pPr lvl="1"/>
            <a:r>
              <a:rPr lang="en-US" sz="2500" b="1" dirty="0" smtClean="0">
                <a:latin typeface="Times New Roman" pitchFamily="18" charset="0"/>
                <a:cs typeface="Times New Roman" pitchFamily="18" charset="0"/>
              </a:rPr>
              <a:t>Vitamin-E</a:t>
            </a:r>
            <a:r>
              <a:rPr lang="en-US" sz="2500" b="1" dirty="0">
                <a:latin typeface="Times New Roman" pitchFamily="18" charset="0"/>
                <a:cs typeface="Times New Roman" pitchFamily="18" charset="0"/>
              </a:rPr>
              <a:t>:</a:t>
            </a:r>
            <a:r>
              <a:rPr lang="en-US" sz="2500" b="1" i="1" dirty="0">
                <a:latin typeface="Times New Roman" pitchFamily="18" charset="0"/>
                <a:cs typeface="Times New Roman" pitchFamily="18" charset="0"/>
              </a:rPr>
              <a:t> </a:t>
            </a:r>
            <a:r>
              <a:rPr lang="en-US" sz="2500" dirty="0" err="1" smtClean="0">
                <a:latin typeface="Times New Roman" pitchFamily="18" charset="0"/>
                <a:cs typeface="Times New Roman" pitchFamily="18" charset="0"/>
              </a:rPr>
              <a:t>eg</a:t>
            </a:r>
            <a:r>
              <a:rPr lang="en-US" sz="2500" dirty="0" smtClean="0">
                <a:latin typeface="Times New Roman" pitchFamily="18" charset="0"/>
                <a:cs typeface="Times New Roman" pitchFamily="18" charset="0"/>
              </a:rPr>
              <a:t>. Green </a:t>
            </a:r>
            <a:r>
              <a:rPr lang="en-US" sz="2500" dirty="0">
                <a:latin typeface="Times New Roman" pitchFamily="18" charset="0"/>
                <a:cs typeface="Times New Roman" pitchFamily="18" charset="0"/>
              </a:rPr>
              <a:t>lettuce and other green vegetables.</a:t>
            </a:r>
          </a:p>
          <a:p>
            <a:pPr lvl="1"/>
            <a:endParaRPr lang="en-US" sz="2500" b="1" dirty="0" smtClean="0">
              <a:latin typeface="Times New Roman" pitchFamily="18" charset="0"/>
              <a:cs typeface="Times New Roman" pitchFamily="18" charset="0"/>
            </a:endParaRPr>
          </a:p>
          <a:p>
            <a:pPr lvl="1"/>
            <a:r>
              <a:rPr lang="en-US" sz="2500" b="1" dirty="0" smtClean="0">
                <a:latin typeface="Times New Roman" pitchFamily="18" charset="0"/>
                <a:cs typeface="Times New Roman" pitchFamily="18" charset="0"/>
              </a:rPr>
              <a:t>Vitamin-K</a:t>
            </a:r>
            <a:r>
              <a:rPr lang="en-US" sz="2500" b="1" dirty="0">
                <a:latin typeface="Times New Roman" pitchFamily="18" charset="0"/>
                <a:cs typeface="Times New Roman" pitchFamily="18" charset="0"/>
              </a:rPr>
              <a:t>: </a:t>
            </a:r>
            <a:r>
              <a:rPr lang="en-US" sz="2500" dirty="0" err="1" smtClean="0">
                <a:latin typeface="Times New Roman" pitchFamily="18" charset="0"/>
                <a:cs typeface="Times New Roman" pitchFamily="18" charset="0"/>
              </a:rPr>
              <a:t>eg</a:t>
            </a:r>
            <a:r>
              <a:rPr lang="en-US" sz="2500" dirty="0" smtClean="0">
                <a:latin typeface="Times New Roman" pitchFamily="18" charset="0"/>
                <a:cs typeface="Times New Roman" pitchFamily="18" charset="0"/>
              </a:rPr>
              <a:t>. All </a:t>
            </a:r>
            <a:r>
              <a:rPr lang="en-US" sz="2500" dirty="0">
                <a:latin typeface="Times New Roman" pitchFamily="18" charset="0"/>
                <a:cs typeface="Times New Roman" pitchFamily="18" charset="0"/>
              </a:rPr>
              <a:t>green leafy vegetables are rich in this vitamin</a:t>
            </a:r>
          </a:p>
          <a:p>
            <a:pPr marL="0" indent="0">
              <a:buNone/>
            </a:pPr>
            <a:r>
              <a:rPr lang="en-US" dirty="0"/>
              <a:t/>
            </a:r>
            <a:br>
              <a:rPr lang="en-US" dirty="0"/>
            </a:br>
            <a:endParaRPr lang="en-US" dirty="0"/>
          </a:p>
        </p:txBody>
      </p:sp>
    </p:spTree>
    <p:extLst>
      <p:ext uri="{BB962C8B-B14F-4D97-AF65-F5344CB8AC3E}">
        <p14:creationId xmlns="" xmlns:p14="http://schemas.microsoft.com/office/powerpoint/2010/main" val="1459777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763000" cy="6248400"/>
          </a:xfrm>
        </p:spPr>
        <p:txBody>
          <a:bodyPr>
            <a:normAutofit/>
          </a:bodyPr>
          <a:lstStyle/>
          <a:p>
            <a:pPr marL="400050" lvl="1" indent="0">
              <a:buNone/>
            </a:pPr>
            <a:r>
              <a:rPr lang="en-US" sz="2500" b="1" dirty="0" smtClean="0">
                <a:latin typeface="Times New Roman" pitchFamily="18" charset="0"/>
                <a:cs typeface="Times New Roman" pitchFamily="18" charset="0"/>
              </a:rPr>
              <a:t>ii. As </a:t>
            </a:r>
            <a:r>
              <a:rPr lang="en-US" sz="2500" b="1" dirty="0">
                <a:latin typeface="Times New Roman" pitchFamily="18" charset="0"/>
                <a:cs typeface="Times New Roman" pitchFamily="18" charset="0"/>
              </a:rPr>
              <a:t>a source of Minerals</a:t>
            </a:r>
            <a:endParaRPr lang="en-US" sz="2500" dirty="0">
              <a:latin typeface="Times New Roman" pitchFamily="18" charset="0"/>
              <a:cs typeface="Times New Roman" pitchFamily="18" charset="0"/>
            </a:endParaRPr>
          </a:p>
          <a:p>
            <a:pPr lvl="1"/>
            <a:r>
              <a:rPr lang="en-US" sz="2500" b="1" dirty="0" err="1" smtClean="0">
                <a:latin typeface="Times New Roman" pitchFamily="18" charset="0"/>
                <a:cs typeface="Times New Roman" pitchFamily="18" charset="0"/>
              </a:rPr>
              <a:t>Eg</a:t>
            </a:r>
            <a:r>
              <a:rPr lang="en-US" sz="2500" b="1" dirty="0" smtClean="0">
                <a:latin typeface="Times New Roman" pitchFamily="18" charset="0"/>
                <a:cs typeface="Times New Roman" pitchFamily="18" charset="0"/>
              </a:rPr>
              <a:t> for Calcium source:</a:t>
            </a:r>
            <a:r>
              <a:rPr lang="en-US" sz="2500" dirty="0" smtClean="0">
                <a:latin typeface="Times New Roman" pitchFamily="18" charset="0"/>
                <a:cs typeface="Times New Roman" pitchFamily="18" charset="0"/>
              </a:rPr>
              <a:t> </a:t>
            </a:r>
            <a:r>
              <a:rPr lang="en-US" sz="2500" dirty="0">
                <a:latin typeface="Times New Roman" pitchFamily="18" charset="0"/>
                <a:cs typeface="Times New Roman" pitchFamily="18" charset="0"/>
              </a:rPr>
              <a:t>It is essential for development of bones </a:t>
            </a:r>
            <a:r>
              <a:rPr lang="en-US" sz="2500" dirty="0" err="1" smtClean="0">
                <a:latin typeface="Times New Roman" pitchFamily="18" charset="0"/>
                <a:cs typeface="Times New Roman" pitchFamily="18" charset="0"/>
              </a:rPr>
              <a:t>eg</a:t>
            </a:r>
            <a:r>
              <a:rPr lang="en-US" sz="2500" dirty="0" smtClean="0">
                <a:latin typeface="Times New Roman" pitchFamily="18" charset="0"/>
                <a:cs typeface="Times New Roman" pitchFamily="18" charset="0"/>
              </a:rPr>
              <a:t>. </a:t>
            </a:r>
            <a:r>
              <a:rPr lang="en-US" sz="2500" b="1" dirty="0" smtClean="0">
                <a:latin typeface="Times New Roman" pitchFamily="18" charset="0"/>
                <a:cs typeface="Times New Roman" pitchFamily="18" charset="0"/>
              </a:rPr>
              <a:t> </a:t>
            </a:r>
            <a:r>
              <a:rPr lang="en-US" sz="2500" dirty="0">
                <a:latin typeface="Times New Roman" pitchFamily="18" charset="0"/>
                <a:cs typeface="Times New Roman" pitchFamily="18" charset="0"/>
              </a:rPr>
              <a:t>Cabbage, greens, beans, carrot, onions, peas, tomatoes, spinach </a:t>
            </a:r>
            <a:r>
              <a:rPr lang="en-US" sz="2500" dirty="0" smtClean="0">
                <a:latin typeface="Times New Roman" pitchFamily="18" charset="0"/>
                <a:cs typeface="Times New Roman" pitchFamily="18" charset="0"/>
              </a:rPr>
              <a:t>etc.</a:t>
            </a:r>
          </a:p>
          <a:p>
            <a:pPr lvl="1"/>
            <a:r>
              <a:rPr lang="en-US" sz="2500" b="1" dirty="0" smtClean="0">
                <a:latin typeface="Times New Roman" pitchFamily="18" charset="0"/>
                <a:cs typeface="Times New Roman" pitchFamily="18" charset="0"/>
              </a:rPr>
              <a:t>For Iron source: </a:t>
            </a:r>
            <a:r>
              <a:rPr lang="en-US" sz="2500" dirty="0" smtClean="0">
                <a:latin typeface="Times New Roman" pitchFamily="18" charset="0"/>
                <a:cs typeface="Times New Roman" pitchFamily="18" charset="0"/>
              </a:rPr>
              <a:t>to treat </a:t>
            </a:r>
            <a:r>
              <a:rPr lang="en-US" sz="2500" dirty="0" err="1" smtClean="0">
                <a:latin typeface="Times New Roman" pitchFamily="18" charset="0"/>
                <a:cs typeface="Times New Roman" pitchFamily="18" charset="0"/>
              </a:rPr>
              <a:t>anaemiaeg</a:t>
            </a:r>
            <a:r>
              <a:rPr lang="en-US" sz="2500" dirty="0" smtClean="0">
                <a:latin typeface="Times New Roman" pitchFamily="18" charset="0"/>
                <a:cs typeface="Times New Roman" pitchFamily="18" charset="0"/>
              </a:rPr>
              <a:t>. Carrot</a:t>
            </a:r>
            <a:r>
              <a:rPr lang="en-US" sz="2500" dirty="0">
                <a:latin typeface="Times New Roman" pitchFamily="18" charset="0"/>
                <a:cs typeface="Times New Roman" pitchFamily="18" charset="0"/>
              </a:rPr>
              <a:t>, Drumstick leaves, beans and </a:t>
            </a:r>
            <a:r>
              <a:rPr lang="en-US" sz="2500" dirty="0" err="1">
                <a:latin typeface="Times New Roman" pitchFamily="18" charset="0"/>
                <a:cs typeface="Times New Roman" pitchFamily="18" charset="0"/>
              </a:rPr>
              <a:t>agati</a:t>
            </a:r>
            <a:r>
              <a:rPr lang="en-US" sz="2500" dirty="0">
                <a:latin typeface="Times New Roman" pitchFamily="18" charset="0"/>
                <a:cs typeface="Times New Roman" pitchFamily="18" charset="0"/>
              </a:rPr>
              <a:t> etc.</a:t>
            </a:r>
          </a:p>
          <a:p>
            <a:pPr lvl="1"/>
            <a:r>
              <a:rPr lang="en-US" sz="2500" b="1" dirty="0">
                <a:latin typeface="Times New Roman" pitchFamily="18" charset="0"/>
                <a:cs typeface="Times New Roman" pitchFamily="18" charset="0"/>
              </a:rPr>
              <a:t>Phosphorous: </a:t>
            </a:r>
            <a:r>
              <a:rPr lang="en-US" sz="2500" dirty="0" err="1" smtClean="0">
                <a:latin typeface="Times New Roman" pitchFamily="18" charset="0"/>
                <a:cs typeface="Times New Roman" pitchFamily="18" charset="0"/>
              </a:rPr>
              <a:t>eg</a:t>
            </a:r>
            <a:r>
              <a:rPr lang="en-US" sz="2500" dirty="0" smtClean="0">
                <a:latin typeface="Times New Roman" pitchFamily="18" charset="0"/>
                <a:cs typeface="Times New Roman" pitchFamily="18" charset="0"/>
              </a:rPr>
              <a:t>. Carrot</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Chilli</a:t>
            </a:r>
            <a:r>
              <a:rPr lang="en-US" sz="2500" dirty="0">
                <a:latin typeface="Times New Roman" pitchFamily="18" charset="0"/>
                <a:cs typeface="Times New Roman" pitchFamily="18" charset="0"/>
              </a:rPr>
              <a:t>, Drumstick leaves, Beans, cucumber and onion</a:t>
            </a:r>
            <a:r>
              <a:rPr lang="en-US" sz="2500" dirty="0" smtClean="0">
                <a:latin typeface="Times New Roman" pitchFamily="18" charset="0"/>
                <a:cs typeface="Times New Roman" pitchFamily="18" charset="0"/>
              </a:rPr>
              <a:t>.</a:t>
            </a:r>
          </a:p>
          <a:p>
            <a:pPr lvl="1">
              <a:buNone/>
            </a:pPr>
            <a:endParaRPr lang="en-US" sz="2500" dirty="0">
              <a:latin typeface="Times New Roman" pitchFamily="18" charset="0"/>
              <a:cs typeface="Times New Roman" pitchFamily="18" charset="0"/>
            </a:endParaRPr>
          </a:p>
          <a:p>
            <a:pPr marL="400050" lvl="1" indent="0">
              <a:buNone/>
            </a:pPr>
            <a:r>
              <a:rPr lang="en-US" sz="2500" b="1" dirty="0" smtClean="0">
                <a:latin typeface="Times New Roman" pitchFamily="18" charset="0"/>
                <a:cs typeface="Times New Roman" pitchFamily="18" charset="0"/>
              </a:rPr>
              <a:t>iii. They are good sources of proteins </a:t>
            </a:r>
            <a:endParaRPr lang="en-US" sz="2500" dirty="0" smtClean="0">
              <a:latin typeface="Times New Roman" pitchFamily="18" charset="0"/>
              <a:cs typeface="Times New Roman" pitchFamily="18" charset="0"/>
            </a:endParaRPr>
          </a:p>
          <a:p>
            <a:pPr lvl="1"/>
            <a:r>
              <a:rPr lang="en-US" sz="2500" dirty="0" smtClean="0">
                <a:latin typeface="Times New Roman" pitchFamily="18" charset="0"/>
                <a:cs typeface="Times New Roman" pitchFamily="18" charset="0"/>
              </a:rPr>
              <a:t>Protein are needed for the repair and maintenance of body tissues </a:t>
            </a:r>
            <a:r>
              <a:rPr lang="en-US" sz="2500" dirty="0" err="1" smtClean="0">
                <a:latin typeface="Times New Roman" pitchFamily="18" charset="0"/>
                <a:cs typeface="Times New Roman" pitchFamily="18" charset="0"/>
              </a:rPr>
              <a:t>eg</a:t>
            </a:r>
            <a:r>
              <a:rPr lang="en-US" sz="2500" dirty="0" smtClean="0">
                <a:latin typeface="Times New Roman" pitchFamily="18" charset="0"/>
                <a:cs typeface="Times New Roman" pitchFamily="18" charset="0"/>
              </a:rPr>
              <a:t>. leguminous and leaf vegetables are rich in proteins.</a:t>
            </a:r>
          </a:p>
          <a:p>
            <a:pPr marL="0" indent="0">
              <a:buNone/>
            </a:pPr>
            <a:endParaRPr lang="en-US" dirty="0"/>
          </a:p>
          <a:p>
            <a:endParaRPr lang="en-US" dirty="0"/>
          </a:p>
        </p:txBody>
      </p:sp>
    </p:spTree>
    <p:extLst>
      <p:ext uri="{BB962C8B-B14F-4D97-AF65-F5344CB8AC3E}">
        <p14:creationId xmlns="" xmlns:p14="http://schemas.microsoft.com/office/powerpoint/2010/main" val="227101349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248400"/>
          </a:xfrm>
        </p:spPr>
        <p:txBody>
          <a:bodyPr>
            <a:normAutofit/>
          </a:bodyPr>
          <a:lstStyle/>
          <a:p>
            <a:pPr marL="400050" lvl="1" indent="0">
              <a:buNone/>
            </a:pPr>
            <a:r>
              <a:rPr lang="en-US" sz="2500" b="1" dirty="0" smtClean="0">
                <a:latin typeface="Times New Roman" pitchFamily="18" charset="0"/>
                <a:cs typeface="Times New Roman" pitchFamily="18" charset="0"/>
              </a:rPr>
              <a:t>iv.  Vegetables as source of Carbohydrate/energy</a:t>
            </a:r>
            <a:endParaRPr lang="en-US" sz="2500" dirty="0" smtClean="0">
              <a:latin typeface="Times New Roman" pitchFamily="18" charset="0"/>
              <a:cs typeface="Times New Roman" pitchFamily="18" charset="0"/>
            </a:endParaRPr>
          </a:p>
          <a:p>
            <a:pPr lvl="1"/>
            <a:r>
              <a:rPr lang="en-US" sz="2500" dirty="0" smtClean="0">
                <a:latin typeface="Times New Roman" pitchFamily="18" charset="0"/>
                <a:cs typeface="Times New Roman" pitchFamily="18" charset="0"/>
              </a:rPr>
              <a:t>Vegetables contain Carbohydrates that by supply energy to human body are called as energy foods (good source of it).</a:t>
            </a:r>
          </a:p>
          <a:p>
            <a:pPr lvl="1"/>
            <a:r>
              <a:rPr lang="en-US" sz="2500" dirty="0" err="1" smtClean="0">
                <a:latin typeface="Times New Roman" pitchFamily="18" charset="0"/>
                <a:cs typeface="Times New Roman" pitchFamily="18" charset="0"/>
              </a:rPr>
              <a:t>Eg</a:t>
            </a:r>
            <a:r>
              <a:rPr lang="en-US" sz="2500" dirty="0" smtClean="0">
                <a:latin typeface="Times New Roman" pitchFamily="18" charset="0"/>
                <a:cs typeface="Times New Roman" pitchFamily="18" charset="0"/>
              </a:rPr>
              <a:t>. Potatoes, sweet potatoes, peas and beans are rich in carbohydrates and thus are capable of providing energy. It is thought that 85-113g of leafy and 57-113g of non-leafy vegetables should be consumed per person per day. In other words 142-227g of vegetables are needed every day. </a:t>
            </a:r>
          </a:p>
          <a:p>
            <a:pPr lvl="1"/>
            <a:endParaRPr lang="en-US" sz="2500" dirty="0" smtClean="0">
              <a:latin typeface="Times New Roman" pitchFamily="18" charset="0"/>
              <a:cs typeface="Times New Roman" pitchFamily="18" charset="0"/>
            </a:endParaRPr>
          </a:p>
          <a:p>
            <a:pPr marL="0" indent="0">
              <a:buNone/>
            </a:pPr>
            <a:r>
              <a:rPr lang="en-US" sz="2800" b="1" i="1" u="sng" dirty="0" smtClean="0">
                <a:latin typeface="Times New Roman" pitchFamily="18" charset="0"/>
                <a:cs typeface="Times New Roman" pitchFamily="18" charset="0"/>
              </a:rPr>
              <a:t>2. Medicinal uses</a:t>
            </a:r>
            <a:endParaRPr lang="en-US" sz="2800" i="1" u="sng" dirty="0" smtClean="0">
              <a:latin typeface="Times New Roman" pitchFamily="18" charset="0"/>
              <a:cs typeface="Times New Roman" pitchFamily="18" charset="0"/>
            </a:endParaRPr>
          </a:p>
          <a:p>
            <a:r>
              <a:rPr lang="en-US" sz="2500" dirty="0" smtClean="0">
                <a:latin typeface="Times New Roman" pitchFamily="18" charset="0"/>
                <a:cs typeface="Times New Roman" pitchFamily="18" charset="0"/>
              </a:rPr>
              <a:t>In general fruits and vegetables are recognized as </a:t>
            </a:r>
            <a:r>
              <a:rPr lang="en-US" sz="2500" b="1" dirty="0" smtClean="0">
                <a:latin typeface="Times New Roman" pitchFamily="18" charset="0"/>
                <a:cs typeface="Times New Roman" pitchFamily="18" charset="0"/>
              </a:rPr>
              <a:t>protective </a:t>
            </a:r>
            <a:r>
              <a:rPr lang="en-US" sz="2500" dirty="0" smtClean="0">
                <a:latin typeface="Times New Roman" pitchFamily="18" charset="0"/>
                <a:cs typeface="Times New Roman" pitchFamily="18" charset="0"/>
              </a:rPr>
              <a:t>supplementary food as they are necessary for the maintenance of human health because they supply dietary fiber (cellulose, lignin and pectin), minerals, vitamins and energy. </a:t>
            </a:r>
          </a:p>
          <a:p>
            <a:pPr lvl="1">
              <a:buNone/>
            </a:pPr>
            <a:endParaRPr lang="en-US" sz="2500" dirty="0" smtClean="0">
              <a:latin typeface="Times New Roman" pitchFamily="18" charset="0"/>
              <a:cs typeface="Times New Roman" pitchFamily="18" charset="0"/>
            </a:endParaRPr>
          </a:p>
          <a:p>
            <a:pPr marL="0" lvl="0" indent="0">
              <a:buNone/>
            </a:pPr>
            <a:endParaRPr lang="en-US" sz="2500" b="1" dirty="0" smtClean="0">
              <a:latin typeface="Times New Roman" pitchFamily="18" charset="0"/>
              <a:cs typeface="Times New Roman" pitchFamily="18" charset="0"/>
            </a:endParaRPr>
          </a:p>
        </p:txBody>
      </p:sp>
    </p:spTree>
    <p:extLst>
      <p:ext uri="{BB962C8B-B14F-4D97-AF65-F5344CB8AC3E}">
        <p14:creationId xmlns="" xmlns:p14="http://schemas.microsoft.com/office/powerpoint/2010/main" val="409212909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7696200"/>
          </a:xfrm>
        </p:spPr>
        <p:txBody>
          <a:bodyPr>
            <a:normAutofit/>
          </a:bodyPr>
          <a:lstStyle/>
          <a:p>
            <a:r>
              <a:rPr lang="en-US" sz="2500" dirty="0" smtClean="0">
                <a:latin typeface="Times New Roman" pitchFamily="18" charset="0"/>
                <a:cs typeface="Times New Roman" pitchFamily="18" charset="0"/>
              </a:rPr>
              <a:t>There </a:t>
            </a:r>
            <a:r>
              <a:rPr lang="en-US" sz="2500" dirty="0">
                <a:latin typeface="Times New Roman" pitchFamily="18" charset="0"/>
                <a:cs typeface="Times New Roman" pitchFamily="18" charset="0"/>
              </a:rPr>
              <a:t>is little chance for malnutrition to occur where enough vegetables are </a:t>
            </a:r>
            <a:r>
              <a:rPr lang="en-US" sz="2500" dirty="0" smtClean="0">
                <a:latin typeface="Times New Roman" pitchFamily="18" charset="0"/>
                <a:cs typeface="Times New Roman" pitchFamily="18" charset="0"/>
              </a:rPr>
              <a:t>eaten. </a:t>
            </a:r>
            <a:r>
              <a:rPr lang="en-US" sz="2600" b="1" dirty="0" smtClean="0">
                <a:latin typeface="Times New Roman" pitchFamily="18" charset="0"/>
                <a:cs typeface="Times New Roman" pitchFamily="18" charset="0"/>
              </a:rPr>
              <a:t>Vegetables are used to prevent ours from many disease; the following are examples</a:t>
            </a:r>
          </a:p>
          <a:p>
            <a:pPr lvl="1"/>
            <a:r>
              <a:rPr lang="en-US" sz="2500" b="1" dirty="0">
                <a:latin typeface="Times New Roman" pitchFamily="18" charset="0"/>
                <a:cs typeface="Times New Roman" pitchFamily="18" charset="0"/>
              </a:rPr>
              <a:t>Vegetable rich in Vitamin E- </a:t>
            </a:r>
            <a:r>
              <a:rPr lang="en-US" sz="2500" dirty="0">
                <a:latin typeface="Times New Roman" pitchFamily="18" charset="0"/>
                <a:cs typeface="Times New Roman" pitchFamily="18" charset="0"/>
              </a:rPr>
              <a:t>used to slowed the progression of Alzheimer’s disease in patients. </a:t>
            </a:r>
            <a:r>
              <a:rPr lang="en-US" sz="2500" dirty="0" err="1">
                <a:latin typeface="Times New Roman" pitchFamily="18" charset="0"/>
                <a:cs typeface="Times New Roman" pitchFamily="18" charset="0"/>
              </a:rPr>
              <a:t>Eg</a:t>
            </a:r>
            <a:r>
              <a:rPr lang="en-US" sz="2500" dirty="0">
                <a:latin typeface="Times New Roman" pitchFamily="18" charset="0"/>
                <a:cs typeface="Times New Roman" pitchFamily="18" charset="0"/>
              </a:rPr>
              <a:t>. Parsnips, </a:t>
            </a:r>
            <a:r>
              <a:rPr lang="en-US" sz="2500" dirty="0" smtClean="0">
                <a:latin typeface="Times New Roman" pitchFamily="18" charset="0"/>
                <a:cs typeface="Times New Roman" pitchFamily="18" charset="0"/>
              </a:rPr>
              <a:t>spinach,  </a:t>
            </a:r>
            <a:r>
              <a:rPr lang="en-US" sz="2500" dirty="0">
                <a:latin typeface="Times New Roman" pitchFamily="18" charset="0"/>
                <a:cs typeface="Times New Roman" pitchFamily="18" charset="0"/>
              </a:rPr>
              <a:t>broccoli </a:t>
            </a:r>
            <a:endParaRPr lang="en-US" sz="2500" dirty="0" smtClean="0">
              <a:latin typeface="Times New Roman" pitchFamily="18" charset="0"/>
              <a:cs typeface="Times New Roman" pitchFamily="18" charset="0"/>
            </a:endParaRPr>
          </a:p>
          <a:p>
            <a:pPr lvl="1"/>
            <a:endParaRPr lang="en-US" sz="2500" b="1" dirty="0" smtClean="0">
              <a:latin typeface="Times New Roman" pitchFamily="18" charset="0"/>
              <a:cs typeface="Times New Roman" pitchFamily="18" charset="0"/>
            </a:endParaRPr>
          </a:p>
          <a:p>
            <a:pPr lvl="1"/>
            <a:r>
              <a:rPr lang="en-US" sz="2500" b="1" dirty="0" smtClean="0">
                <a:latin typeface="Times New Roman" pitchFamily="18" charset="0"/>
                <a:cs typeface="Times New Roman" pitchFamily="18" charset="0"/>
              </a:rPr>
              <a:t>Vegetable </a:t>
            </a:r>
            <a:r>
              <a:rPr lang="en-US" sz="2500" b="1" dirty="0">
                <a:latin typeface="Times New Roman" pitchFamily="18" charset="0"/>
                <a:cs typeface="Times New Roman" pitchFamily="18" charset="0"/>
              </a:rPr>
              <a:t>rich in Minerals </a:t>
            </a:r>
            <a:r>
              <a:rPr lang="en-US" sz="2500" b="1" dirty="0" err="1">
                <a:latin typeface="Times New Roman" pitchFamily="18" charset="0"/>
                <a:cs typeface="Times New Roman" pitchFamily="18" charset="0"/>
              </a:rPr>
              <a:t>eg</a:t>
            </a:r>
            <a:r>
              <a:rPr lang="en-US" sz="2500" b="1" dirty="0">
                <a:latin typeface="Times New Roman" pitchFamily="18" charset="0"/>
                <a:cs typeface="Times New Roman" pitchFamily="18" charset="0"/>
              </a:rPr>
              <a:t>. Fe- used </a:t>
            </a:r>
            <a:r>
              <a:rPr lang="en-US" sz="2500" dirty="0">
                <a:latin typeface="Times New Roman" pitchFamily="18" charset="0"/>
                <a:cs typeface="Times New Roman" pitchFamily="18" charset="0"/>
              </a:rPr>
              <a:t>to treat </a:t>
            </a:r>
            <a:r>
              <a:rPr lang="en-US" sz="2500" dirty="0" err="1" smtClean="0">
                <a:latin typeface="Times New Roman" pitchFamily="18" charset="0"/>
                <a:cs typeface="Times New Roman" pitchFamily="18" charset="0"/>
              </a:rPr>
              <a:t>anaemia</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eg</a:t>
            </a:r>
            <a:r>
              <a:rPr lang="en-US" sz="2500" dirty="0">
                <a:latin typeface="Times New Roman" pitchFamily="18" charset="0"/>
                <a:cs typeface="Times New Roman" pitchFamily="18" charset="0"/>
              </a:rPr>
              <a:t>. </a:t>
            </a:r>
            <a:r>
              <a:rPr lang="en-US" sz="2500" dirty="0" smtClean="0">
                <a:latin typeface="Times New Roman" pitchFamily="18" charset="0"/>
                <a:cs typeface="Times New Roman" pitchFamily="18" charset="0"/>
              </a:rPr>
              <a:t>Carrot, </a:t>
            </a:r>
            <a:r>
              <a:rPr lang="en-US" sz="2500" dirty="0">
                <a:latin typeface="Times New Roman" pitchFamily="18" charset="0"/>
                <a:cs typeface="Times New Roman" pitchFamily="18" charset="0"/>
              </a:rPr>
              <a:t>beans </a:t>
            </a:r>
            <a:r>
              <a:rPr lang="en-US" sz="2500" dirty="0" smtClean="0">
                <a:latin typeface="Times New Roman" pitchFamily="18" charset="0"/>
                <a:cs typeface="Times New Roman" pitchFamily="18" charset="0"/>
              </a:rPr>
              <a:t>etc; </a:t>
            </a:r>
            <a:r>
              <a:rPr lang="en-US" sz="2500" b="1" dirty="0">
                <a:latin typeface="Times New Roman" pitchFamily="18" charset="0"/>
                <a:cs typeface="Times New Roman" pitchFamily="18" charset="0"/>
              </a:rPr>
              <a:t>Ca</a:t>
            </a:r>
            <a:r>
              <a:rPr lang="en-US" sz="2500" dirty="0">
                <a:latin typeface="Times New Roman" pitchFamily="18" charset="0"/>
                <a:cs typeface="Times New Roman" pitchFamily="18" charset="0"/>
              </a:rPr>
              <a:t>- controlling blood clots </a:t>
            </a:r>
            <a:r>
              <a:rPr lang="en-US" sz="2500" dirty="0" err="1">
                <a:latin typeface="Times New Roman" pitchFamily="18" charset="0"/>
                <a:cs typeface="Times New Roman" pitchFamily="18" charset="0"/>
              </a:rPr>
              <a:t>eg</a:t>
            </a:r>
            <a:r>
              <a:rPr lang="en-US" sz="2500" dirty="0">
                <a:latin typeface="Times New Roman" pitchFamily="18" charset="0"/>
                <a:cs typeface="Times New Roman" pitchFamily="18" charset="0"/>
              </a:rPr>
              <a:t> Cabbage, greens, beans, carrot, onions, peas, tomatoes, spinach etc</a:t>
            </a:r>
            <a:r>
              <a:rPr lang="en-US" sz="2500" dirty="0" smtClean="0">
                <a:latin typeface="Times New Roman" pitchFamily="18" charset="0"/>
                <a:cs typeface="Times New Roman" pitchFamily="18" charset="0"/>
              </a:rPr>
              <a:t>.</a:t>
            </a:r>
          </a:p>
          <a:p>
            <a:pPr lvl="1"/>
            <a:endParaRPr lang="en-US" sz="2500" b="1" dirty="0" smtClean="0">
              <a:latin typeface="Times New Roman" pitchFamily="18" charset="0"/>
              <a:cs typeface="Times New Roman" pitchFamily="18" charset="0"/>
            </a:endParaRPr>
          </a:p>
          <a:p>
            <a:pPr lvl="1"/>
            <a:r>
              <a:rPr lang="en-US" sz="2500" b="1" dirty="0" smtClean="0">
                <a:latin typeface="Times New Roman" pitchFamily="18" charset="0"/>
                <a:cs typeface="Times New Roman" pitchFamily="18" charset="0"/>
              </a:rPr>
              <a:t>Vegetables rich in vitamin C (</a:t>
            </a:r>
            <a:r>
              <a:rPr lang="en-US" sz="2500" dirty="0" smtClean="0">
                <a:latin typeface="Times New Roman" pitchFamily="18" charset="0"/>
                <a:cs typeface="Times New Roman" pitchFamily="18" charset="0"/>
              </a:rPr>
              <a:t>ascorbic acid)- are used to increases the resistance of the body to colds, coughs, wound healing, allergic reactions and other respiratory diseases (cancer) </a:t>
            </a:r>
            <a:r>
              <a:rPr lang="en-US" sz="2500" dirty="0" err="1" smtClean="0">
                <a:latin typeface="Times New Roman" pitchFamily="18" charset="0"/>
                <a:cs typeface="Times New Roman" pitchFamily="18" charset="0"/>
              </a:rPr>
              <a:t>eg</a:t>
            </a:r>
            <a:r>
              <a:rPr lang="en-US" sz="2500" dirty="0" smtClean="0">
                <a:latin typeface="Times New Roman" pitchFamily="18" charset="0"/>
                <a:cs typeface="Times New Roman" pitchFamily="18" charset="0"/>
              </a:rPr>
              <a:t>. Broccoli, cauliflowers, Brussels sprouts, tomatoes and potatoes are good sources of vitamin C. </a:t>
            </a:r>
          </a:p>
          <a:p>
            <a:pPr lvl="1">
              <a:buNone/>
            </a:pPr>
            <a:endParaRPr lang="en-US" sz="2500" dirty="0">
              <a:latin typeface="Times New Roman" pitchFamily="18" charset="0"/>
              <a:cs typeface="Times New Roman" pitchFamily="18" charset="0"/>
            </a:endParaRPr>
          </a:p>
          <a:p>
            <a:pPr lvl="1"/>
            <a:endParaRPr lang="en-US" sz="2500" dirty="0">
              <a:latin typeface="Times New Roman" pitchFamily="18" charset="0"/>
              <a:cs typeface="Times New Roman" pitchFamily="18" charset="0"/>
            </a:endParaRPr>
          </a:p>
          <a:p>
            <a:pPr lvl="1"/>
            <a:endParaRPr lang="en-US" sz="2100" dirty="0" smtClean="0">
              <a:latin typeface="Times New Roman" pitchFamily="18" charset="0"/>
              <a:cs typeface="Times New Roman" pitchFamily="18" charset="0"/>
            </a:endParaRPr>
          </a:p>
          <a:p>
            <a:endParaRPr lang="en-US" dirty="0" smtClean="0"/>
          </a:p>
          <a:p>
            <a:pPr marL="0" indent="0">
              <a:buNone/>
            </a:pPr>
            <a:endParaRPr lang="en-US" dirty="0"/>
          </a:p>
          <a:p>
            <a:endParaRPr lang="en-US" dirty="0"/>
          </a:p>
        </p:txBody>
      </p:sp>
    </p:spTree>
    <p:extLst>
      <p:ext uri="{BB962C8B-B14F-4D97-AF65-F5344CB8AC3E}">
        <p14:creationId xmlns="" xmlns:p14="http://schemas.microsoft.com/office/powerpoint/2010/main" val="302190326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a:normAutofit/>
          </a:bodyPr>
          <a:lstStyle/>
          <a:p>
            <a:pPr lvl="1"/>
            <a:r>
              <a:rPr lang="en-US" sz="2500" b="1" dirty="0" smtClean="0">
                <a:latin typeface="Times New Roman" pitchFamily="18" charset="0"/>
                <a:cs typeface="Times New Roman" pitchFamily="18" charset="0"/>
              </a:rPr>
              <a:t>Vegetable rich in Vitamin </a:t>
            </a:r>
            <a:r>
              <a:rPr lang="en-US" sz="2500" b="1" dirty="0">
                <a:latin typeface="Times New Roman" pitchFamily="18" charset="0"/>
                <a:cs typeface="Times New Roman" pitchFamily="18" charset="0"/>
              </a:rPr>
              <a:t>A: - </a:t>
            </a:r>
            <a:r>
              <a:rPr lang="en-US" sz="2500" dirty="0">
                <a:latin typeface="Times New Roman" pitchFamily="18" charset="0"/>
                <a:cs typeface="Times New Roman" pitchFamily="18" charset="0"/>
              </a:rPr>
              <a:t>Carotenes</a:t>
            </a:r>
            <a:r>
              <a:rPr lang="en-US" sz="2500" b="1" dirty="0">
                <a:latin typeface="Times New Roman" pitchFamily="18" charset="0"/>
                <a:cs typeface="Times New Roman" pitchFamily="18" charset="0"/>
              </a:rPr>
              <a:t> </a:t>
            </a:r>
            <a:r>
              <a:rPr lang="en-US" sz="2500" dirty="0">
                <a:latin typeface="Times New Roman" pitchFamily="18" charset="0"/>
                <a:cs typeface="Times New Roman" pitchFamily="18" charset="0"/>
              </a:rPr>
              <a:t>are essential for vision, growth, bone development, integrity of the immune system, and reproduction. </a:t>
            </a:r>
            <a:r>
              <a:rPr lang="en-US" sz="2500" dirty="0" err="1" smtClean="0">
                <a:latin typeface="Times New Roman" pitchFamily="18" charset="0"/>
                <a:cs typeface="Times New Roman" pitchFamily="18" charset="0"/>
              </a:rPr>
              <a:t>Eg</a:t>
            </a:r>
            <a:r>
              <a:rPr lang="en-US" sz="2500" dirty="0" smtClean="0">
                <a:latin typeface="Times New Roman" pitchFamily="18" charset="0"/>
                <a:cs typeface="Times New Roman" pitchFamily="18" charset="0"/>
              </a:rPr>
              <a:t>. Broccoli</a:t>
            </a:r>
            <a:r>
              <a:rPr lang="en-US" sz="2500" dirty="0">
                <a:latin typeface="Times New Roman" pitchFamily="18" charset="0"/>
                <a:cs typeface="Times New Roman" pitchFamily="18" charset="0"/>
              </a:rPr>
              <a:t>, green pepper, carrots, pumpkin, tomatoes, spinach and leafy vegetables (lettuce) are good sources of beta carotene. </a:t>
            </a:r>
            <a:endParaRPr lang="en-US" sz="2500" dirty="0" smtClean="0">
              <a:latin typeface="Times New Roman" pitchFamily="18" charset="0"/>
              <a:cs typeface="Times New Roman" pitchFamily="18" charset="0"/>
            </a:endParaRPr>
          </a:p>
          <a:p>
            <a:pPr lvl="1"/>
            <a:endParaRPr lang="en-US" sz="2500" dirty="0" smtClean="0">
              <a:latin typeface="Times New Roman" pitchFamily="18" charset="0"/>
              <a:cs typeface="Times New Roman" pitchFamily="18" charset="0"/>
            </a:endParaRPr>
          </a:p>
          <a:p>
            <a:pPr marL="0" indent="0">
              <a:buNone/>
            </a:pPr>
            <a:r>
              <a:rPr lang="en-US" sz="2900" b="1" i="1" u="sng" dirty="0" smtClean="0">
                <a:latin typeface="Times New Roman" pitchFamily="18" charset="0"/>
                <a:cs typeface="Times New Roman" pitchFamily="18" charset="0"/>
              </a:rPr>
              <a:t>3. They are good sources of roughage (fiber)</a:t>
            </a:r>
            <a:endParaRPr lang="en-US" sz="2900" i="1" u="sng" dirty="0" smtClean="0">
              <a:latin typeface="Times New Roman" pitchFamily="18" charset="0"/>
              <a:cs typeface="Times New Roman" pitchFamily="18" charset="0"/>
            </a:endParaRPr>
          </a:p>
          <a:p>
            <a:r>
              <a:rPr lang="en-US" sz="2500" dirty="0" smtClean="0">
                <a:latin typeface="Times New Roman" pitchFamily="18" charset="0"/>
                <a:cs typeface="Times New Roman" pitchFamily="18" charset="0"/>
              </a:rPr>
              <a:t>The role of vegetables as a source of fiber </a:t>
            </a:r>
            <a:r>
              <a:rPr lang="en-US" sz="2500" b="1" dirty="0" smtClean="0">
                <a:latin typeface="Times New Roman" pitchFamily="18" charset="0"/>
                <a:cs typeface="Times New Roman" pitchFamily="18" charset="0"/>
              </a:rPr>
              <a:t>(Cellulose and pectin)</a:t>
            </a:r>
            <a:r>
              <a:rPr lang="en-US" sz="2500" dirty="0" smtClean="0">
                <a:latin typeface="Times New Roman" pitchFamily="18" charset="0"/>
                <a:cs typeface="Times New Roman" pitchFamily="18" charset="0"/>
              </a:rPr>
              <a:t> is very important especially where low fiber diet is consumed. </a:t>
            </a:r>
          </a:p>
          <a:p>
            <a:endParaRPr lang="en-US" sz="2500" dirty="0" smtClean="0">
              <a:latin typeface="Times New Roman" pitchFamily="18" charset="0"/>
              <a:cs typeface="Times New Roman" pitchFamily="18" charset="0"/>
            </a:endParaRPr>
          </a:p>
          <a:p>
            <a:r>
              <a:rPr lang="en-US" sz="2500" dirty="0" smtClean="0">
                <a:latin typeface="Times New Roman" pitchFamily="18" charset="0"/>
                <a:cs typeface="Times New Roman" pitchFamily="18" charset="0"/>
              </a:rPr>
              <a:t>Leafy vegetables are rich in fiber content. </a:t>
            </a:r>
          </a:p>
          <a:p>
            <a:pPr>
              <a:buNone/>
            </a:pPr>
            <a:endParaRPr lang="en-US" sz="2500" dirty="0" smtClean="0">
              <a:latin typeface="Times New Roman" pitchFamily="18" charset="0"/>
              <a:cs typeface="Times New Roman" pitchFamily="18" charset="0"/>
            </a:endParaRPr>
          </a:p>
          <a:p>
            <a:pPr lvl="1"/>
            <a:endParaRPr lang="en-US" sz="2500" dirty="0">
              <a:latin typeface="Times New Roman" pitchFamily="18" charset="0"/>
              <a:cs typeface="Times New Roman" pitchFamily="18" charset="0"/>
            </a:endParaRPr>
          </a:p>
        </p:txBody>
      </p:sp>
    </p:spTree>
    <p:extLst>
      <p:ext uri="{BB962C8B-B14F-4D97-AF65-F5344CB8AC3E}">
        <p14:creationId xmlns="" xmlns:p14="http://schemas.microsoft.com/office/powerpoint/2010/main" val="409725945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705600"/>
          </a:xfrm>
        </p:spPr>
        <p:txBody>
          <a:bodyPr>
            <a:normAutofit/>
          </a:bodyPr>
          <a:lstStyle/>
          <a:p>
            <a:r>
              <a:rPr lang="en-US" sz="2500" dirty="0" smtClean="0">
                <a:latin typeface="Times New Roman" pitchFamily="18" charset="0"/>
                <a:cs typeface="Times New Roman" pitchFamily="18" charset="0"/>
              </a:rPr>
              <a:t>Although edible fiber is not considered a nutrient &amp; is not absorbed by the body, </a:t>
            </a:r>
          </a:p>
          <a:p>
            <a:pPr lvl="1"/>
            <a:r>
              <a:rPr lang="en-US" sz="2500" dirty="0" smtClean="0">
                <a:latin typeface="Times New Roman" pitchFamily="18" charset="0"/>
                <a:cs typeface="Times New Roman" pitchFamily="18" charset="0"/>
              </a:rPr>
              <a:t>it is the component of vegetables that assist in moving food through the alimentary canal by aiding the muscular action of the intestines, thus preventing constipation. Thus facilitate digestion. It also helps to satisfy the appetite and to fill our stomach.</a:t>
            </a:r>
            <a:br>
              <a:rPr lang="en-US" sz="2500" dirty="0" smtClean="0">
                <a:latin typeface="Times New Roman" pitchFamily="18" charset="0"/>
                <a:cs typeface="Times New Roman" pitchFamily="18" charset="0"/>
              </a:rPr>
            </a:br>
            <a:endParaRPr lang="en-US" sz="2500" dirty="0" smtClean="0">
              <a:latin typeface="Times New Roman" pitchFamily="18" charset="0"/>
              <a:cs typeface="Times New Roman" pitchFamily="18" charset="0"/>
            </a:endParaRPr>
          </a:p>
          <a:p>
            <a:r>
              <a:rPr lang="en-US" sz="2500" dirty="0" smtClean="0">
                <a:latin typeface="Times New Roman" pitchFamily="18" charset="0"/>
                <a:cs typeface="Times New Roman" pitchFamily="18" charset="0"/>
              </a:rPr>
              <a:t>It is used in preventing gall stones and cancer of the colon.</a:t>
            </a:r>
          </a:p>
          <a:p>
            <a:endParaRPr lang="en-US" sz="2500" dirty="0" smtClean="0">
              <a:latin typeface="Times New Roman" pitchFamily="18" charset="0"/>
              <a:cs typeface="Times New Roman" pitchFamily="18" charset="0"/>
            </a:endParaRPr>
          </a:p>
          <a:p>
            <a:r>
              <a:rPr lang="en-US" sz="2500" dirty="0" smtClean="0">
                <a:latin typeface="Times New Roman" pitchFamily="18" charset="0"/>
                <a:cs typeface="Times New Roman" pitchFamily="18" charset="0"/>
              </a:rPr>
              <a:t> Its large bulk and low energy value makes it also useful in preventing and treating obesity (fatness). </a:t>
            </a:r>
          </a:p>
          <a:p>
            <a:endParaRPr lang="en-US" sz="2500" dirty="0" smtClean="0">
              <a:latin typeface="Times New Roman" pitchFamily="18" charset="0"/>
              <a:cs typeface="Times New Roman" pitchFamily="18" charset="0"/>
            </a:endParaRPr>
          </a:p>
          <a:p>
            <a:r>
              <a:rPr lang="en-US" sz="2500" dirty="0" smtClean="0">
                <a:latin typeface="Times New Roman" pitchFamily="18" charset="0"/>
                <a:cs typeface="Times New Roman" pitchFamily="18" charset="0"/>
              </a:rPr>
              <a:t>Its role in the effective control of diabetes diseases is also significant. </a:t>
            </a:r>
          </a:p>
          <a:p>
            <a:endParaRPr lang="en-US" sz="2500" dirty="0" smtClean="0">
              <a:latin typeface="Times New Roman" pitchFamily="18" charset="0"/>
              <a:cs typeface="Times New Roman" pitchFamily="18" charset="0"/>
            </a:endParaRPr>
          </a:p>
          <a:p>
            <a:endParaRPr lang="en-US" sz="2700" dirty="0" smtClean="0">
              <a:latin typeface="Times New Roman" pitchFamily="18" charset="0"/>
              <a:cs typeface="Times New Roman" pitchFamily="18" charset="0"/>
            </a:endParaRPr>
          </a:p>
        </p:txBody>
      </p:sp>
    </p:spTree>
    <p:extLst>
      <p:ext uri="{BB962C8B-B14F-4D97-AF65-F5344CB8AC3E}">
        <p14:creationId xmlns="" xmlns:p14="http://schemas.microsoft.com/office/powerpoint/2010/main" val="11745912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763000" cy="6477000"/>
          </a:xfrm>
        </p:spPr>
        <p:txBody>
          <a:bodyPr>
            <a:normAutofit/>
          </a:bodyPr>
          <a:lstStyle/>
          <a:p>
            <a:r>
              <a:rPr lang="en-US" sz="2500" dirty="0" smtClean="0">
                <a:latin typeface="Times New Roman" pitchFamily="18" charset="0"/>
                <a:cs typeface="Times New Roman" pitchFamily="18" charset="0"/>
              </a:rPr>
              <a:t>Besides cultivation of these crops, </a:t>
            </a:r>
            <a:r>
              <a:rPr lang="en-US" sz="2500" b="1" dirty="0" smtClean="0">
                <a:latin typeface="Times New Roman" pitchFamily="18" charset="0"/>
                <a:cs typeface="Times New Roman" pitchFamily="18" charset="0"/>
              </a:rPr>
              <a:t>present day Horticulture </a:t>
            </a:r>
            <a:r>
              <a:rPr lang="en-US" sz="2500" dirty="0" smtClean="0">
                <a:latin typeface="Times New Roman" pitchFamily="18" charset="0"/>
                <a:cs typeface="Times New Roman" pitchFamily="18" charset="0"/>
              </a:rPr>
              <a:t>also deals with the </a:t>
            </a:r>
            <a:r>
              <a:rPr lang="en-US" sz="2500" b="1" dirty="0" smtClean="0">
                <a:latin typeface="Times New Roman" pitchFamily="18" charset="0"/>
                <a:cs typeface="Times New Roman" pitchFamily="18" charset="0"/>
              </a:rPr>
              <a:t>utilization &amp; improvement of these crops</a:t>
            </a:r>
            <a:r>
              <a:rPr lang="en-US" sz="2500" dirty="0" smtClean="0">
                <a:latin typeface="Times New Roman" pitchFamily="18" charset="0"/>
                <a:cs typeface="Times New Roman" pitchFamily="18" charset="0"/>
              </a:rPr>
              <a:t>.  </a:t>
            </a:r>
          </a:p>
          <a:p>
            <a:endParaRPr lang="en-US" sz="2500" dirty="0" smtClean="0">
              <a:latin typeface="Times New Roman" pitchFamily="18" charset="0"/>
              <a:cs typeface="Times New Roman" pitchFamily="18" charset="0"/>
            </a:endParaRPr>
          </a:p>
          <a:p>
            <a:r>
              <a:rPr lang="en-US" sz="2500" dirty="0" smtClean="0">
                <a:latin typeface="Times New Roman" pitchFamily="18" charset="0"/>
                <a:cs typeface="Times New Roman" pitchFamily="18" charset="0"/>
              </a:rPr>
              <a:t>Hence</a:t>
            </a:r>
            <a:r>
              <a:rPr lang="en-US" sz="2500" b="1" dirty="0" smtClean="0">
                <a:latin typeface="Times New Roman" pitchFamily="18" charset="0"/>
                <a:cs typeface="Times New Roman" pitchFamily="18" charset="0"/>
              </a:rPr>
              <a:t>, modern horticulture </a:t>
            </a:r>
            <a:r>
              <a:rPr lang="en-US" sz="2500" dirty="0" smtClean="0">
                <a:latin typeface="Times New Roman" pitchFamily="18" charset="0"/>
                <a:cs typeface="Times New Roman" pitchFamily="18" charset="0"/>
              </a:rPr>
              <a:t>is broadly defined as:</a:t>
            </a:r>
          </a:p>
          <a:p>
            <a:pPr lvl="1"/>
            <a:r>
              <a:rPr lang="en-US" sz="2500" dirty="0" smtClean="0">
                <a:latin typeface="Times New Roman" pitchFamily="18" charset="0"/>
                <a:cs typeface="Times New Roman" pitchFamily="18" charset="0"/>
              </a:rPr>
              <a:t> A branch of agricultural science, which deals with</a:t>
            </a:r>
          </a:p>
          <a:p>
            <a:pPr lvl="2"/>
            <a:r>
              <a:rPr lang="en-US" sz="2500" dirty="0" smtClean="0">
                <a:latin typeface="Times New Roman" pitchFamily="18" charset="0"/>
                <a:cs typeface="Times New Roman" pitchFamily="18" charset="0"/>
              </a:rPr>
              <a:t> An </a:t>
            </a:r>
            <a:r>
              <a:rPr lang="en-US" sz="2500" b="1" dirty="0" smtClean="0">
                <a:latin typeface="Times New Roman" pitchFamily="18" charset="0"/>
                <a:cs typeface="Times New Roman" pitchFamily="18" charset="0"/>
              </a:rPr>
              <a:t>intensively </a:t>
            </a:r>
            <a:r>
              <a:rPr lang="en-US" sz="2500" dirty="0" smtClean="0">
                <a:latin typeface="Times New Roman" pitchFamily="18" charset="0"/>
                <a:cs typeface="Times New Roman" pitchFamily="18" charset="0"/>
              </a:rPr>
              <a:t>production, </a:t>
            </a:r>
          </a:p>
          <a:p>
            <a:pPr lvl="2"/>
            <a:r>
              <a:rPr lang="en-US" sz="2500" dirty="0" smtClean="0">
                <a:latin typeface="Times New Roman" pitchFamily="18" charset="0"/>
                <a:cs typeface="Times New Roman" pitchFamily="18" charset="0"/>
              </a:rPr>
              <a:t>Utilization &amp;</a:t>
            </a:r>
          </a:p>
          <a:p>
            <a:pPr lvl="2"/>
            <a:r>
              <a:rPr lang="en-US" sz="2500" dirty="0" smtClean="0">
                <a:latin typeface="Times New Roman" pitchFamily="18" charset="0"/>
                <a:cs typeface="Times New Roman" pitchFamily="18" charset="0"/>
              </a:rPr>
              <a:t>Improvement of fruits, vegetables, flowers, ornamentals, plantation crops, medicinal and aromatic plants etc which are directly </a:t>
            </a:r>
            <a:r>
              <a:rPr lang="en-US" sz="2500" b="1" dirty="0" smtClean="0">
                <a:latin typeface="Times New Roman" pitchFamily="18" charset="0"/>
                <a:cs typeface="Times New Roman" pitchFamily="18" charset="0"/>
              </a:rPr>
              <a:t>used by man</a:t>
            </a:r>
          </a:p>
          <a:p>
            <a:pPr lvl="3">
              <a:buFont typeface="Wingdings" pitchFamily="2" charset="2"/>
              <a:buChar char="Ø"/>
            </a:pPr>
            <a:r>
              <a:rPr lang="en-US" sz="2500" b="1" i="1" dirty="0" smtClean="0">
                <a:latin typeface="Times New Roman" pitchFamily="18" charset="0"/>
                <a:cs typeface="Times New Roman" pitchFamily="18" charset="0"/>
              </a:rPr>
              <a:t> For food, </a:t>
            </a:r>
          </a:p>
          <a:p>
            <a:pPr lvl="3">
              <a:buFont typeface="Wingdings" pitchFamily="2" charset="2"/>
              <a:buChar char="Ø"/>
            </a:pPr>
            <a:r>
              <a:rPr lang="en-US" sz="2500" b="1" i="1" dirty="0" smtClean="0">
                <a:latin typeface="Times New Roman" pitchFamily="18" charset="0"/>
                <a:cs typeface="Times New Roman" pitchFamily="18" charset="0"/>
              </a:rPr>
              <a:t>Medicinal &amp;</a:t>
            </a:r>
          </a:p>
          <a:p>
            <a:pPr lvl="3">
              <a:buFont typeface="Wingdings" pitchFamily="2" charset="2"/>
              <a:buChar char="Ø"/>
            </a:pPr>
            <a:r>
              <a:rPr lang="en-US" sz="2500" b="1" i="1" dirty="0" smtClean="0">
                <a:latin typeface="Times New Roman" pitchFamily="18" charset="0"/>
                <a:cs typeface="Times New Roman" pitchFamily="18" charset="0"/>
              </a:rPr>
              <a:t>Aesthetic purposes</a:t>
            </a:r>
          </a:p>
          <a:p>
            <a:pPr marL="0" indent="0">
              <a:buNone/>
            </a:pPr>
            <a:endParaRPr lang="en-US" sz="2500" dirty="0" smtClean="0"/>
          </a:p>
          <a:p>
            <a:pPr marL="0" indent="0">
              <a:buNone/>
            </a:pPr>
            <a:endParaRPr lang="en-US" sz="2400" dirty="0">
              <a:latin typeface="Times New Roman" pitchFamily="18" charset="0"/>
              <a:cs typeface="Times New Roman" pitchFamily="18" charset="0"/>
            </a:endParaRPr>
          </a:p>
          <a:p>
            <a:pPr>
              <a:buNone/>
            </a:pPr>
            <a:endParaRPr lang="en-US" sz="2400" dirty="0">
              <a:latin typeface="Times New Roman" pitchFamily="18" charset="0"/>
              <a:cs typeface="Times New Roman" pitchFamily="18" charset="0"/>
            </a:endParaRPr>
          </a:p>
          <a:p>
            <a:pPr marL="0" indent="0">
              <a:buNone/>
            </a:pPr>
            <a:endParaRPr lang="en-US" sz="2400" dirty="0">
              <a:latin typeface="Times New Roman" pitchFamily="18" charset="0"/>
              <a:cs typeface="Times New Roman" pitchFamily="18" charset="0"/>
            </a:endParaRPr>
          </a:p>
          <a:p>
            <a:endParaRPr lang="en-US" dirty="0">
              <a:latin typeface="Times New Roman" pitchFamily="18" charset="0"/>
              <a:cs typeface="Times New Roman" pitchFamily="18" charset="0"/>
            </a:endParaRPr>
          </a:p>
          <a:p>
            <a:endParaRPr lang="en-US" dirty="0"/>
          </a:p>
        </p:txBody>
      </p:sp>
    </p:spTree>
    <p:extLst>
      <p:ext uri="{BB962C8B-B14F-4D97-AF65-F5344CB8AC3E}">
        <p14:creationId xmlns="" xmlns:p14="http://schemas.microsoft.com/office/powerpoint/2010/main" val="301649514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7239000"/>
          </a:xfrm>
        </p:spPr>
        <p:txBody>
          <a:bodyPr>
            <a:noAutofit/>
          </a:bodyPr>
          <a:lstStyle/>
          <a:p>
            <a:pPr marL="0" indent="0">
              <a:buNone/>
            </a:pPr>
            <a:r>
              <a:rPr lang="en-US" sz="2800" b="1" i="1" u="sng" dirty="0" smtClean="0">
                <a:latin typeface="Times New Roman" pitchFamily="18" charset="0"/>
                <a:cs typeface="Times New Roman" pitchFamily="18" charset="0"/>
              </a:rPr>
              <a:t>4. Economic </a:t>
            </a:r>
            <a:r>
              <a:rPr lang="en-US" sz="2800" b="1" i="1" u="sng" dirty="0">
                <a:latin typeface="Times New Roman" pitchFamily="18" charset="0"/>
                <a:cs typeface="Times New Roman" pitchFamily="18" charset="0"/>
              </a:rPr>
              <a:t>uses </a:t>
            </a:r>
            <a:endParaRPr lang="en-US" sz="2800" i="1" u="sng" dirty="0">
              <a:latin typeface="Times New Roman" pitchFamily="18" charset="0"/>
              <a:cs typeface="Times New Roman" pitchFamily="18" charset="0"/>
            </a:endParaRPr>
          </a:p>
          <a:p>
            <a:r>
              <a:rPr lang="en-US" sz="2500" dirty="0">
                <a:latin typeface="Times New Roman" pitchFamily="18" charset="0"/>
                <a:cs typeface="Times New Roman" pitchFamily="18" charset="0"/>
              </a:rPr>
              <a:t>The economy of developing countries is usually </a:t>
            </a:r>
            <a:r>
              <a:rPr lang="en-US" sz="2500" dirty="0" smtClean="0">
                <a:latin typeface="Times New Roman" pitchFamily="18" charset="0"/>
                <a:cs typeface="Times New Roman" pitchFamily="18" charset="0"/>
              </a:rPr>
              <a:t>agricultural-based. Vegetable </a:t>
            </a:r>
            <a:r>
              <a:rPr lang="en-US" sz="2500" dirty="0">
                <a:latin typeface="Times New Roman" pitchFamily="18" charset="0"/>
                <a:cs typeface="Times New Roman" pitchFamily="18" charset="0"/>
              </a:rPr>
              <a:t>crops are important </a:t>
            </a:r>
            <a:r>
              <a:rPr lang="en-US" sz="2500" b="1" dirty="0">
                <a:latin typeface="Times New Roman" pitchFamily="18" charset="0"/>
                <a:cs typeface="Times New Roman" pitchFamily="18" charset="0"/>
              </a:rPr>
              <a:t>sources of income for both the grower </a:t>
            </a:r>
            <a:r>
              <a:rPr lang="en-US" sz="2500" b="1" dirty="0" smtClean="0">
                <a:latin typeface="Times New Roman" pitchFamily="18" charset="0"/>
                <a:cs typeface="Times New Roman" pitchFamily="18" charset="0"/>
              </a:rPr>
              <a:t>&amp; </a:t>
            </a:r>
            <a:r>
              <a:rPr lang="en-US" sz="2500" b="1" dirty="0">
                <a:latin typeface="Times New Roman" pitchFamily="18" charset="0"/>
                <a:cs typeface="Times New Roman" pitchFamily="18" charset="0"/>
              </a:rPr>
              <a:t>the country</a:t>
            </a:r>
            <a:r>
              <a:rPr lang="en-US" sz="2500" dirty="0">
                <a:latin typeface="Times New Roman" pitchFamily="18" charset="0"/>
                <a:cs typeface="Times New Roman" pitchFamily="18" charset="0"/>
              </a:rPr>
              <a:t>. </a:t>
            </a:r>
            <a:endParaRPr lang="en-US" sz="2500" dirty="0" smtClean="0">
              <a:latin typeface="Times New Roman" pitchFamily="18" charset="0"/>
              <a:cs typeface="Times New Roman" pitchFamily="18" charset="0"/>
            </a:endParaRPr>
          </a:p>
          <a:p>
            <a:pPr lvl="1"/>
            <a:r>
              <a:rPr lang="en-US" sz="2500" dirty="0" smtClean="0">
                <a:latin typeface="Times New Roman" pitchFamily="18" charset="0"/>
                <a:cs typeface="Times New Roman" pitchFamily="18" charset="0"/>
              </a:rPr>
              <a:t>Therefore</a:t>
            </a:r>
            <a:r>
              <a:rPr lang="en-US" sz="2500" dirty="0">
                <a:latin typeface="Times New Roman" pitchFamily="18" charset="0"/>
                <a:cs typeface="Times New Roman" pitchFamily="18" charset="0"/>
              </a:rPr>
              <a:t>, </a:t>
            </a:r>
            <a:r>
              <a:rPr lang="en-US" sz="2500" dirty="0" smtClean="0">
                <a:latin typeface="Times New Roman" pitchFamily="18" charset="0"/>
                <a:cs typeface="Times New Roman" pitchFamily="18" charset="0"/>
              </a:rPr>
              <a:t>it improving </a:t>
            </a:r>
            <a:r>
              <a:rPr lang="en-US" sz="2500" dirty="0">
                <a:latin typeface="Times New Roman" pitchFamily="18" charset="0"/>
                <a:cs typeface="Times New Roman" pitchFamily="18" charset="0"/>
              </a:rPr>
              <a:t>the lives of </a:t>
            </a:r>
            <a:r>
              <a:rPr lang="en-US" sz="2500" dirty="0" smtClean="0">
                <a:latin typeface="Times New Roman" pitchFamily="18" charset="0"/>
                <a:cs typeface="Times New Roman" pitchFamily="18" charset="0"/>
              </a:rPr>
              <a:t>people. It </a:t>
            </a:r>
            <a:r>
              <a:rPr lang="en-US" sz="2500" dirty="0">
                <a:latin typeface="Times New Roman" pitchFamily="18" charset="0"/>
                <a:cs typeface="Times New Roman" pitchFamily="18" charset="0"/>
              </a:rPr>
              <a:t>is good potential for export market </a:t>
            </a:r>
            <a:r>
              <a:rPr lang="en-US" sz="2500" dirty="0" smtClean="0">
                <a:latin typeface="Times New Roman" pitchFamily="18" charset="0"/>
                <a:cs typeface="Times New Roman" pitchFamily="18" charset="0"/>
              </a:rPr>
              <a:t>&amp; </a:t>
            </a:r>
            <a:r>
              <a:rPr lang="en-US" sz="2500" b="1" dirty="0">
                <a:latin typeface="Times New Roman" pitchFamily="18" charset="0"/>
                <a:cs typeface="Times New Roman" pitchFamily="18" charset="0"/>
              </a:rPr>
              <a:t>thereby to earn foreign currency. </a:t>
            </a:r>
            <a:endParaRPr lang="en-US" sz="2500" b="1" dirty="0" smtClean="0">
              <a:latin typeface="Times New Roman" pitchFamily="18" charset="0"/>
              <a:cs typeface="Times New Roman" pitchFamily="18" charset="0"/>
            </a:endParaRPr>
          </a:p>
          <a:p>
            <a:endParaRPr lang="en-US" sz="2500" dirty="0" smtClean="0">
              <a:latin typeface="Times New Roman" pitchFamily="18" charset="0"/>
              <a:cs typeface="Times New Roman" pitchFamily="18" charset="0"/>
            </a:endParaRPr>
          </a:p>
          <a:p>
            <a:r>
              <a:rPr lang="en-US" sz="2500" dirty="0" smtClean="0">
                <a:latin typeface="Times New Roman" pitchFamily="18" charset="0"/>
                <a:cs typeface="Times New Roman" pitchFamily="18" charset="0"/>
              </a:rPr>
              <a:t>Vegetable </a:t>
            </a:r>
            <a:r>
              <a:rPr lang="en-US" sz="2500" dirty="0">
                <a:latin typeface="Times New Roman" pitchFamily="18" charset="0"/>
                <a:cs typeface="Times New Roman" pitchFamily="18" charset="0"/>
              </a:rPr>
              <a:t>production is labor </a:t>
            </a:r>
            <a:r>
              <a:rPr lang="en-US" sz="2500" dirty="0" smtClean="0">
                <a:latin typeface="Times New Roman" pitchFamily="18" charset="0"/>
                <a:cs typeface="Times New Roman" pitchFamily="18" charset="0"/>
              </a:rPr>
              <a:t>intensive; production </a:t>
            </a:r>
            <a:r>
              <a:rPr lang="en-US" sz="2500" dirty="0">
                <a:latin typeface="Times New Roman" pitchFamily="18" charset="0"/>
                <a:cs typeface="Times New Roman" pitchFamily="18" charset="0"/>
              </a:rPr>
              <a:t>of vegetables creates a number </a:t>
            </a:r>
            <a:r>
              <a:rPr lang="en-US" sz="2500" dirty="0" smtClean="0">
                <a:latin typeface="Times New Roman" pitchFamily="18" charset="0"/>
                <a:cs typeface="Times New Roman" pitchFamily="18" charset="0"/>
              </a:rPr>
              <a:t>of</a:t>
            </a:r>
          </a:p>
          <a:p>
            <a:pPr lvl="1"/>
            <a:r>
              <a:rPr lang="en-US" sz="2500" dirty="0" smtClean="0">
                <a:latin typeface="Times New Roman" pitchFamily="18" charset="0"/>
                <a:cs typeface="Times New Roman" pitchFamily="18" charset="0"/>
              </a:rPr>
              <a:t> </a:t>
            </a:r>
            <a:r>
              <a:rPr lang="en-US" sz="2500" b="1" dirty="0">
                <a:latin typeface="Times New Roman" pitchFamily="18" charset="0"/>
                <a:cs typeface="Times New Roman" pitchFamily="18" charset="0"/>
              </a:rPr>
              <a:t>job opportunities </a:t>
            </a:r>
            <a:r>
              <a:rPr lang="en-US" sz="2500" dirty="0">
                <a:latin typeface="Times New Roman" pitchFamily="18" charset="0"/>
                <a:cs typeface="Times New Roman" pitchFamily="18" charset="0"/>
              </a:rPr>
              <a:t>in the rural and sub-urban areas and in the </a:t>
            </a:r>
            <a:r>
              <a:rPr lang="en-US" sz="2500" b="1" dirty="0">
                <a:latin typeface="Times New Roman" pitchFamily="18" charset="0"/>
                <a:cs typeface="Times New Roman" pitchFamily="18" charset="0"/>
              </a:rPr>
              <a:t>complementary fields of business that arise, such as marketing, processing and transportation. </a:t>
            </a:r>
            <a:endParaRPr lang="en-US" sz="2500" b="1" dirty="0" smtClean="0">
              <a:latin typeface="Times New Roman" pitchFamily="18" charset="0"/>
              <a:cs typeface="Times New Roman" pitchFamily="18" charset="0"/>
            </a:endParaRPr>
          </a:p>
        </p:txBody>
      </p:sp>
    </p:spTree>
    <p:extLst>
      <p:ext uri="{BB962C8B-B14F-4D97-AF65-F5344CB8AC3E}">
        <p14:creationId xmlns="" xmlns:p14="http://schemas.microsoft.com/office/powerpoint/2010/main" val="32301494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553200"/>
          </a:xfrm>
        </p:spPr>
        <p:txBody>
          <a:bodyPr>
            <a:normAutofit fontScale="92500" lnSpcReduction="10000"/>
          </a:bodyPr>
          <a:lstStyle/>
          <a:p>
            <a:pPr marL="0" indent="0">
              <a:lnSpc>
                <a:spcPct val="110000"/>
              </a:lnSpc>
            </a:pPr>
            <a:r>
              <a:rPr lang="en-US" sz="2700" dirty="0" smtClean="0">
                <a:latin typeface="Times New Roman" pitchFamily="18" charset="0"/>
                <a:cs typeface="Times New Roman" pitchFamily="18" charset="0"/>
              </a:rPr>
              <a:t>Vegetable growers can earn higher income than other farmers b/c of it produce higher yield/unit area/unit time. For </a:t>
            </a:r>
            <a:r>
              <a:rPr lang="en-US" sz="2700" dirty="0" err="1" smtClean="0">
                <a:latin typeface="Times New Roman" pitchFamily="18" charset="0"/>
                <a:cs typeface="Times New Roman" pitchFamily="18" charset="0"/>
              </a:rPr>
              <a:t>eg</a:t>
            </a:r>
            <a:r>
              <a:rPr lang="en-US" sz="2700" dirty="0" smtClean="0">
                <a:latin typeface="Times New Roman" pitchFamily="18" charset="0"/>
                <a:cs typeface="Times New Roman" pitchFamily="18" charset="0"/>
              </a:rPr>
              <a:t>. it is possible to produce 300 qt/ha of potato and 400 qt/ha of sweet potato, but in cereals the maximum production is 60 qt/ha. </a:t>
            </a:r>
          </a:p>
          <a:p>
            <a:pPr marL="0" lvl="0" indent="0">
              <a:lnSpc>
                <a:spcPct val="110000"/>
              </a:lnSpc>
              <a:buNone/>
            </a:pPr>
            <a:endParaRPr lang="en-US" sz="2700" b="1" i="1" u="sng" dirty="0" smtClean="0">
              <a:latin typeface="Times New Roman" pitchFamily="18" charset="0"/>
              <a:cs typeface="Times New Roman" pitchFamily="18" charset="0"/>
            </a:endParaRPr>
          </a:p>
          <a:p>
            <a:pPr marL="0" lvl="0" indent="0">
              <a:lnSpc>
                <a:spcPct val="110000"/>
              </a:lnSpc>
              <a:buNone/>
            </a:pPr>
            <a:r>
              <a:rPr lang="en-US" sz="2900" b="1" i="1" u="sng" dirty="0" smtClean="0">
                <a:latin typeface="Times New Roman" pitchFamily="18" charset="0"/>
                <a:cs typeface="Times New Roman" pitchFamily="18" charset="0"/>
              </a:rPr>
              <a:t>5. Vegetables </a:t>
            </a:r>
            <a:r>
              <a:rPr lang="en-US" sz="2900" b="1" i="1" u="sng" dirty="0">
                <a:latin typeface="Times New Roman" pitchFamily="18" charset="0"/>
                <a:cs typeface="Times New Roman" pitchFamily="18" charset="0"/>
              </a:rPr>
              <a:t>as base formers</a:t>
            </a:r>
            <a:endParaRPr lang="en-US" sz="2900" i="1" u="sng" dirty="0">
              <a:latin typeface="Times New Roman" pitchFamily="18" charset="0"/>
              <a:cs typeface="Times New Roman" pitchFamily="18" charset="0"/>
            </a:endParaRPr>
          </a:p>
          <a:p>
            <a:pPr>
              <a:lnSpc>
                <a:spcPct val="110000"/>
              </a:lnSpc>
            </a:pPr>
            <a:r>
              <a:rPr lang="en-US" sz="2700" dirty="0">
                <a:latin typeface="Times New Roman" pitchFamily="18" charset="0"/>
                <a:cs typeface="Times New Roman" pitchFamily="18" charset="0"/>
              </a:rPr>
              <a:t>All vegetables except corn </a:t>
            </a:r>
            <a:r>
              <a:rPr lang="en-US" sz="2700" dirty="0" smtClean="0">
                <a:latin typeface="Times New Roman" pitchFamily="18" charset="0"/>
                <a:cs typeface="Times New Roman" pitchFamily="18" charset="0"/>
              </a:rPr>
              <a:t>leave make </a:t>
            </a:r>
            <a:r>
              <a:rPr lang="en-US" sz="2700" dirty="0">
                <a:latin typeface="Times New Roman" pitchFamily="18" charset="0"/>
                <a:cs typeface="Times New Roman" pitchFamily="18" charset="0"/>
              </a:rPr>
              <a:t>alkaline reaction in our body and are important in </a:t>
            </a:r>
            <a:r>
              <a:rPr lang="en-US" sz="2700" b="1" dirty="0">
                <a:latin typeface="Times New Roman" pitchFamily="18" charset="0"/>
                <a:cs typeface="Times New Roman" pitchFamily="18" charset="0"/>
              </a:rPr>
              <a:t>neutralizing the acid substances </a:t>
            </a:r>
            <a:r>
              <a:rPr lang="en-US" sz="2700" dirty="0">
                <a:latin typeface="Times New Roman" pitchFamily="18" charset="0"/>
                <a:cs typeface="Times New Roman" pitchFamily="18" charset="0"/>
              </a:rPr>
              <a:t>produced in during the course of digestion of meat, cheese and other fatty foods. </a:t>
            </a:r>
            <a:endParaRPr lang="en-US" sz="2700" dirty="0" smtClean="0">
              <a:latin typeface="Times New Roman" pitchFamily="18" charset="0"/>
              <a:cs typeface="Times New Roman" pitchFamily="18" charset="0"/>
            </a:endParaRPr>
          </a:p>
          <a:p>
            <a:pPr>
              <a:lnSpc>
                <a:spcPct val="110000"/>
              </a:lnSpc>
            </a:pPr>
            <a:endParaRPr lang="en-US" sz="2700" dirty="0">
              <a:latin typeface="Times New Roman" pitchFamily="18" charset="0"/>
              <a:cs typeface="Times New Roman" pitchFamily="18" charset="0"/>
            </a:endParaRPr>
          </a:p>
          <a:p>
            <a:pPr marL="0" indent="0">
              <a:lnSpc>
                <a:spcPct val="110000"/>
              </a:lnSpc>
              <a:buNone/>
            </a:pPr>
            <a:r>
              <a:rPr lang="en-US" sz="2900" b="1" i="1" u="sng" dirty="0" smtClean="0">
                <a:latin typeface="Times New Roman" pitchFamily="18" charset="0"/>
                <a:cs typeface="Times New Roman" pitchFamily="18" charset="0"/>
              </a:rPr>
              <a:t>6. Ornamental </a:t>
            </a:r>
            <a:r>
              <a:rPr lang="en-US" sz="2900" b="1" i="1" u="sng" dirty="0">
                <a:latin typeface="Times New Roman" pitchFamily="18" charset="0"/>
                <a:cs typeface="Times New Roman" pitchFamily="18" charset="0"/>
              </a:rPr>
              <a:t>uses </a:t>
            </a:r>
            <a:endParaRPr lang="en-US" sz="2900" i="1" u="sng" dirty="0">
              <a:latin typeface="Times New Roman" pitchFamily="18" charset="0"/>
              <a:cs typeface="Times New Roman" pitchFamily="18" charset="0"/>
            </a:endParaRPr>
          </a:p>
          <a:p>
            <a:pPr>
              <a:lnSpc>
                <a:spcPct val="110000"/>
              </a:lnSpc>
            </a:pPr>
            <a:r>
              <a:rPr lang="en-US" sz="2700" dirty="0">
                <a:latin typeface="Times New Roman" pitchFamily="18" charset="0"/>
                <a:cs typeface="Times New Roman" pitchFamily="18" charset="0"/>
              </a:rPr>
              <a:t>Various types of squashes and gourds are also used for decorative purposes. Garlic wreaths or braids are often used as used as ornamental features in kitchens. </a:t>
            </a:r>
          </a:p>
          <a:p>
            <a:pPr marL="0" indent="0">
              <a:buNone/>
            </a:pPr>
            <a:endParaRPr lang="en-US" sz="2500" dirty="0">
              <a:latin typeface="Times New Roman" pitchFamily="18" charset="0"/>
              <a:cs typeface="Times New Roman" pitchFamily="18" charset="0"/>
            </a:endParaRPr>
          </a:p>
        </p:txBody>
      </p:sp>
    </p:spTree>
    <p:extLst>
      <p:ext uri="{BB962C8B-B14F-4D97-AF65-F5344CB8AC3E}">
        <p14:creationId xmlns="" xmlns:p14="http://schemas.microsoft.com/office/powerpoint/2010/main" val="312113236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a:bodyPr>
          <a:lstStyle/>
          <a:p>
            <a:pPr marL="0" indent="0">
              <a:lnSpc>
                <a:spcPct val="110000"/>
              </a:lnSpc>
              <a:buNone/>
            </a:pPr>
            <a:r>
              <a:rPr lang="en-US" b="1"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7. </a:t>
            </a:r>
            <a:r>
              <a:rPr lang="en-US" sz="2800" b="1" i="1" u="sng" dirty="0" smtClean="0">
                <a:latin typeface="Times New Roman" pitchFamily="18" charset="0"/>
                <a:cs typeface="Times New Roman" pitchFamily="18" charset="0"/>
              </a:rPr>
              <a:t>Social </a:t>
            </a:r>
            <a:r>
              <a:rPr lang="en-US" sz="2800" b="1" i="1" u="sng" dirty="0">
                <a:latin typeface="Times New Roman" pitchFamily="18" charset="0"/>
                <a:cs typeface="Times New Roman" pitchFamily="18" charset="0"/>
              </a:rPr>
              <a:t>value</a:t>
            </a:r>
          </a:p>
          <a:p>
            <a:pPr>
              <a:lnSpc>
                <a:spcPct val="110000"/>
              </a:lnSpc>
            </a:pPr>
            <a:r>
              <a:rPr lang="en-US" sz="2500" dirty="0">
                <a:latin typeface="Times New Roman" pitchFamily="18" charset="0"/>
                <a:cs typeface="Times New Roman" pitchFamily="18" charset="0"/>
              </a:rPr>
              <a:t>Vegetables for special occasions: </a:t>
            </a:r>
            <a:endParaRPr lang="en-US" sz="2500" dirty="0" smtClean="0">
              <a:latin typeface="Times New Roman" pitchFamily="18" charset="0"/>
              <a:cs typeface="Times New Roman" pitchFamily="18" charset="0"/>
            </a:endParaRPr>
          </a:p>
          <a:p>
            <a:pPr lvl="1">
              <a:lnSpc>
                <a:spcPct val="110000"/>
              </a:lnSpc>
            </a:pPr>
            <a:r>
              <a:rPr lang="en-US" sz="2500" dirty="0" smtClean="0">
                <a:latin typeface="Times New Roman" pitchFamily="18" charset="0"/>
                <a:cs typeface="Times New Roman" pitchFamily="18" charset="0"/>
              </a:rPr>
              <a:t>Among </a:t>
            </a:r>
            <a:r>
              <a:rPr lang="en-US" sz="2500" dirty="0">
                <a:latin typeface="Times New Roman" pitchFamily="18" charset="0"/>
                <a:cs typeface="Times New Roman" pitchFamily="18" charset="0"/>
              </a:rPr>
              <a:t>the tuber vegetables, </a:t>
            </a:r>
            <a:r>
              <a:rPr lang="en-US" sz="2500" dirty="0" err="1">
                <a:latin typeface="Times New Roman" pitchFamily="18" charset="0"/>
                <a:cs typeface="Times New Roman" pitchFamily="18" charset="0"/>
              </a:rPr>
              <a:t>anchote</a:t>
            </a:r>
            <a:r>
              <a:rPr lang="en-US" sz="2500" dirty="0">
                <a:latin typeface="Times New Roman" pitchFamily="18" charset="0"/>
                <a:cs typeface="Times New Roman" pitchFamily="18" charset="0"/>
              </a:rPr>
              <a:t> (</a:t>
            </a:r>
            <a:r>
              <a:rPr lang="en-US" sz="2500" i="1" dirty="0" err="1">
                <a:latin typeface="Times New Roman" pitchFamily="18" charset="0"/>
                <a:cs typeface="Times New Roman" pitchFamily="18" charset="0"/>
              </a:rPr>
              <a:t>Coccinia</a:t>
            </a:r>
            <a:r>
              <a:rPr lang="en-US" sz="2500" i="1" dirty="0">
                <a:latin typeface="Times New Roman" pitchFamily="18" charset="0"/>
                <a:cs typeface="Times New Roman" pitchFamily="18" charset="0"/>
              </a:rPr>
              <a:t> </a:t>
            </a:r>
            <a:r>
              <a:rPr lang="en-US" sz="2500" i="1" dirty="0" err="1">
                <a:latin typeface="Times New Roman" pitchFamily="18" charset="0"/>
                <a:cs typeface="Times New Roman" pitchFamily="18" charset="0"/>
              </a:rPr>
              <a:t>abysinica</a:t>
            </a:r>
            <a:r>
              <a:rPr lang="en-US" sz="2500" dirty="0">
                <a:latin typeface="Times New Roman" pitchFamily="18" charset="0"/>
                <a:cs typeface="Times New Roman" pitchFamily="18" charset="0"/>
              </a:rPr>
              <a:t>) holds a very special place in the traditions and customs of the Ethiopian </a:t>
            </a:r>
            <a:r>
              <a:rPr lang="en-US" sz="2500" dirty="0" smtClean="0">
                <a:latin typeface="Times New Roman" pitchFamily="18" charset="0"/>
                <a:cs typeface="Times New Roman" pitchFamily="18" charset="0"/>
              </a:rPr>
              <a:t>(West </a:t>
            </a:r>
            <a:r>
              <a:rPr lang="en-US" sz="2500" dirty="0">
                <a:latin typeface="Times New Roman" pitchFamily="18" charset="0"/>
                <a:cs typeface="Times New Roman" pitchFamily="18" charset="0"/>
              </a:rPr>
              <a:t>Oromo) people</a:t>
            </a:r>
            <a:r>
              <a:rPr lang="en-US" sz="2500" dirty="0" smtClean="0">
                <a:latin typeface="Times New Roman" pitchFamily="18" charset="0"/>
                <a:cs typeface="Times New Roman" pitchFamily="18" charset="0"/>
              </a:rPr>
              <a:t>.</a:t>
            </a:r>
          </a:p>
          <a:p>
            <a:pPr lvl="1">
              <a:lnSpc>
                <a:spcPct val="110000"/>
              </a:lnSpc>
            </a:pPr>
            <a:r>
              <a:rPr lang="en-US" sz="2500" dirty="0" smtClean="0">
                <a:latin typeface="Times New Roman" pitchFamily="18" charset="0"/>
                <a:cs typeface="Times New Roman" pitchFamily="18" charset="0"/>
              </a:rPr>
              <a:t> </a:t>
            </a:r>
            <a:r>
              <a:rPr lang="en-US" sz="2500" dirty="0">
                <a:latin typeface="Times New Roman" pitchFamily="18" charset="0"/>
                <a:cs typeface="Times New Roman" pitchFamily="18" charset="0"/>
              </a:rPr>
              <a:t>Also a most yam producing African countries, extra large yams are required for ceremonial purposes, “Yam festival”. </a:t>
            </a:r>
            <a:endParaRPr lang="en-US" sz="2500" dirty="0" smtClean="0">
              <a:latin typeface="Times New Roman" pitchFamily="18" charset="0"/>
              <a:cs typeface="Times New Roman" pitchFamily="18" charset="0"/>
            </a:endParaRPr>
          </a:p>
          <a:p>
            <a:pPr lvl="1">
              <a:lnSpc>
                <a:spcPct val="110000"/>
              </a:lnSpc>
            </a:pPr>
            <a:r>
              <a:rPr lang="en-US" sz="2500" dirty="0" smtClean="0">
                <a:latin typeface="Times New Roman" pitchFamily="18" charset="0"/>
                <a:cs typeface="Times New Roman" pitchFamily="18" charset="0"/>
              </a:rPr>
              <a:t>In </a:t>
            </a:r>
            <a:r>
              <a:rPr lang="en-US" sz="2500" dirty="0">
                <a:latin typeface="Times New Roman" pitchFamily="18" charset="0"/>
                <a:cs typeface="Times New Roman" pitchFamily="18" charset="0"/>
              </a:rPr>
              <a:t>some country like Germany, there is a celebration day associated with garlic, which is called “garlic day”. “Pumpkin festival” in Ukraine. </a:t>
            </a:r>
          </a:p>
          <a:p>
            <a:pPr marL="0" indent="0">
              <a:lnSpc>
                <a:spcPct val="110000"/>
              </a:lnSpc>
              <a:buNone/>
            </a:pPr>
            <a:endParaRPr lang="en-US" sz="2500" dirty="0">
              <a:latin typeface="Times New Roman" pitchFamily="18" charset="0"/>
              <a:cs typeface="Times New Roman" pitchFamily="18" charset="0"/>
            </a:endParaRPr>
          </a:p>
          <a:p>
            <a:pPr marL="0" indent="0">
              <a:buNone/>
            </a:pPr>
            <a:endParaRPr lang="en-US" sz="2500" dirty="0">
              <a:latin typeface="Times New Roman" pitchFamily="18" charset="0"/>
              <a:cs typeface="Times New Roman" pitchFamily="18" charset="0"/>
            </a:endParaRPr>
          </a:p>
          <a:p>
            <a:pPr marL="0" indent="0">
              <a:buNone/>
            </a:pPr>
            <a:endParaRPr lang="en-US" sz="2500" dirty="0">
              <a:latin typeface="Times New Roman" pitchFamily="18" charset="0"/>
              <a:cs typeface="Times New Roman" pitchFamily="18" charset="0"/>
            </a:endParaRPr>
          </a:p>
          <a:p>
            <a:endParaRPr lang="en-US" dirty="0"/>
          </a:p>
        </p:txBody>
      </p:sp>
    </p:spTree>
    <p:extLst>
      <p:ext uri="{BB962C8B-B14F-4D97-AF65-F5344CB8AC3E}">
        <p14:creationId xmlns="" xmlns:p14="http://schemas.microsoft.com/office/powerpoint/2010/main" val="126560537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610600" cy="5745163"/>
          </a:xfrm>
        </p:spPr>
        <p:txBody>
          <a:bodyPr/>
          <a:lstStyle/>
          <a:p>
            <a:pPr marL="0" lvl="2" indent="0">
              <a:lnSpc>
                <a:spcPct val="110000"/>
              </a:lnSpc>
              <a:buNone/>
            </a:pPr>
            <a:r>
              <a:rPr lang="en-US" sz="4000" b="1" i="1" u="sng" dirty="0" smtClean="0">
                <a:latin typeface="Times New Roman" pitchFamily="18" charset="0"/>
                <a:cs typeface="Times New Roman" pitchFamily="18" charset="0"/>
              </a:rPr>
              <a:t>8. Others importance of vegetables: </a:t>
            </a:r>
          </a:p>
          <a:p>
            <a:pPr>
              <a:lnSpc>
                <a:spcPct val="110000"/>
              </a:lnSpc>
            </a:pPr>
            <a:r>
              <a:rPr lang="en-US" dirty="0" smtClean="0">
                <a:latin typeface="Times New Roman" pitchFamily="18" charset="0"/>
                <a:cs typeface="Times New Roman" pitchFamily="18" charset="0"/>
              </a:rPr>
              <a:t>For </a:t>
            </a:r>
            <a:r>
              <a:rPr lang="en-US" i="1" dirty="0" smtClean="0">
                <a:latin typeface="Times New Roman" pitchFamily="18" charset="0"/>
                <a:cs typeface="Times New Roman" pitchFamily="18" charset="0"/>
              </a:rPr>
              <a:t>Diversification of Agriculture, </a:t>
            </a:r>
          </a:p>
          <a:p>
            <a:pPr>
              <a:lnSpc>
                <a:spcPct val="110000"/>
              </a:lnSpc>
            </a:pPr>
            <a:r>
              <a:rPr lang="en-US" i="1" dirty="0" smtClean="0">
                <a:latin typeface="Times New Roman" pitchFamily="18" charset="0"/>
                <a:cs typeface="Times New Roman" pitchFamily="18" charset="0"/>
              </a:rPr>
              <a:t>For their A vocational value- Hobby and </a:t>
            </a:r>
          </a:p>
          <a:p>
            <a:pPr>
              <a:lnSpc>
                <a:spcPct val="110000"/>
              </a:lnSpc>
            </a:pPr>
            <a:r>
              <a:rPr lang="en-US" i="1" dirty="0" smtClean="0">
                <a:latin typeface="Times New Roman" pitchFamily="18" charset="0"/>
                <a:cs typeface="Times New Roman" pitchFamily="18" charset="0"/>
              </a:rPr>
              <a:t>As a feed for livestock</a:t>
            </a:r>
            <a:r>
              <a:rPr lang="en-US" b="1" i="1" dirty="0" smtClean="0">
                <a:latin typeface="Times New Roman" pitchFamily="18" charset="0"/>
                <a:cs typeface="Times New Roman" pitchFamily="18" charset="0"/>
              </a:rPr>
              <a:t> </a:t>
            </a:r>
            <a:endParaRPr lang="en-US" i="1" dirty="0" smtClean="0">
              <a:latin typeface="Times New Roman" pitchFamily="18" charset="0"/>
              <a:cs typeface="Times New Roman" pitchFamily="18" charset="0"/>
            </a:endParaRPr>
          </a:p>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buNone/>
            </a:pPr>
            <a:r>
              <a:rPr lang="en-US" sz="9600" dirty="0" smtClean="0">
                <a:latin typeface="Times New Roman" pitchFamily="18" charset="0"/>
                <a:cs typeface="Times New Roman" pitchFamily="18" charset="0"/>
              </a:rPr>
              <a:t>THANK YOU </a:t>
            </a:r>
            <a:endParaRPr lang="en-US" sz="96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86800" cy="6477000"/>
          </a:xfrm>
        </p:spPr>
        <p:txBody>
          <a:bodyPr/>
          <a:lstStyle/>
          <a:p>
            <a:r>
              <a:rPr lang="en-US" b="1" dirty="0" smtClean="0">
                <a:latin typeface="Times New Roman" pitchFamily="18" charset="0"/>
                <a:cs typeface="Times New Roman" pitchFamily="18" charset="0"/>
              </a:rPr>
              <a:t>Horticulture has </a:t>
            </a:r>
            <a:r>
              <a:rPr lang="en-US" b="1" i="1" dirty="0" smtClean="0">
                <a:latin typeface="Times New Roman" pitchFamily="18" charset="0"/>
                <a:cs typeface="Times New Roman" pitchFamily="18" charset="0"/>
              </a:rPr>
              <a:t>two main goals</a:t>
            </a:r>
            <a:r>
              <a:rPr lang="en-US" b="1" dirty="0" smtClean="0">
                <a:latin typeface="Times New Roman" pitchFamily="18" charset="0"/>
                <a:cs typeface="Times New Roman" pitchFamily="18" charset="0"/>
              </a:rPr>
              <a:t>: </a:t>
            </a:r>
          </a:p>
          <a:p>
            <a:pPr lvl="1"/>
            <a:r>
              <a:rPr lang="en-US" dirty="0" smtClean="0">
                <a:latin typeface="Times New Roman" pitchFamily="18" charset="0"/>
                <a:cs typeface="Times New Roman" pitchFamily="18" charset="0"/>
              </a:rPr>
              <a:t>1. To provide food for the society and </a:t>
            </a:r>
          </a:p>
          <a:p>
            <a:pPr lvl="1"/>
            <a:r>
              <a:rPr lang="en-US" dirty="0" smtClean="0">
                <a:latin typeface="Times New Roman" pitchFamily="18" charset="0"/>
                <a:cs typeface="Times New Roman" pitchFamily="18" charset="0"/>
              </a:rPr>
              <a:t>2. For environment beautification </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Unlike other crop production</a:t>
            </a:r>
            <a:r>
              <a:rPr lang="en-US" dirty="0" smtClean="0">
                <a:latin typeface="Times New Roman" pitchFamily="18" charset="0"/>
                <a:cs typeface="Times New Roman" pitchFamily="18" charset="0"/>
              </a:rPr>
              <a:t>; Horticultural production involves </a:t>
            </a:r>
          </a:p>
          <a:p>
            <a:pPr lvl="2"/>
            <a:r>
              <a:rPr lang="en-US" sz="2700" b="1" dirty="0" smtClean="0">
                <a:latin typeface="Times New Roman" pitchFamily="18" charset="0"/>
                <a:cs typeface="Times New Roman" pitchFamily="18" charset="0"/>
              </a:rPr>
              <a:t>Intensive </a:t>
            </a:r>
            <a:r>
              <a:rPr lang="en-US" sz="2700" dirty="0" smtClean="0">
                <a:latin typeface="Times New Roman" pitchFamily="18" charset="0"/>
                <a:cs typeface="Times New Roman" pitchFamily="18" charset="0"/>
              </a:rPr>
              <a:t>cultural practices &amp; </a:t>
            </a:r>
          </a:p>
          <a:p>
            <a:pPr lvl="2"/>
            <a:r>
              <a:rPr lang="en-US" sz="2700" dirty="0" smtClean="0">
                <a:latin typeface="Times New Roman" pitchFamily="18" charset="0"/>
                <a:cs typeface="Times New Roman" pitchFamily="18" charset="0"/>
              </a:rPr>
              <a:t>Plants are usually given </a:t>
            </a:r>
            <a:r>
              <a:rPr lang="en-US" sz="2700" b="1" dirty="0" smtClean="0">
                <a:latin typeface="Times New Roman" pitchFamily="18" charset="0"/>
                <a:cs typeface="Times New Roman" pitchFamily="18" charset="0"/>
              </a:rPr>
              <a:t>individual attention</a:t>
            </a:r>
            <a:r>
              <a:rPr lang="en-US" sz="2700" dirty="0" smtClean="0">
                <a:latin typeface="Times New Roman" pitchFamily="18" charset="0"/>
                <a:cs typeface="Times New Roman" pitchFamily="18" charset="0"/>
              </a:rPr>
              <a:t>.</a:t>
            </a:r>
            <a:r>
              <a:rPr lang="en-US" sz="2700" i="1" dirty="0" smtClean="0">
                <a:latin typeface="Times New Roman" pitchFamily="18" charset="0"/>
                <a:cs typeface="Times New Roman" pitchFamily="18" charset="0"/>
              </a:rPr>
              <a:t> </a:t>
            </a:r>
            <a:endParaRPr lang="am-ET" sz="2700" i="1" dirty="0" smtClean="0">
              <a:latin typeface="Times New Roman" pitchFamily="18" charset="0"/>
              <a:cs typeface="Times New Roman" pitchFamily="18" charset="0"/>
            </a:endParaRP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781800"/>
          </a:xfrm>
        </p:spPr>
        <p:txBody>
          <a:bodyPr>
            <a:normAutofit/>
          </a:bodyPr>
          <a:lstStyle/>
          <a:p>
            <a:pPr>
              <a:lnSpc>
                <a:spcPct val="110000"/>
              </a:lnSpc>
            </a:pPr>
            <a:r>
              <a:rPr lang="en-US" sz="3000" b="1" i="1" dirty="0" smtClean="0">
                <a:latin typeface="Times New Roman" pitchFamily="18" charset="0"/>
                <a:cs typeface="Times New Roman" pitchFamily="18" charset="0"/>
              </a:rPr>
              <a:t>Generally, growing Horticultural plants </a:t>
            </a:r>
            <a:r>
              <a:rPr lang="en-US" sz="2600" b="1" i="1" dirty="0" smtClean="0">
                <a:latin typeface="Times New Roman" pitchFamily="18" charset="0"/>
                <a:cs typeface="Times New Roman" pitchFamily="18" charset="0"/>
              </a:rPr>
              <a:t>is:</a:t>
            </a:r>
            <a:endParaRPr lang="en-US" sz="2600" i="1" dirty="0" smtClean="0">
              <a:latin typeface="Times New Roman" pitchFamily="18" charset="0"/>
              <a:cs typeface="Times New Roman" pitchFamily="18" charset="0"/>
            </a:endParaRPr>
          </a:p>
          <a:p>
            <a:pPr lvl="1">
              <a:lnSpc>
                <a:spcPct val="110000"/>
              </a:lnSpc>
            </a:pPr>
            <a:r>
              <a:rPr lang="en-US" dirty="0" smtClean="0">
                <a:latin typeface="Times New Roman" pitchFamily="18" charset="0"/>
                <a:cs typeface="Times New Roman" pitchFamily="18" charset="0"/>
              </a:rPr>
              <a:t>More production, </a:t>
            </a:r>
            <a:r>
              <a:rPr lang="en-US" b="1" dirty="0" smtClean="0">
                <a:latin typeface="Times New Roman" pitchFamily="18" charset="0"/>
                <a:cs typeface="Times New Roman" pitchFamily="18" charset="0"/>
              </a:rPr>
              <a:t>intensive</a:t>
            </a:r>
            <a:r>
              <a:rPr lang="en-US" dirty="0" smtClean="0">
                <a:latin typeface="Times New Roman" pitchFamily="18" charset="0"/>
                <a:cs typeface="Times New Roman" pitchFamily="18" charset="0"/>
              </a:rPr>
              <a:t> than agronomy and forest plants</a:t>
            </a:r>
            <a:endParaRPr lang="am-ET" dirty="0" smtClean="0">
              <a:latin typeface="Times New Roman" pitchFamily="18" charset="0"/>
              <a:cs typeface="Times New Roman" pitchFamily="18" charset="0"/>
            </a:endParaRPr>
          </a:p>
          <a:p>
            <a:pPr lvl="1">
              <a:lnSpc>
                <a:spcPct val="110000"/>
              </a:lnSpc>
            </a:pPr>
            <a:r>
              <a:rPr lang="en-US" b="1" dirty="0" smtClean="0">
                <a:latin typeface="Times New Roman" pitchFamily="18" charset="0"/>
                <a:cs typeface="Times New Roman" pitchFamily="18" charset="0"/>
              </a:rPr>
              <a:t>Returns </a:t>
            </a:r>
            <a:r>
              <a:rPr lang="en-US" dirty="0" smtClean="0">
                <a:latin typeface="Times New Roman" pitchFamily="18" charset="0"/>
                <a:cs typeface="Times New Roman" pitchFamily="18" charset="0"/>
              </a:rPr>
              <a:t>on investment per unit area of production </a:t>
            </a:r>
            <a:r>
              <a:rPr lang="en-US" b="1" dirty="0" smtClean="0">
                <a:latin typeface="Times New Roman" pitchFamily="18" charset="0"/>
                <a:cs typeface="Times New Roman" pitchFamily="18" charset="0"/>
              </a:rPr>
              <a:t>are higher </a:t>
            </a:r>
            <a:r>
              <a:rPr lang="en-US" dirty="0" smtClean="0">
                <a:latin typeface="Times New Roman" pitchFamily="18" charset="0"/>
                <a:cs typeface="Times New Roman" pitchFamily="18" charset="0"/>
              </a:rPr>
              <a:t>in Horticultural crops</a:t>
            </a:r>
            <a:endParaRPr lang="am-ET" dirty="0" smtClean="0">
              <a:latin typeface="Times New Roman" pitchFamily="18" charset="0"/>
              <a:cs typeface="Times New Roman" pitchFamily="18" charset="0"/>
            </a:endParaRPr>
          </a:p>
          <a:p>
            <a:pPr lvl="1">
              <a:lnSpc>
                <a:spcPct val="110000"/>
              </a:lnSpc>
            </a:pPr>
            <a:r>
              <a:rPr lang="en-US" dirty="0" smtClean="0">
                <a:latin typeface="Times New Roman" pitchFamily="18" charset="0"/>
                <a:cs typeface="Times New Roman" pitchFamily="18" charset="0"/>
              </a:rPr>
              <a:t>Horticultural plants are largely </a:t>
            </a:r>
            <a:r>
              <a:rPr lang="en-US" b="1" dirty="0" smtClean="0">
                <a:latin typeface="Times New Roman" pitchFamily="18" charset="0"/>
                <a:cs typeface="Times New Roman" pitchFamily="18" charset="0"/>
              </a:rPr>
              <a:t>utilized fresh/living </a:t>
            </a:r>
            <a:r>
              <a:rPr lang="en-US" dirty="0" smtClean="0">
                <a:latin typeface="Times New Roman" pitchFamily="18" charset="0"/>
                <a:cs typeface="Times New Roman" pitchFamily="18" charset="0"/>
              </a:rPr>
              <a:t>material whereas agronomic </a:t>
            </a:r>
            <a:r>
              <a:rPr lang="am-ET" dirty="0" smtClean="0">
                <a:latin typeface="Times New Roman" pitchFamily="18" charset="0"/>
                <a:cs typeface="Times New Roman" pitchFamily="18" charset="0"/>
              </a:rPr>
              <a:t>are</a:t>
            </a:r>
            <a:r>
              <a:rPr lang="en-US" dirty="0" smtClean="0">
                <a:latin typeface="Times New Roman" pitchFamily="18" charset="0"/>
                <a:cs typeface="Times New Roman" pitchFamily="18" charset="0"/>
              </a:rPr>
              <a:t> </a:t>
            </a:r>
            <a:r>
              <a:rPr lang="am-ET" dirty="0" smtClean="0">
                <a:latin typeface="Times New Roman" pitchFamily="18" charset="0"/>
                <a:cs typeface="Times New Roman" pitchFamily="18" charset="0"/>
              </a:rPr>
              <a:t>not</a:t>
            </a:r>
            <a:endParaRPr lang="en-US" dirty="0" smtClean="0">
              <a:latin typeface="Times New Roman" pitchFamily="18" charset="0"/>
              <a:cs typeface="Times New Roman" pitchFamily="18" charset="0"/>
            </a:endParaRPr>
          </a:p>
          <a:p>
            <a:pPr>
              <a:lnSpc>
                <a:spcPct val="110000"/>
              </a:lnSpc>
            </a:pPr>
            <a:endParaRPr lang="en-US" sz="2500" i="1" dirty="0" smtClean="0">
              <a:latin typeface="Times New Roman" pitchFamily="18" charset="0"/>
              <a:cs typeface="Times New Roman" pitchFamily="18" charset="0"/>
            </a:endParaRPr>
          </a:p>
          <a:p>
            <a:pPr>
              <a:lnSpc>
                <a:spcPct val="110000"/>
              </a:lnSpc>
            </a:pPr>
            <a:r>
              <a:rPr lang="en-US" b="1" i="1" dirty="0" smtClean="0">
                <a:latin typeface="Times New Roman" pitchFamily="18" charset="0"/>
                <a:cs typeface="Times New Roman" pitchFamily="18" charset="0"/>
              </a:rPr>
              <a:t>Horticulture is unique among plant sciences </a:t>
            </a:r>
          </a:p>
          <a:p>
            <a:pPr lvl="1">
              <a:lnSpc>
                <a:spcPct val="110000"/>
              </a:lnSpc>
            </a:pPr>
            <a:r>
              <a:rPr lang="en-US" sz="3200" i="1" dirty="0" smtClean="0">
                <a:latin typeface="Times New Roman" pitchFamily="18" charset="0"/>
                <a:cs typeface="Times New Roman" pitchFamily="18" charset="0"/>
              </a:rPr>
              <a:t>because</a:t>
            </a:r>
            <a:r>
              <a:rPr lang="en-US" sz="2400" i="1" dirty="0" smtClean="0">
                <a:latin typeface="Times New Roman" pitchFamily="18" charset="0"/>
                <a:cs typeface="Times New Roman" pitchFamily="18" charset="0"/>
              </a:rPr>
              <a:t> it not only involves science &amp; technology but it also </a:t>
            </a:r>
            <a:r>
              <a:rPr lang="en-US" sz="3200" b="1" i="1" dirty="0" smtClean="0">
                <a:latin typeface="Times New Roman" pitchFamily="18" charset="0"/>
                <a:cs typeface="Times New Roman" pitchFamily="18" charset="0"/>
              </a:rPr>
              <a:t>incorporates art/principles of design</a:t>
            </a:r>
            <a:r>
              <a:rPr lang="en-US" sz="2100" i="1" dirty="0" smtClean="0">
                <a:latin typeface="Times New Roman" pitchFamily="18" charset="0"/>
                <a:cs typeface="Times New Roman" pitchFamily="18" charset="0"/>
              </a:rPr>
              <a:t>.</a:t>
            </a:r>
            <a:endParaRPr lang="en-US" sz="2100" dirty="0" smtClean="0">
              <a:latin typeface="Times New Roman" pitchFamily="18" charset="0"/>
              <a:cs typeface="Times New Roman" pitchFamily="18" charset="0"/>
            </a:endParaRPr>
          </a:p>
          <a:p>
            <a:pPr>
              <a:lnSpc>
                <a:spcPct val="110000"/>
              </a:lnSpc>
            </a:pPr>
            <a:endParaRPr lang="en-US" sz="2500" b="1" dirty="0" smtClean="0">
              <a:latin typeface="Times New Roman" pitchFamily="18" charset="0"/>
              <a:cs typeface="Times New Roman" pitchFamily="18" charset="0"/>
            </a:endParaRPr>
          </a:p>
          <a:p>
            <a:endParaRPr lang="en-US" dirty="0"/>
          </a:p>
        </p:txBody>
      </p:sp>
    </p:spTree>
    <p:extLst>
      <p:ext uri="{BB962C8B-B14F-4D97-AF65-F5344CB8AC3E}">
        <p14:creationId xmlns="" xmlns:p14="http://schemas.microsoft.com/office/powerpoint/2010/main" val="17633350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553200"/>
          </a:xfrm>
        </p:spPr>
        <p:txBody>
          <a:bodyPr>
            <a:normAutofit/>
          </a:bodyPr>
          <a:lstStyle/>
          <a:p>
            <a:pPr marL="0" indent="0">
              <a:buNone/>
            </a:pPr>
            <a:r>
              <a:rPr lang="en-US" sz="2600" b="1" i="1" dirty="0" smtClean="0">
                <a:latin typeface="Times New Roman" pitchFamily="18" charset="0"/>
                <a:cs typeface="Times New Roman" pitchFamily="18" charset="0"/>
              </a:rPr>
              <a:t>Generally; Horticultural </a:t>
            </a:r>
            <a:r>
              <a:rPr lang="en-US" sz="2600" b="1" i="1" dirty="0">
                <a:latin typeface="Times New Roman" pitchFamily="18" charset="0"/>
                <a:cs typeface="Times New Roman" pitchFamily="18" charset="0"/>
              </a:rPr>
              <a:t>industry consists of </a:t>
            </a:r>
            <a:r>
              <a:rPr lang="en-US" sz="2600" b="1" i="1" dirty="0" smtClean="0">
                <a:latin typeface="Times New Roman" pitchFamily="18" charset="0"/>
                <a:cs typeface="Times New Roman" pitchFamily="18" charset="0"/>
              </a:rPr>
              <a:t>4 major </a:t>
            </a:r>
            <a:r>
              <a:rPr lang="en-US" sz="2600" b="1" i="1" dirty="0">
                <a:latin typeface="Times New Roman" pitchFamily="18" charset="0"/>
                <a:cs typeface="Times New Roman" pitchFamily="18" charset="0"/>
              </a:rPr>
              <a:t>divisions</a:t>
            </a:r>
          </a:p>
          <a:p>
            <a:pPr lvl="0"/>
            <a:r>
              <a:rPr lang="en-US" sz="2500" b="1" dirty="0">
                <a:latin typeface="Times New Roman" pitchFamily="18" charset="0"/>
                <a:cs typeface="Times New Roman" pitchFamily="18" charset="0"/>
              </a:rPr>
              <a:t>Pomology</a:t>
            </a:r>
            <a:r>
              <a:rPr lang="en-US" sz="2500" dirty="0">
                <a:latin typeface="Times New Roman" pitchFamily="18" charset="0"/>
                <a:cs typeface="Times New Roman" pitchFamily="18" charset="0"/>
              </a:rPr>
              <a:t>: It is derived from two Lain words i.e. </a:t>
            </a:r>
            <a:r>
              <a:rPr lang="en-US" sz="2500" b="1" dirty="0" err="1">
                <a:latin typeface="Times New Roman" pitchFamily="18" charset="0"/>
                <a:cs typeface="Times New Roman" pitchFamily="18" charset="0"/>
              </a:rPr>
              <a:t>Pomum</a:t>
            </a:r>
            <a:r>
              <a:rPr lang="en-US" sz="2500" dirty="0">
                <a:latin typeface="Times New Roman" pitchFamily="18" charset="0"/>
                <a:cs typeface="Times New Roman" pitchFamily="18" charset="0"/>
              </a:rPr>
              <a:t> meaning </a:t>
            </a:r>
            <a:r>
              <a:rPr lang="en-US" sz="2500" b="1" dirty="0" smtClean="0">
                <a:latin typeface="Times New Roman" pitchFamily="18" charset="0"/>
                <a:cs typeface="Times New Roman" pitchFamily="18" charset="0"/>
              </a:rPr>
              <a:t>fruit &amp; Logy</a:t>
            </a:r>
            <a:r>
              <a:rPr lang="en-US" sz="2500" dirty="0" smtClean="0">
                <a:latin typeface="Times New Roman" pitchFamily="18" charset="0"/>
                <a:cs typeface="Times New Roman" pitchFamily="18" charset="0"/>
              </a:rPr>
              <a:t> </a:t>
            </a:r>
            <a:r>
              <a:rPr lang="en-US" sz="2500" dirty="0">
                <a:latin typeface="Times New Roman" pitchFamily="18" charset="0"/>
                <a:cs typeface="Times New Roman" pitchFamily="18" charset="0"/>
              </a:rPr>
              <a:t>meaning </a:t>
            </a:r>
            <a:r>
              <a:rPr lang="en-US" sz="2500" b="1" dirty="0">
                <a:latin typeface="Times New Roman" pitchFamily="18" charset="0"/>
                <a:cs typeface="Times New Roman" pitchFamily="18" charset="0"/>
              </a:rPr>
              <a:t>science or study. It </a:t>
            </a:r>
            <a:r>
              <a:rPr lang="en-US" sz="2500" dirty="0">
                <a:latin typeface="Times New Roman" pitchFamily="18" charset="0"/>
                <a:cs typeface="Times New Roman" pitchFamily="18" charset="0"/>
              </a:rPr>
              <a:t> is the science </a:t>
            </a:r>
            <a:r>
              <a:rPr lang="en-US" sz="2500" dirty="0" smtClean="0">
                <a:latin typeface="Times New Roman" pitchFamily="18" charset="0"/>
                <a:cs typeface="Times New Roman" pitchFamily="18" charset="0"/>
              </a:rPr>
              <a:t>&amp; </a:t>
            </a:r>
            <a:r>
              <a:rPr lang="en-US" sz="2500" dirty="0">
                <a:latin typeface="Times New Roman" pitchFamily="18" charset="0"/>
                <a:cs typeface="Times New Roman" pitchFamily="18" charset="0"/>
              </a:rPr>
              <a:t>practice of growing, harvesting, processing </a:t>
            </a:r>
            <a:r>
              <a:rPr lang="en-US" sz="2500" dirty="0" smtClean="0">
                <a:latin typeface="Times New Roman" pitchFamily="18" charset="0"/>
                <a:cs typeface="Times New Roman" pitchFamily="18" charset="0"/>
              </a:rPr>
              <a:t>&amp; marketing </a:t>
            </a:r>
            <a:r>
              <a:rPr lang="en-US" sz="2500" dirty="0">
                <a:latin typeface="Times New Roman" pitchFamily="18" charset="0"/>
                <a:cs typeface="Times New Roman" pitchFamily="18" charset="0"/>
              </a:rPr>
              <a:t>of tree fruits.</a:t>
            </a:r>
          </a:p>
          <a:p>
            <a:pPr lvl="0"/>
            <a:endParaRPr lang="en-US" sz="2500" b="1" dirty="0" smtClean="0">
              <a:latin typeface="Times New Roman" pitchFamily="18" charset="0"/>
              <a:cs typeface="Times New Roman" pitchFamily="18" charset="0"/>
            </a:endParaRPr>
          </a:p>
          <a:p>
            <a:pPr lvl="0"/>
            <a:r>
              <a:rPr lang="en-US" sz="2500" b="1" dirty="0" err="1" smtClean="0">
                <a:latin typeface="Times New Roman" pitchFamily="18" charset="0"/>
                <a:cs typeface="Times New Roman" pitchFamily="18" charset="0"/>
              </a:rPr>
              <a:t>Olericulture</a:t>
            </a:r>
            <a:r>
              <a:rPr lang="en-US" sz="2500" b="1" dirty="0" smtClean="0">
                <a:latin typeface="Times New Roman" pitchFamily="18" charset="0"/>
                <a:cs typeface="Times New Roman" pitchFamily="18" charset="0"/>
              </a:rPr>
              <a:t>:</a:t>
            </a:r>
            <a:r>
              <a:rPr lang="en-US" sz="2500" dirty="0" smtClean="0">
                <a:latin typeface="Times New Roman" pitchFamily="18" charset="0"/>
                <a:cs typeface="Times New Roman" pitchFamily="18" charset="0"/>
              </a:rPr>
              <a:t>- </a:t>
            </a:r>
            <a:r>
              <a:rPr lang="en-US" sz="2500" dirty="0">
                <a:latin typeface="Times New Roman" pitchFamily="18" charset="0"/>
                <a:cs typeface="Times New Roman" pitchFamily="18" charset="0"/>
              </a:rPr>
              <a:t>is the science </a:t>
            </a:r>
            <a:r>
              <a:rPr lang="en-US" sz="2500" dirty="0" smtClean="0">
                <a:latin typeface="Times New Roman" pitchFamily="18" charset="0"/>
                <a:cs typeface="Times New Roman" pitchFamily="18" charset="0"/>
              </a:rPr>
              <a:t>&amp; </a:t>
            </a:r>
            <a:r>
              <a:rPr lang="en-US" sz="2500" dirty="0">
                <a:latin typeface="Times New Roman" pitchFamily="18" charset="0"/>
                <a:cs typeface="Times New Roman" pitchFamily="18" charset="0"/>
              </a:rPr>
              <a:t>practice of growing, harvesting, processing and marketing of </a:t>
            </a:r>
            <a:r>
              <a:rPr lang="en-US" sz="2500" b="1" dirty="0">
                <a:latin typeface="Times New Roman" pitchFamily="18" charset="0"/>
                <a:cs typeface="Times New Roman" pitchFamily="18" charset="0"/>
              </a:rPr>
              <a:t>vegetables</a:t>
            </a:r>
            <a:r>
              <a:rPr lang="en-US" sz="2500" dirty="0">
                <a:latin typeface="Times New Roman" pitchFamily="18" charset="0"/>
                <a:cs typeface="Times New Roman" pitchFamily="18" charset="0"/>
              </a:rPr>
              <a:t>.</a:t>
            </a:r>
          </a:p>
          <a:p>
            <a:pPr lvl="0"/>
            <a:endParaRPr lang="en-US" sz="2500" b="1" dirty="0" smtClean="0">
              <a:latin typeface="Times New Roman" pitchFamily="18" charset="0"/>
              <a:cs typeface="Times New Roman" pitchFamily="18" charset="0"/>
            </a:endParaRPr>
          </a:p>
          <a:p>
            <a:pPr lvl="0"/>
            <a:r>
              <a:rPr lang="en-US" sz="2500" b="1" dirty="0">
                <a:latin typeface="Times New Roman" pitchFamily="18" charset="0"/>
                <a:cs typeface="Times New Roman" pitchFamily="18" charset="0"/>
              </a:rPr>
              <a:t>Ornamental </a:t>
            </a:r>
            <a:r>
              <a:rPr lang="en-US" sz="2500" b="1" dirty="0" smtClean="0">
                <a:latin typeface="Times New Roman" pitchFamily="18" charset="0"/>
                <a:cs typeface="Times New Roman" pitchFamily="18" charset="0"/>
              </a:rPr>
              <a:t>Horticulture:- </a:t>
            </a:r>
            <a:r>
              <a:rPr lang="en-US" sz="2500" dirty="0" smtClean="0">
                <a:latin typeface="Times New Roman" pitchFamily="18" charset="0"/>
                <a:cs typeface="Times New Roman" pitchFamily="18" charset="0"/>
              </a:rPr>
              <a:t>deals </a:t>
            </a:r>
            <a:r>
              <a:rPr lang="en-US" sz="2500" dirty="0">
                <a:latin typeface="Times New Roman" pitchFamily="18" charset="0"/>
                <a:cs typeface="Times New Roman" pitchFamily="18" charset="0"/>
              </a:rPr>
              <a:t>with the science &amp; practice of growing plants for aesthetic uses &amp; improvement of quality of life </a:t>
            </a:r>
            <a:r>
              <a:rPr lang="en-US" sz="2500" dirty="0" smtClean="0">
                <a:latin typeface="Times New Roman" pitchFamily="18" charset="0"/>
                <a:cs typeface="Times New Roman" pitchFamily="18" charset="0"/>
              </a:rPr>
              <a:t>&amp; </a:t>
            </a:r>
            <a:r>
              <a:rPr lang="en-US" sz="2500" dirty="0">
                <a:latin typeface="Times New Roman" pitchFamily="18" charset="0"/>
                <a:cs typeface="Times New Roman" pitchFamily="18" charset="0"/>
              </a:rPr>
              <a:t>our </a:t>
            </a:r>
            <a:r>
              <a:rPr lang="en-US" sz="2500" dirty="0" smtClean="0">
                <a:latin typeface="Times New Roman" pitchFamily="18" charset="0"/>
                <a:cs typeface="Times New Roman" pitchFamily="18" charset="0"/>
              </a:rPr>
              <a:t>environment</a:t>
            </a:r>
            <a:r>
              <a:rPr lang="en-US" sz="2500" b="1" dirty="0">
                <a:latin typeface="Times New Roman" pitchFamily="18" charset="0"/>
                <a:cs typeface="Times New Roman" pitchFamily="18" charset="0"/>
              </a:rPr>
              <a:t> </a:t>
            </a:r>
            <a:r>
              <a:rPr lang="en-US" sz="2500" b="1" dirty="0" smtClean="0">
                <a:latin typeface="Times New Roman" pitchFamily="18" charset="0"/>
                <a:cs typeface="Times New Roman" pitchFamily="18" charset="0"/>
              </a:rPr>
              <a:t>like </a:t>
            </a:r>
            <a:r>
              <a:rPr lang="en-US" sz="2500" b="1" dirty="0">
                <a:latin typeface="Times New Roman" pitchFamily="18" charset="0"/>
                <a:cs typeface="Times New Roman" pitchFamily="18" charset="0"/>
              </a:rPr>
              <a:t>flowering plants, foliage plants, lawn grasses, </a:t>
            </a:r>
            <a:r>
              <a:rPr lang="en-US" sz="2500" b="1" dirty="0" smtClean="0">
                <a:latin typeface="Times New Roman" pitchFamily="18" charset="0"/>
                <a:cs typeface="Times New Roman" pitchFamily="18" charset="0"/>
              </a:rPr>
              <a:t>evergreens </a:t>
            </a:r>
            <a:r>
              <a:rPr lang="en-US" sz="2500" b="1" dirty="0">
                <a:latin typeface="Times New Roman" pitchFamily="18" charset="0"/>
                <a:cs typeface="Times New Roman" pitchFamily="18" charset="0"/>
              </a:rPr>
              <a:t>&amp; deciduous shrubs &amp; </a:t>
            </a:r>
            <a:r>
              <a:rPr lang="en-US" sz="2500" b="1" dirty="0" smtClean="0">
                <a:latin typeface="Times New Roman" pitchFamily="18" charset="0"/>
                <a:cs typeface="Times New Roman" pitchFamily="18" charset="0"/>
              </a:rPr>
              <a:t>trees etc...</a:t>
            </a:r>
          </a:p>
          <a:p>
            <a:endParaRPr lang="en-US" dirty="0"/>
          </a:p>
        </p:txBody>
      </p:sp>
    </p:spTree>
    <p:extLst>
      <p:ext uri="{BB962C8B-B14F-4D97-AF65-F5344CB8AC3E}">
        <p14:creationId xmlns="" xmlns:p14="http://schemas.microsoft.com/office/powerpoint/2010/main" val="34512572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781800"/>
          </a:xfrm>
        </p:spPr>
        <p:txBody>
          <a:bodyPr>
            <a:normAutofit/>
          </a:bodyPr>
          <a:lstStyle/>
          <a:p>
            <a:pPr lvl="0"/>
            <a:r>
              <a:rPr lang="am-ET" sz="2500" b="1" dirty="0" smtClean="0">
                <a:latin typeface="Times New Roman" pitchFamily="18" charset="0"/>
                <a:cs typeface="Times New Roman" pitchFamily="18" charset="0"/>
              </a:rPr>
              <a:t>Ornamental Horticulture</a:t>
            </a:r>
            <a:r>
              <a:rPr lang="en-US" sz="2500" b="1" dirty="0" smtClean="0">
                <a:latin typeface="Times New Roman" pitchFamily="18" charset="0"/>
                <a:cs typeface="Times New Roman" pitchFamily="18" charset="0"/>
              </a:rPr>
              <a:t> </a:t>
            </a:r>
            <a:r>
              <a:rPr lang="am-ET" sz="2500" b="1" dirty="0" smtClean="0">
                <a:latin typeface="Times New Roman" pitchFamily="18" charset="0"/>
                <a:cs typeface="Times New Roman" pitchFamily="18" charset="0"/>
              </a:rPr>
              <a:t>can </a:t>
            </a:r>
            <a:r>
              <a:rPr lang="am-ET" sz="2500" dirty="0">
                <a:latin typeface="Times New Roman" pitchFamily="18" charset="0"/>
                <a:cs typeface="Times New Roman" pitchFamily="18" charset="0"/>
              </a:rPr>
              <a:t>also </a:t>
            </a:r>
            <a:r>
              <a:rPr lang="en-US" sz="2500" dirty="0">
                <a:latin typeface="Times New Roman" pitchFamily="18" charset="0"/>
                <a:cs typeface="Times New Roman" pitchFamily="18" charset="0"/>
              </a:rPr>
              <a:t>classified as: </a:t>
            </a:r>
          </a:p>
          <a:p>
            <a:pPr lvl="2"/>
            <a:r>
              <a:rPr lang="en-GB" sz="2500" b="1" i="1" dirty="0">
                <a:latin typeface="Times New Roman" pitchFamily="18" charset="0"/>
                <a:cs typeface="Times New Roman" pitchFamily="18" charset="0"/>
              </a:rPr>
              <a:t>Landscape </a:t>
            </a:r>
            <a:r>
              <a:rPr lang="en-GB" sz="2500" b="1" i="1" dirty="0" smtClean="0">
                <a:latin typeface="Times New Roman" pitchFamily="18" charset="0"/>
                <a:cs typeface="Times New Roman" pitchFamily="18" charset="0"/>
              </a:rPr>
              <a:t>Designing- </a:t>
            </a:r>
            <a:r>
              <a:rPr lang="en-GB" sz="2500" dirty="0" smtClean="0">
                <a:latin typeface="Times New Roman" pitchFamily="18" charset="0"/>
                <a:cs typeface="Times New Roman" pitchFamily="18" charset="0"/>
              </a:rPr>
              <a:t>is </a:t>
            </a:r>
            <a:r>
              <a:rPr lang="en-GB" sz="2500" dirty="0">
                <a:latin typeface="Times New Roman" pitchFamily="18" charset="0"/>
                <a:cs typeface="Times New Roman" pitchFamily="18" charset="0"/>
              </a:rPr>
              <a:t>the use of ornamental plants in conjunction with other elements to beautify a given area </a:t>
            </a:r>
            <a:r>
              <a:rPr lang="en-GB" sz="2500" dirty="0" smtClean="0">
                <a:latin typeface="Times New Roman" pitchFamily="18" charset="0"/>
                <a:cs typeface="Times New Roman" pitchFamily="18" charset="0"/>
              </a:rPr>
              <a:t>or the </a:t>
            </a:r>
            <a:r>
              <a:rPr lang="en-GB" sz="2500" dirty="0">
                <a:latin typeface="Times New Roman" pitchFamily="18" charset="0"/>
                <a:cs typeface="Times New Roman" pitchFamily="18" charset="0"/>
              </a:rPr>
              <a:t>environment </a:t>
            </a:r>
            <a:r>
              <a:rPr lang="en-GB" sz="2500" dirty="0" smtClean="0">
                <a:latin typeface="Times New Roman" pitchFamily="18" charset="0"/>
                <a:cs typeface="Times New Roman" pitchFamily="18" charset="0"/>
              </a:rPr>
              <a:t>aesthetically &amp; make </a:t>
            </a:r>
            <a:r>
              <a:rPr lang="en-GB" sz="2500" dirty="0">
                <a:latin typeface="Times New Roman" pitchFamily="18" charset="0"/>
                <a:cs typeface="Times New Roman" pitchFamily="18" charset="0"/>
              </a:rPr>
              <a:t>it more functional. It</a:t>
            </a:r>
            <a:r>
              <a:rPr lang="en-US" sz="2500" dirty="0">
                <a:latin typeface="Times New Roman" pitchFamily="18" charset="0"/>
                <a:cs typeface="Times New Roman" pitchFamily="18" charset="0"/>
              </a:rPr>
              <a:t> deals with artistic arrangement of plants in order to create picturesque &amp; naturalistic effect in a limited space of land </a:t>
            </a:r>
            <a:r>
              <a:rPr lang="en-US" sz="2500" dirty="0" err="1">
                <a:latin typeface="Times New Roman" pitchFamily="18" charset="0"/>
                <a:cs typeface="Times New Roman" pitchFamily="18" charset="0"/>
              </a:rPr>
              <a:t>eg</a:t>
            </a:r>
            <a:r>
              <a:rPr lang="en-US" sz="2500" dirty="0">
                <a:latin typeface="Times New Roman" pitchFamily="18" charset="0"/>
                <a:cs typeface="Times New Roman" pitchFamily="18" charset="0"/>
              </a:rPr>
              <a:t>. recreational place like a </a:t>
            </a:r>
            <a:r>
              <a:rPr lang="en-US" sz="2500" dirty="0" smtClean="0">
                <a:latin typeface="Times New Roman" pitchFamily="18" charset="0"/>
                <a:cs typeface="Times New Roman" pitchFamily="18" charset="0"/>
              </a:rPr>
              <a:t>park</a:t>
            </a:r>
            <a:endParaRPr lang="am-ET" sz="2500" b="1" i="1" dirty="0">
              <a:latin typeface="Times New Roman" pitchFamily="18" charset="0"/>
              <a:cs typeface="Times New Roman" pitchFamily="18" charset="0"/>
            </a:endParaRPr>
          </a:p>
          <a:p>
            <a:pPr lvl="2"/>
            <a:endParaRPr lang="en-US" sz="2500" b="1" i="1" dirty="0" smtClean="0">
              <a:latin typeface="Times New Roman" pitchFamily="18" charset="0"/>
              <a:cs typeface="Times New Roman" pitchFamily="18" charset="0"/>
            </a:endParaRPr>
          </a:p>
          <a:p>
            <a:pPr lvl="2"/>
            <a:r>
              <a:rPr lang="en-US" sz="2500" b="1" i="1" dirty="0" smtClean="0">
                <a:latin typeface="Times New Roman" pitchFamily="18" charset="0"/>
                <a:cs typeface="Times New Roman" pitchFamily="18" charset="0"/>
              </a:rPr>
              <a:t>Floriculture</a:t>
            </a:r>
            <a:r>
              <a:rPr lang="en-US" sz="2500" dirty="0" smtClean="0">
                <a:latin typeface="Times New Roman" pitchFamily="18" charset="0"/>
                <a:cs typeface="Times New Roman" pitchFamily="18" charset="0"/>
              </a:rPr>
              <a:t>:-</a:t>
            </a:r>
            <a:r>
              <a:rPr lang="en-US" sz="2500" dirty="0">
                <a:latin typeface="Times New Roman" pitchFamily="18" charset="0"/>
                <a:cs typeface="Times New Roman" pitchFamily="18" charset="0"/>
              </a:rPr>
              <a:t> </a:t>
            </a:r>
            <a:r>
              <a:rPr lang="en-US" sz="2500" dirty="0" smtClean="0">
                <a:latin typeface="Times New Roman" pitchFamily="18" charset="0"/>
                <a:cs typeface="Times New Roman" pitchFamily="18" charset="0"/>
              </a:rPr>
              <a:t>It </a:t>
            </a:r>
            <a:r>
              <a:rPr lang="en-US" sz="2500" dirty="0">
                <a:latin typeface="Times New Roman" pitchFamily="18" charset="0"/>
                <a:cs typeface="Times New Roman" pitchFamily="18" charset="0"/>
              </a:rPr>
              <a:t>is derived from two words i.e. </a:t>
            </a:r>
            <a:r>
              <a:rPr lang="en-US" sz="2500" b="1" i="1" dirty="0" err="1">
                <a:latin typeface="Times New Roman" pitchFamily="18" charset="0"/>
                <a:cs typeface="Times New Roman" pitchFamily="18" charset="0"/>
              </a:rPr>
              <a:t>Florus</a:t>
            </a:r>
            <a:r>
              <a:rPr lang="en-US" sz="2500" dirty="0">
                <a:latin typeface="Times New Roman" pitchFamily="18" charset="0"/>
                <a:cs typeface="Times New Roman" pitchFamily="18" charset="0"/>
              </a:rPr>
              <a:t> meaning flower </a:t>
            </a:r>
            <a:r>
              <a:rPr lang="en-US" sz="2500" dirty="0" smtClean="0">
                <a:latin typeface="Times New Roman" pitchFamily="18" charset="0"/>
                <a:cs typeface="Times New Roman" pitchFamily="18" charset="0"/>
              </a:rPr>
              <a:t>&amp; </a:t>
            </a:r>
            <a:r>
              <a:rPr lang="en-US" sz="2500" b="1" i="1" dirty="0" err="1">
                <a:latin typeface="Times New Roman" pitchFamily="18" charset="0"/>
                <a:cs typeface="Times New Roman" pitchFamily="18" charset="0"/>
              </a:rPr>
              <a:t>Cultra</a:t>
            </a:r>
            <a:r>
              <a:rPr lang="en-US" sz="2500" dirty="0">
                <a:latin typeface="Times New Roman" pitchFamily="18" charset="0"/>
                <a:cs typeface="Times New Roman" pitchFamily="18" charset="0"/>
              </a:rPr>
              <a:t> meaning cultivation. It is the science </a:t>
            </a:r>
            <a:r>
              <a:rPr lang="en-US" sz="2500" dirty="0" smtClean="0">
                <a:latin typeface="Times New Roman" pitchFamily="18" charset="0"/>
                <a:cs typeface="Times New Roman" pitchFamily="18" charset="0"/>
              </a:rPr>
              <a:t>&amp; </a:t>
            </a:r>
            <a:r>
              <a:rPr lang="en-US" sz="2500" dirty="0">
                <a:latin typeface="Times New Roman" pitchFamily="18" charset="0"/>
                <a:cs typeface="Times New Roman" pitchFamily="18" charset="0"/>
              </a:rPr>
              <a:t>practice of growing, harvesting </a:t>
            </a:r>
            <a:r>
              <a:rPr lang="en-US" sz="2500" dirty="0" smtClean="0">
                <a:latin typeface="Times New Roman" pitchFamily="18" charset="0"/>
                <a:cs typeface="Times New Roman" pitchFamily="18" charset="0"/>
              </a:rPr>
              <a:t>&amp; </a:t>
            </a:r>
            <a:r>
              <a:rPr lang="en-US" sz="2500" dirty="0">
                <a:latin typeface="Times New Roman" pitchFamily="18" charset="0"/>
                <a:cs typeface="Times New Roman" pitchFamily="18" charset="0"/>
              </a:rPr>
              <a:t>marketing of </a:t>
            </a:r>
            <a:r>
              <a:rPr lang="en-US" sz="2500" dirty="0" smtClean="0">
                <a:latin typeface="Times New Roman" pitchFamily="18" charset="0"/>
                <a:cs typeface="Times New Roman" pitchFamily="18" charset="0"/>
              </a:rPr>
              <a:t>flower crops (cut </a:t>
            </a:r>
            <a:r>
              <a:rPr lang="en-US" sz="2500" dirty="0">
                <a:latin typeface="Times New Roman" pitchFamily="18" charset="0"/>
                <a:cs typeface="Times New Roman" pitchFamily="18" charset="0"/>
              </a:rPr>
              <a:t>flowers, potted flowering and </a:t>
            </a:r>
            <a:r>
              <a:rPr lang="en-US" sz="2500" dirty="0" smtClean="0">
                <a:latin typeface="Times New Roman" pitchFamily="18" charset="0"/>
                <a:cs typeface="Times New Roman" pitchFamily="18" charset="0"/>
              </a:rPr>
              <a:t>foliage)</a:t>
            </a:r>
            <a:endParaRPr lang="am-ET" sz="2500" b="1" dirty="0">
              <a:latin typeface="Times New Roman" pitchFamily="18" charset="0"/>
              <a:cs typeface="Times New Roman" pitchFamily="18" charset="0"/>
            </a:endParaRPr>
          </a:p>
          <a:p>
            <a:pPr lvl="2"/>
            <a:endParaRPr lang="en-US" sz="2500" b="1" dirty="0" smtClean="0">
              <a:latin typeface="Times New Roman" pitchFamily="18" charset="0"/>
              <a:cs typeface="Times New Roman" pitchFamily="18" charset="0"/>
            </a:endParaRPr>
          </a:p>
          <a:p>
            <a:pPr lvl="2"/>
            <a:r>
              <a:rPr lang="en-US" sz="2500" b="1" i="1" dirty="0" smtClean="0">
                <a:latin typeface="Times New Roman" pitchFamily="18" charset="0"/>
                <a:cs typeface="Times New Roman" pitchFamily="18" charset="0"/>
              </a:rPr>
              <a:t>Turf </a:t>
            </a:r>
            <a:r>
              <a:rPr lang="en-US" sz="2500" b="1" i="1" dirty="0">
                <a:latin typeface="Times New Roman" pitchFamily="18" charset="0"/>
                <a:cs typeface="Times New Roman" pitchFamily="18" charset="0"/>
              </a:rPr>
              <a:t>culture</a:t>
            </a:r>
            <a:r>
              <a:rPr lang="en-US" sz="2500" b="1" dirty="0">
                <a:latin typeface="Times New Roman" pitchFamily="18" charset="0"/>
                <a:cs typeface="Times New Roman" pitchFamily="18" charset="0"/>
              </a:rPr>
              <a:t>:</a:t>
            </a:r>
            <a:r>
              <a:rPr lang="en-US" sz="2500" dirty="0">
                <a:latin typeface="Times New Roman" pitchFamily="18" charset="0"/>
                <a:cs typeface="Times New Roman" pitchFamily="18" charset="0"/>
              </a:rPr>
              <a:t> growing &amp; study of turf</a:t>
            </a:r>
            <a:r>
              <a:rPr lang="am-ET" sz="2500" dirty="0">
                <a:latin typeface="Times New Roman" pitchFamily="18" charset="0"/>
                <a:cs typeface="Times New Roman" pitchFamily="18" charset="0"/>
              </a:rPr>
              <a:t> </a:t>
            </a:r>
            <a:r>
              <a:rPr lang="en-US" sz="2500" dirty="0">
                <a:latin typeface="Times New Roman" pitchFamily="18" charset="0"/>
                <a:cs typeface="Times New Roman" pitchFamily="18" charset="0"/>
              </a:rPr>
              <a:t>grasses for lawns maintenance in different landscapes.  </a:t>
            </a:r>
          </a:p>
          <a:p>
            <a:pPr marL="342900" lvl="1" indent="-342900">
              <a:buFont typeface="Arial" pitchFamily="34" charset="0"/>
              <a:buChar char="•"/>
            </a:pPr>
            <a:endParaRPr lang="en-US" sz="2400" dirty="0">
              <a:latin typeface="Times New Roman" pitchFamily="18" charset="0"/>
              <a:cs typeface="Times New Roman" pitchFamily="18" charset="0"/>
            </a:endParaRPr>
          </a:p>
          <a:p>
            <a:endParaRPr lang="en-US" dirty="0"/>
          </a:p>
        </p:txBody>
      </p:sp>
    </p:spTree>
    <p:extLst>
      <p:ext uri="{BB962C8B-B14F-4D97-AF65-F5344CB8AC3E}">
        <p14:creationId xmlns="" xmlns:p14="http://schemas.microsoft.com/office/powerpoint/2010/main" val="30485588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779</TotalTime>
  <Words>4348</Words>
  <Application>Microsoft Office PowerPoint</Application>
  <PresentationFormat>On-screen Show (4:3)</PresentationFormat>
  <Paragraphs>367</Paragraphs>
  <Slides>54</Slides>
  <Notes>0</Notes>
  <HiddenSlides>0</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Office Theme</vt:lpstr>
      <vt:lpstr>CHAPTER 1. INTRODUCTION </vt:lpstr>
      <vt:lpstr>1.1.   Definition Of Horticulture &amp; Its Major Divisions  </vt:lpstr>
      <vt:lpstr>Slide 3</vt:lpstr>
      <vt:lpstr>Slide 4</vt:lpstr>
      <vt:lpstr>Slide 5</vt:lpstr>
      <vt:lpstr>Slide 6</vt:lpstr>
      <vt:lpstr>Slide 7</vt:lpstr>
      <vt:lpstr>Slide 8</vt:lpstr>
      <vt:lpstr>Slide 9</vt:lpstr>
      <vt:lpstr>1.2. Definition &amp; Characteristics of Vegetables </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1.3. Prospects &amp; Constraints of Vegetable Production in Ethiopia </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1.4. Importance of Vegetables </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proposal   On Garlic Variety Development /Garlic Regional Variety Trail</dc:title>
  <dc:creator>DBU</dc:creator>
  <cp:lastModifiedBy>user</cp:lastModifiedBy>
  <cp:revision>268</cp:revision>
  <dcterms:created xsi:type="dcterms:W3CDTF">2019-12-20T05:16:53Z</dcterms:created>
  <dcterms:modified xsi:type="dcterms:W3CDTF">2020-05-14T13:28:14Z</dcterms:modified>
</cp:coreProperties>
</file>